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1"/>
  </p:notesMasterIdLst>
  <p:sldIdLst>
    <p:sldId id="347" r:id="rId2"/>
    <p:sldId id="276" r:id="rId3"/>
    <p:sldId id="300" r:id="rId4"/>
    <p:sldId id="303" r:id="rId5"/>
    <p:sldId id="281" r:id="rId6"/>
    <p:sldId id="295" r:id="rId7"/>
    <p:sldId id="264" r:id="rId8"/>
    <p:sldId id="256" r:id="rId9"/>
    <p:sldId id="265" r:id="rId10"/>
    <p:sldId id="283" r:id="rId11"/>
    <p:sldId id="284" r:id="rId12"/>
    <p:sldId id="311" r:id="rId13"/>
    <p:sldId id="292" r:id="rId14"/>
    <p:sldId id="266" r:id="rId15"/>
    <p:sldId id="301" r:id="rId16"/>
    <p:sldId id="302" r:id="rId17"/>
    <p:sldId id="304" r:id="rId18"/>
    <p:sldId id="315" r:id="rId19"/>
    <p:sldId id="314" r:id="rId20"/>
    <p:sldId id="305" r:id="rId21"/>
    <p:sldId id="285" r:id="rId22"/>
    <p:sldId id="289" r:id="rId23"/>
    <p:sldId id="288" r:id="rId24"/>
    <p:sldId id="312" r:id="rId25"/>
    <p:sldId id="296" r:id="rId26"/>
    <p:sldId id="306" r:id="rId27"/>
    <p:sldId id="307" r:id="rId28"/>
    <p:sldId id="308" r:id="rId29"/>
    <p:sldId id="309" r:id="rId30"/>
    <p:sldId id="310" r:id="rId31"/>
    <p:sldId id="299" r:id="rId32"/>
    <p:sldId id="297" r:id="rId33"/>
    <p:sldId id="298" r:id="rId34"/>
    <p:sldId id="267" r:id="rId35"/>
    <p:sldId id="269" r:id="rId36"/>
    <p:sldId id="268" r:id="rId37"/>
    <p:sldId id="280" r:id="rId38"/>
    <p:sldId id="270" r:id="rId39"/>
    <p:sldId id="275" r:id="rId40"/>
    <p:sldId id="277" r:id="rId41"/>
    <p:sldId id="272" r:id="rId42"/>
    <p:sldId id="273" r:id="rId43"/>
    <p:sldId id="278" r:id="rId44"/>
    <p:sldId id="286" r:id="rId45"/>
    <p:sldId id="313" r:id="rId46"/>
    <p:sldId id="271" r:id="rId47"/>
    <p:sldId id="346" r:id="rId48"/>
    <p:sldId id="327" r:id="rId49"/>
    <p:sldId id="326" r:id="rId50"/>
    <p:sldId id="329" r:id="rId51"/>
    <p:sldId id="330" r:id="rId52"/>
    <p:sldId id="345" r:id="rId53"/>
    <p:sldId id="334" r:id="rId54"/>
    <p:sldId id="320" r:id="rId55"/>
    <p:sldId id="335" r:id="rId56"/>
    <p:sldId id="318" r:id="rId57"/>
    <p:sldId id="319" r:id="rId58"/>
    <p:sldId id="321" r:id="rId59"/>
    <p:sldId id="322" r:id="rId60"/>
    <p:sldId id="328" r:id="rId61"/>
    <p:sldId id="323" r:id="rId62"/>
    <p:sldId id="325" r:id="rId63"/>
    <p:sldId id="332" r:id="rId64"/>
    <p:sldId id="324" r:id="rId65"/>
    <p:sldId id="333" r:id="rId66"/>
    <p:sldId id="336" r:id="rId67"/>
    <p:sldId id="343" r:id="rId68"/>
    <p:sldId id="338" r:id="rId69"/>
    <p:sldId id="339" r:id="rId70"/>
    <p:sldId id="340" r:id="rId71"/>
    <p:sldId id="353" r:id="rId72"/>
    <p:sldId id="350" r:id="rId73"/>
    <p:sldId id="341" r:id="rId74"/>
    <p:sldId id="349" r:id="rId75"/>
    <p:sldId id="348" r:id="rId76"/>
    <p:sldId id="342" r:id="rId77"/>
    <p:sldId id="351" r:id="rId78"/>
    <p:sldId id="344" r:id="rId79"/>
    <p:sldId id="352" r:id="rId80"/>
    <p:sldId id="355" r:id="rId81"/>
    <p:sldId id="364" r:id="rId82"/>
    <p:sldId id="356" r:id="rId83"/>
    <p:sldId id="365" r:id="rId84"/>
    <p:sldId id="358" r:id="rId85"/>
    <p:sldId id="357" r:id="rId86"/>
    <p:sldId id="367" r:id="rId87"/>
    <p:sldId id="359" r:id="rId88"/>
    <p:sldId id="371" r:id="rId89"/>
    <p:sldId id="368" r:id="rId90"/>
    <p:sldId id="362" r:id="rId91"/>
    <p:sldId id="361" r:id="rId92"/>
    <p:sldId id="360" r:id="rId93"/>
    <p:sldId id="369" r:id="rId94"/>
    <p:sldId id="363" r:id="rId95"/>
    <p:sldId id="370" r:id="rId96"/>
    <p:sldId id="373" r:id="rId97"/>
    <p:sldId id="375" r:id="rId98"/>
    <p:sldId id="379" r:id="rId99"/>
    <p:sldId id="380" r:id="rId100"/>
    <p:sldId id="376" r:id="rId101"/>
    <p:sldId id="377" r:id="rId102"/>
    <p:sldId id="396" r:id="rId103"/>
    <p:sldId id="378" r:id="rId104"/>
    <p:sldId id="381" r:id="rId105"/>
    <p:sldId id="382" r:id="rId106"/>
    <p:sldId id="397" r:id="rId107"/>
    <p:sldId id="383" r:id="rId108"/>
    <p:sldId id="384" r:id="rId109"/>
    <p:sldId id="385" r:id="rId110"/>
    <p:sldId id="398" r:id="rId111"/>
    <p:sldId id="399" r:id="rId112"/>
    <p:sldId id="400" r:id="rId113"/>
    <p:sldId id="386" r:id="rId114"/>
    <p:sldId id="387" r:id="rId115"/>
    <p:sldId id="388" r:id="rId116"/>
    <p:sldId id="389" r:id="rId117"/>
    <p:sldId id="390" r:id="rId118"/>
    <p:sldId id="391" r:id="rId119"/>
    <p:sldId id="401" r:id="rId120"/>
    <p:sldId id="392" r:id="rId121"/>
    <p:sldId id="393" r:id="rId122"/>
    <p:sldId id="394" r:id="rId123"/>
    <p:sldId id="402" r:id="rId124"/>
    <p:sldId id="403" r:id="rId125"/>
    <p:sldId id="404" r:id="rId126"/>
    <p:sldId id="405" r:id="rId127"/>
    <p:sldId id="395" r:id="rId128"/>
    <p:sldId id="374" r:id="rId129"/>
    <p:sldId id="372" r:id="rId130"/>
    <p:sldId id="406" r:id="rId131"/>
    <p:sldId id="407" r:id="rId132"/>
    <p:sldId id="408" r:id="rId133"/>
    <p:sldId id="409" r:id="rId134"/>
    <p:sldId id="410" r:id="rId135"/>
    <p:sldId id="416" r:id="rId136"/>
    <p:sldId id="412" r:id="rId137"/>
    <p:sldId id="413" r:id="rId138"/>
    <p:sldId id="414" r:id="rId139"/>
    <p:sldId id="417" r:id="rId140"/>
    <p:sldId id="415" r:id="rId141"/>
    <p:sldId id="418" r:id="rId142"/>
    <p:sldId id="419" r:id="rId143"/>
    <p:sldId id="421" r:id="rId144"/>
    <p:sldId id="422" r:id="rId145"/>
    <p:sldId id="423" r:id="rId146"/>
    <p:sldId id="424" r:id="rId147"/>
    <p:sldId id="436" r:id="rId148"/>
    <p:sldId id="426" r:id="rId149"/>
    <p:sldId id="437" r:id="rId150"/>
    <p:sldId id="438" r:id="rId151"/>
    <p:sldId id="427" r:id="rId152"/>
    <p:sldId id="440" r:id="rId153"/>
    <p:sldId id="428" r:id="rId154"/>
    <p:sldId id="441" r:id="rId155"/>
    <p:sldId id="442" r:id="rId156"/>
    <p:sldId id="443" r:id="rId157"/>
    <p:sldId id="444" r:id="rId158"/>
    <p:sldId id="445" r:id="rId159"/>
    <p:sldId id="446" r:id="rId160"/>
    <p:sldId id="447" r:id="rId161"/>
    <p:sldId id="448" r:id="rId162"/>
    <p:sldId id="449" r:id="rId163"/>
    <p:sldId id="450" r:id="rId164"/>
    <p:sldId id="451" r:id="rId165"/>
    <p:sldId id="452" r:id="rId166"/>
    <p:sldId id="453" r:id="rId167"/>
    <p:sldId id="454" r:id="rId168"/>
    <p:sldId id="455" r:id="rId169"/>
    <p:sldId id="456" r:id="rId170"/>
    <p:sldId id="457" r:id="rId171"/>
    <p:sldId id="458" r:id="rId172"/>
    <p:sldId id="459" r:id="rId173"/>
    <p:sldId id="460" r:id="rId174"/>
    <p:sldId id="463" r:id="rId175"/>
    <p:sldId id="461" r:id="rId176"/>
    <p:sldId id="464" r:id="rId177"/>
    <p:sldId id="465" r:id="rId178"/>
    <p:sldId id="466" r:id="rId179"/>
    <p:sldId id="467" r:id="rId180"/>
    <p:sldId id="468" r:id="rId181"/>
    <p:sldId id="470" r:id="rId182"/>
    <p:sldId id="469" r:id="rId183"/>
    <p:sldId id="471" r:id="rId184"/>
    <p:sldId id="472" r:id="rId185"/>
    <p:sldId id="473" r:id="rId186"/>
    <p:sldId id="486" r:id="rId187"/>
    <p:sldId id="487" r:id="rId188"/>
    <p:sldId id="474" r:id="rId189"/>
    <p:sldId id="488" r:id="rId190"/>
    <p:sldId id="489" r:id="rId191"/>
    <p:sldId id="490" r:id="rId192"/>
    <p:sldId id="491" r:id="rId193"/>
    <p:sldId id="497" r:id="rId194"/>
    <p:sldId id="499" r:id="rId195"/>
    <p:sldId id="498" r:id="rId196"/>
    <p:sldId id="492" r:id="rId197"/>
    <p:sldId id="500" r:id="rId198"/>
    <p:sldId id="501" r:id="rId199"/>
    <p:sldId id="502" r:id="rId200"/>
    <p:sldId id="503" r:id="rId201"/>
    <p:sldId id="493" r:id="rId202"/>
    <p:sldId id="504" r:id="rId203"/>
    <p:sldId id="505" r:id="rId204"/>
    <p:sldId id="506" r:id="rId205"/>
    <p:sldId id="496" r:id="rId206"/>
    <p:sldId id="507" r:id="rId207"/>
    <p:sldId id="508" r:id="rId208"/>
    <p:sldId id="509" r:id="rId209"/>
    <p:sldId id="516" r:id="rId210"/>
    <p:sldId id="510" r:id="rId211"/>
    <p:sldId id="512" r:id="rId212"/>
    <p:sldId id="511" r:id="rId213"/>
    <p:sldId id="513" r:id="rId214"/>
    <p:sldId id="514" r:id="rId215"/>
    <p:sldId id="517" r:id="rId216"/>
    <p:sldId id="518" r:id="rId217"/>
    <p:sldId id="519" r:id="rId218"/>
    <p:sldId id="520" r:id="rId219"/>
    <p:sldId id="485" r:id="rId2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41" autoAdjust="0"/>
    <p:restoredTop sz="76409" autoAdjust="0"/>
  </p:normalViewPr>
  <p:slideViewPr>
    <p:cSldViewPr snapToGrid="0">
      <p:cViewPr varScale="1">
        <p:scale>
          <a:sx n="57" d="100"/>
          <a:sy n="57" d="100"/>
        </p:scale>
        <p:origin x="129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CCEC32-AA91-49A3-A936-3E693AEF0755}" type="datetimeFigureOut">
              <a:rPr lang="fr-FR" smtClean="0"/>
              <a:t>18/07/2017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AA20E-E9AF-49BD-B817-F70FA7B0906F}" type="slidenum">
              <a:rPr lang="fr-FR" smtClean="0"/>
              <a:t>‹N°›</a:t>
            </a:fld>
            <a:endParaRPr lang="fr-FR"/>
          </a:p>
        </p:txBody>
      </p:sp>
    </p:spTree>
    <p:extLst>
      <p:ext uri="{BB962C8B-B14F-4D97-AF65-F5344CB8AC3E}">
        <p14:creationId xmlns:p14="http://schemas.microsoft.com/office/powerpoint/2010/main" val="109909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a:t>
            </a:fld>
            <a:endParaRPr lang="fr-FR"/>
          </a:p>
        </p:txBody>
      </p:sp>
    </p:spTree>
    <p:extLst>
      <p:ext uri="{BB962C8B-B14F-4D97-AF65-F5344CB8AC3E}">
        <p14:creationId xmlns:p14="http://schemas.microsoft.com/office/powerpoint/2010/main" val="236131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endParaRPr lang="fr-FR" dirty="0"/>
          </a:p>
          <a:p>
            <a:r>
              <a:rPr lang="fr-FR" dirty="0"/>
              <a:t>Les classer par domaine de connaissances </a:t>
            </a:r>
          </a:p>
          <a:p>
            <a:endParaRPr lang="fr-FR" dirty="0"/>
          </a:p>
          <a:p>
            <a:r>
              <a:rPr lang="fr-FR" dirty="0"/>
              <a:t>Les classer par groupe de processus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10</a:t>
            </a:fld>
            <a:endParaRPr lang="fr-FR"/>
          </a:p>
        </p:txBody>
      </p:sp>
    </p:spTree>
    <p:extLst>
      <p:ext uri="{BB962C8B-B14F-4D97-AF65-F5344CB8AC3E}">
        <p14:creationId xmlns:p14="http://schemas.microsoft.com/office/powerpoint/2010/main" val="15470004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6849539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113</a:t>
            </a:fld>
            <a:endParaRPr lang="fr-FR"/>
          </a:p>
        </p:txBody>
      </p:sp>
    </p:spTree>
    <p:extLst>
      <p:ext uri="{BB962C8B-B14F-4D97-AF65-F5344CB8AC3E}">
        <p14:creationId xmlns:p14="http://schemas.microsoft.com/office/powerpoint/2010/main" val="40169559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2932020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1415764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116</a:t>
            </a:fld>
            <a:endParaRPr lang="fr-FR"/>
          </a:p>
        </p:txBody>
      </p:sp>
    </p:spTree>
    <p:extLst>
      <p:ext uri="{BB962C8B-B14F-4D97-AF65-F5344CB8AC3E}">
        <p14:creationId xmlns:p14="http://schemas.microsoft.com/office/powerpoint/2010/main" val="15817861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912133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1182888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2882505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120</a:t>
            </a:fld>
            <a:endParaRPr lang="fr-FR"/>
          </a:p>
        </p:txBody>
      </p:sp>
    </p:spTree>
    <p:extLst>
      <p:ext uri="{BB962C8B-B14F-4D97-AF65-F5344CB8AC3E}">
        <p14:creationId xmlns:p14="http://schemas.microsoft.com/office/powerpoint/2010/main" val="21906023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745116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r>
              <a:rPr lang="fr-FR" dirty="0"/>
              <a:t>Exemple de projet qui a échoué dans votre pays le classer dans un groupe de connaissances</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11</a:t>
            </a:fld>
            <a:endParaRPr lang="fr-FR"/>
          </a:p>
        </p:txBody>
      </p:sp>
    </p:spTree>
    <p:extLst>
      <p:ext uri="{BB962C8B-B14F-4D97-AF65-F5344CB8AC3E}">
        <p14:creationId xmlns:p14="http://schemas.microsoft.com/office/powerpoint/2010/main" val="192787470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3081784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3404535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8728076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8270490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126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 du PMBOK</a:t>
            </a:r>
            <a:r>
              <a:rPr lang="fr-FR" altLang="fr-FR" baseline="30000" dirty="0">
                <a:latin typeface="Arial" panose="020B0604020202020204" pitchFamily="34" charset="0"/>
              </a:rPr>
              <a:t>®</a:t>
            </a:r>
            <a:r>
              <a:rPr lang="fr-FR" altLang="fr-FR" dirty="0">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411580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127</a:t>
            </a:fld>
            <a:endParaRPr lang="fr-FR"/>
          </a:p>
        </p:txBody>
      </p:sp>
    </p:spTree>
    <p:extLst>
      <p:ext uri="{BB962C8B-B14F-4D97-AF65-F5344CB8AC3E}">
        <p14:creationId xmlns:p14="http://schemas.microsoft.com/office/powerpoint/2010/main" val="21565080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128</a:t>
            </a:fld>
            <a:endParaRPr lang="fr-FR"/>
          </a:p>
        </p:txBody>
      </p:sp>
    </p:spTree>
    <p:extLst>
      <p:ext uri="{BB962C8B-B14F-4D97-AF65-F5344CB8AC3E}">
        <p14:creationId xmlns:p14="http://schemas.microsoft.com/office/powerpoint/2010/main" val="22484214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129</a:t>
            </a:fld>
            <a:endParaRPr lang="fr-FR"/>
          </a:p>
        </p:txBody>
      </p:sp>
    </p:spTree>
    <p:extLst>
      <p:ext uri="{BB962C8B-B14F-4D97-AF65-F5344CB8AC3E}">
        <p14:creationId xmlns:p14="http://schemas.microsoft.com/office/powerpoint/2010/main" val="60988506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9531865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Exemple de fonctionnalité</a:t>
            </a:r>
          </a:p>
        </p:txBody>
      </p:sp>
    </p:spTree>
    <p:extLst>
      <p:ext uri="{BB962C8B-B14F-4D97-AF65-F5344CB8AC3E}">
        <p14:creationId xmlns:p14="http://schemas.microsoft.com/office/powerpoint/2010/main" val="85715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endParaRPr lang="fr-FR" dirty="0"/>
          </a:p>
          <a:p>
            <a:r>
              <a:rPr lang="fr-FR" dirty="0"/>
              <a:t>Les classer par domaine de connaissances </a:t>
            </a:r>
          </a:p>
          <a:p>
            <a:endParaRPr lang="fr-FR" dirty="0"/>
          </a:p>
          <a:p>
            <a:r>
              <a:rPr lang="fr-FR" dirty="0"/>
              <a:t>Les classer par groupe de processus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12</a:t>
            </a:fld>
            <a:endParaRPr lang="fr-FR"/>
          </a:p>
        </p:txBody>
      </p:sp>
    </p:spTree>
    <p:extLst>
      <p:ext uri="{BB962C8B-B14F-4D97-AF65-F5344CB8AC3E}">
        <p14:creationId xmlns:p14="http://schemas.microsoft.com/office/powerpoint/2010/main" val="375479155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a:t>
            </a:r>
          </a:p>
        </p:txBody>
      </p:sp>
    </p:spTree>
    <p:extLst>
      <p:ext uri="{BB962C8B-B14F-4D97-AF65-F5344CB8AC3E}">
        <p14:creationId xmlns:p14="http://schemas.microsoft.com/office/powerpoint/2010/main" val="16738746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Facteurs environnementaux: les taux de changes appliqués aux coûts du projet proviennes de plusieurs pays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informations commerciales ( l’</a:t>
            </a:r>
            <a:r>
              <a:rPr lang="fr-FR" altLang="fr-FR" dirty="0" err="1">
                <a:latin typeface="Arial" panose="020B0604020202020204" pitchFamily="34" charset="0"/>
              </a:rPr>
              <a:t>exoneraton</a:t>
            </a:r>
            <a:r>
              <a:rPr lang="fr-FR" altLang="fr-FR" dirty="0">
                <a:latin typeface="Arial" panose="020B0604020202020204" pitchFamily="34" charset="0"/>
              </a:rPr>
              <a:t> fiscale pour le </a:t>
            </a:r>
            <a:r>
              <a:rPr lang="fr-FR" altLang="fr-FR" dirty="0" err="1">
                <a:latin typeface="Arial" panose="020B0604020202020204" pitchFamily="34" charset="0"/>
              </a:rPr>
              <a:t>pojet</a:t>
            </a:r>
            <a:r>
              <a:rPr lang="fr-FR" altLang="fr-FR" dirty="0">
                <a:latin typeface="Arial" panose="020B0604020202020204" pitchFamily="34" charset="0"/>
              </a:rPr>
              <a:t> ou sur certains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 circuit de payement en interne ( DRF) DPD, Main levé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connexion avec le système de payement publique</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t>
            </a:r>
            <a:r>
              <a:rPr lang="fr-FR" altLang="fr-FR" dirty="0" err="1">
                <a:latin typeface="Arial" panose="020B0604020202020204" pitchFamily="34" charset="0"/>
              </a:rPr>
              <a:t>exoneration</a:t>
            </a:r>
            <a:r>
              <a:rPr lang="fr-FR" altLang="fr-FR" dirty="0">
                <a:latin typeface="Arial" panose="020B0604020202020204" pitchFamily="34" charset="0"/>
              </a:rPr>
              <a:t> à la TVA du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a:t>
            </a:r>
            <a:r>
              <a:rPr lang="fr-FR" altLang="fr-FR" dirty="0" err="1">
                <a:latin typeface="Arial" panose="020B0604020202020204" pitchFamily="34" charset="0"/>
              </a:rPr>
              <a:t>procedure</a:t>
            </a:r>
            <a:r>
              <a:rPr lang="fr-FR" altLang="fr-FR" dirty="0">
                <a:latin typeface="Arial" panose="020B0604020202020204" pitchFamily="34" charset="0"/>
              </a:rPr>
              <a:t> de payement des factures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743617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Facteurs environnementaux: les taux de changes appliqués aux coûts du projet proviennes de plusieurs pays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informations commerciales ( l’</a:t>
            </a:r>
            <a:r>
              <a:rPr lang="fr-FR" altLang="fr-FR" dirty="0" err="1">
                <a:latin typeface="Arial" panose="020B0604020202020204" pitchFamily="34" charset="0"/>
              </a:rPr>
              <a:t>exoneraton</a:t>
            </a:r>
            <a:r>
              <a:rPr lang="fr-FR" altLang="fr-FR" dirty="0">
                <a:latin typeface="Arial" panose="020B0604020202020204" pitchFamily="34" charset="0"/>
              </a:rPr>
              <a:t> fiscale pour le </a:t>
            </a:r>
            <a:r>
              <a:rPr lang="fr-FR" altLang="fr-FR" dirty="0" err="1">
                <a:latin typeface="Arial" panose="020B0604020202020204" pitchFamily="34" charset="0"/>
              </a:rPr>
              <a:t>pojet</a:t>
            </a:r>
            <a:r>
              <a:rPr lang="fr-FR" altLang="fr-FR" dirty="0">
                <a:latin typeface="Arial" panose="020B0604020202020204" pitchFamily="34" charset="0"/>
              </a:rPr>
              <a:t> ou sur certains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 circuit de payement en interne ( DRF) DPD, Main levé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Loi du travail </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connexion avec le système de payement publique</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t>
            </a:r>
            <a:r>
              <a:rPr lang="fr-FR" altLang="fr-FR" dirty="0" err="1">
                <a:latin typeface="Arial" panose="020B0604020202020204" pitchFamily="34" charset="0"/>
              </a:rPr>
              <a:t>exoneration</a:t>
            </a:r>
            <a:r>
              <a:rPr lang="fr-FR" altLang="fr-FR" dirty="0">
                <a:latin typeface="Arial" panose="020B0604020202020204" pitchFamily="34" charset="0"/>
              </a:rPr>
              <a:t> à la TVA du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a:t>
            </a:r>
            <a:r>
              <a:rPr lang="fr-FR" altLang="fr-FR" dirty="0" err="1">
                <a:latin typeface="Arial" panose="020B0604020202020204" pitchFamily="34" charset="0"/>
              </a:rPr>
              <a:t>procedure</a:t>
            </a:r>
            <a:r>
              <a:rPr lang="fr-FR" altLang="fr-FR" dirty="0">
                <a:latin typeface="Arial" panose="020B0604020202020204" pitchFamily="34" charset="0"/>
              </a:rPr>
              <a:t> de payement des factures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0847087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136</a:t>
            </a:fld>
            <a:endParaRPr lang="fr-FR"/>
          </a:p>
        </p:txBody>
      </p:sp>
    </p:spTree>
    <p:extLst>
      <p:ext uri="{BB962C8B-B14F-4D97-AF65-F5344CB8AC3E}">
        <p14:creationId xmlns:p14="http://schemas.microsoft.com/office/powerpoint/2010/main" val="39001203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a:t>
            </a:r>
          </a:p>
        </p:txBody>
      </p:sp>
    </p:spTree>
    <p:extLst>
      <p:ext uri="{BB962C8B-B14F-4D97-AF65-F5344CB8AC3E}">
        <p14:creationId xmlns:p14="http://schemas.microsoft.com/office/powerpoint/2010/main" val="7751321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5612772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139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0077588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140</a:t>
            </a:fld>
            <a:endParaRPr lang="fr-FR"/>
          </a:p>
        </p:txBody>
      </p:sp>
    </p:spTree>
    <p:extLst>
      <p:ext uri="{BB962C8B-B14F-4D97-AF65-F5344CB8AC3E}">
        <p14:creationId xmlns:p14="http://schemas.microsoft.com/office/powerpoint/2010/main" val="42357625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Si on situe ce domaine de « </a:t>
            </a:r>
            <a:r>
              <a:rPr lang="fr-FR" altLang="fr-FR" i="1" dirty="0">
                <a:latin typeface="Arial" panose="020B0604020202020204" pitchFamily="34" charset="0"/>
              </a:rPr>
              <a:t>management d’intégration</a:t>
            </a:r>
            <a:r>
              <a:rPr lang="fr-FR" altLang="fr-FR" dirty="0">
                <a:latin typeface="Arial" panose="020B0604020202020204" pitchFamily="34" charset="0"/>
              </a:rPr>
              <a:t> » dans la matrice des 47 processus, que nous avons vue précédemment, nous pouvons nous rendre compte que ce domaine correspond au chapitre 4</a:t>
            </a:r>
          </a:p>
        </p:txBody>
      </p:sp>
    </p:spTree>
    <p:extLst>
      <p:ext uri="{BB962C8B-B14F-4D97-AF65-F5344CB8AC3E}">
        <p14:creationId xmlns:p14="http://schemas.microsoft.com/office/powerpoint/2010/main" val="31879520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425702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13</a:t>
            </a:fld>
            <a:endParaRPr lang="fr-FR"/>
          </a:p>
        </p:txBody>
      </p:sp>
    </p:spTree>
    <p:extLst>
      <p:ext uri="{BB962C8B-B14F-4D97-AF65-F5344CB8AC3E}">
        <p14:creationId xmlns:p14="http://schemas.microsoft.com/office/powerpoint/2010/main" val="17048479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143</a:t>
            </a:fld>
            <a:endParaRPr lang="fr-FR"/>
          </a:p>
        </p:txBody>
      </p:sp>
    </p:spTree>
    <p:extLst>
      <p:ext uri="{BB962C8B-B14F-4D97-AF65-F5344CB8AC3E}">
        <p14:creationId xmlns:p14="http://schemas.microsoft.com/office/powerpoint/2010/main" val="42828653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1046908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Pourquoi le management de la qualité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Exemple</a:t>
            </a:r>
            <a:r>
              <a:rPr lang="fr-FR" altLang="fr-FR" baseline="0" dirty="0">
                <a:latin typeface="Arial" panose="020B0604020202020204" pitchFamily="34" charset="0"/>
              </a:rPr>
              <a:t> de projet décrié à cause de la qualité du livrable dans votre pays</a:t>
            </a:r>
            <a:endParaRPr lang="fr-FR" altLang="fr-FR" dirty="0">
              <a:latin typeface="Arial" panose="020B0604020202020204" pitchFamily="34" charset="0"/>
            </a:endParaRPr>
          </a:p>
        </p:txBody>
      </p:sp>
    </p:spTree>
    <p:extLst>
      <p:ext uri="{BB962C8B-B14F-4D97-AF65-F5344CB8AC3E}">
        <p14:creationId xmlns:p14="http://schemas.microsoft.com/office/powerpoint/2010/main" val="5333323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Satisfaction du client / </a:t>
            </a:r>
          </a:p>
          <a:p>
            <a:pPr eaLnBrk="1" hangingPunct="1"/>
            <a:r>
              <a:rPr lang="fr-FR" altLang="fr-FR" dirty="0">
                <a:latin typeface="Arial" panose="020B0604020202020204" pitchFamily="34" charset="0"/>
              </a:rPr>
              <a:t>Prévention plutôt qu'inspection</a:t>
            </a:r>
          </a:p>
          <a:p>
            <a:pPr eaLnBrk="1" hangingPunct="1"/>
            <a:r>
              <a:rPr lang="fr-FR" altLang="fr-FR" dirty="0">
                <a:latin typeface="Arial" panose="020B0604020202020204" pitchFamily="34" charset="0"/>
              </a:rPr>
              <a:t>Amélioration</a:t>
            </a:r>
            <a:r>
              <a:rPr lang="fr-FR" altLang="fr-FR" baseline="0" dirty="0">
                <a:latin typeface="Arial" panose="020B0604020202020204" pitchFamily="34" charset="0"/>
              </a:rPr>
              <a:t> continue  ( cycle Planifier – Dérouler – Contrôler – Agir) est la base de l’amélioration qualité</a:t>
            </a:r>
          </a:p>
          <a:p>
            <a:pPr eaLnBrk="1" hangingPunct="1"/>
            <a:r>
              <a:rPr lang="fr-FR" altLang="fr-FR" baseline="0" dirty="0">
                <a:latin typeface="Arial" panose="020B0604020202020204" pitchFamily="34" charset="0"/>
              </a:rPr>
              <a:t>Responsabilité de la direction </a:t>
            </a:r>
          </a:p>
          <a:p>
            <a:pPr eaLnBrk="1" hangingPunct="1"/>
            <a:r>
              <a:rPr lang="fr-FR" altLang="fr-FR" baseline="0" dirty="0">
                <a:latin typeface="Arial" panose="020B0604020202020204" pitchFamily="34" charset="0"/>
              </a:rPr>
              <a:t>Coût de la qualité ( coût total des travaux relatifs à la conformité et des travaux compensatoires dus à la non-conformité)</a:t>
            </a:r>
            <a:endParaRPr lang="fr-FR" altLang="fr-FR" dirty="0">
              <a:latin typeface="Arial" panose="020B0604020202020204" pitchFamily="34" charset="0"/>
            </a:endParaRPr>
          </a:p>
        </p:txBody>
      </p:sp>
    </p:spTree>
    <p:extLst>
      <p:ext uri="{BB962C8B-B14F-4D97-AF65-F5344CB8AC3E}">
        <p14:creationId xmlns:p14="http://schemas.microsoft.com/office/powerpoint/2010/main" val="26577660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665167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149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0815079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61211983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Facteurs environnementaux: les taux de changes appliqués aux coûts du projet proviennes de plusieurs pays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informations commerciales ( l’</a:t>
            </a:r>
            <a:r>
              <a:rPr lang="fr-FR" altLang="fr-FR" dirty="0" err="1">
                <a:latin typeface="Arial" panose="020B0604020202020204" pitchFamily="34" charset="0"/>
              </a:rPr>
              <a:t>exoneraton</a:t>
            </a:r>
            <a:r>
              <a:rPr lang="fr-FR" altLang="fr-FR" dirty="0">
                <a:latin typeface="Arial" panose="020B0604020202020204" pitchFamily="34" charset="0"/>
              </a:rPr>
              <a:t> fiscale pour le </a:t>
            </a:r>
            <a:r>
              <a:rPr lang="fr-FR" altLang="fr-FR" dirty="0" err="1">
                <a:latin typeface="Arial" panose="020B0604020202020204" pitchFamily="34" charset="0"/>
              </a:rPr>
              <a:t>pojet</a:t>
            </a:r>
            <a:r>
              <a:rPr lang="fr-FR" altLang="fr-FR" dirty="0">
                <a:latin typeface="Arial" panose="020B0604020202020204" pitchFamily="34" charset="0"/>
              </a:rPr>
              <a:t> ou sur certains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 circuit de payement en interne ( DRF) DPD, Main levé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Loi du travail </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connexion avec le système de payement publique</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t>
            </a:r>
            <a:r>
              <a:rPr lang="fr-FR" altLang="fr-FR" dirty="0" err="1">
                <a:latin typeface="Arial" panose="020B0604020202020204" pitchFamily="34" charset="0"/>
              </a:rPr>
              <a:t>exoneration</a:t>
            </a:r>
            <a:r>
              <a:rPr lang="fr-FR" altLang="fr-FR" dirty="0">
                <a:latin typeface="Arial" panose="020B0604020202020204" pitchFamily="34" charset="0"/>
              </a:rPr>
              <a:t> à la TVA du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a:t>
            </a:r>
            <a:r>
              <a:rPr lang="fr-FR" altLang="fr-FR" dirty="0" err="1">
                <a:latin typeface="Arial" panose="020B0604020202020204" pitchFamily="34" charset="0"/>
              </a:rPr>
              <a:t>procedure</a:t>
            </a:r>
            <a:r>
              <a:rPr lang="fr-FR" altLang="fr-FR" dirty="0">
                <a:latin typeface="Arial" panose="020B0604020202020204" pitchFamily="34" charset="0"/>
              </a:rPr>
              <a:t> de payement des factures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587710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Facteurs environnementaux: les taux de changes appliqués aux coûts du projet proviennes de plusieurs pays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informations commerciales ( l’</a:t>
            </a:r>
            <a:r>
              <a:rPr lang="fr-FR" altLang="fr-FR" dirty="0" err="1">
                <a:latin typeface="Arial" panose="020B0604020202020204" pitchFamily="34" charset="0"/>
              </a:rPr>
              <a:t>exoneraton</a:t>
            </a:r>
            <a:r>
              <a:rPr lang="fr-FR" altLang="fr-FR" dirty="0">
                <a:latin typeface="Arial" panose="020B0604020202020204" pitchFamily="34" charset="0"/>
              </a:rPr>
              <a:t> fiscale pour le </a:t>
            </a:r>
            <a:r>
              <a:rPr lang="fr-FR" altLang="fr-FR" dirty="0" err="1">
                <a:latin typeface="Arial" panose="020B0604020202020204" pitchFamily="34" charset="0"/>
              </a:rPr>
              <a:t>pojet</a:t>
            </a:r>
            <a:r>
              <a:rPr lang="fr-FR" altLang="fr-FR" dirty="0">
                <a:latin typeface="Arial" panose="020B0604020202020204" pitchFamily="34" charset="0"/>
              </a:rPr>
              <a:t> ou sur certains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 circuit de payement en interne ( DRF) DPD, Main levé</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Loi du travail </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connexion avec le système de payement publique</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t>
            </a:r>
            <a:r>
              <a:rPr lang="fr-FR" altLang="fr-FR" dirty="0" err="1">
                <a:latin typeface="Arial" panose="020B0604020202020204" pitchFamily="34" charset="0"/>
              </a:rPr>
              <a:t>exoneration</a:t>
            </a:r>
            <a:r>
              <a:rPr lang="fr-FR" altLang="fr-FR" dirty="0">
                <a:latin typeface="Arial" panose="020B0604020202020204" pitchFamily="34" charset="0"/>
              </a:rPr>
              <a:t> à la TVA du produits</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Les </a:t>
            </a:r>
            <a:r>
              <a:rPr lang="fr-FR" altLang="fr-FR" dirty="0" err="1">
                <a:latin typeface="Arial" panose="020B0604020202020204" pitchFamily="34" charset="0"/>
              </a:rPr>
              <a:t>procedure</a:t>
            </a:r>
            <a:r>
              <a:rPr lang="fr-FR" altLang="fr-FR" dirty="0">
                <a:latin typeface="Arial" panose="020B0604020202020204" pitchFamily="34" charset="0"/>
              </a:rPr>
              <a:t> de payement des factures</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93712238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153</a:t>
            </a:fld>
            <a:endParaRPr lang="fr-FR"/>
          </a:p>
        </p:txBody>
      </p:sp>
    </p:spTree>
    <p:extLst>
      <p:ext uri="{BB962C8B-B14F-4D97-AF65-F5344CB8AC3E}">
        <p14:creationId xmlns:p14="http://schemas.microsoft.com/office/powerpoint/2010/main" val="3556978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Donner des exemples de projets qui ont échoué dans vos pays et pourquoi</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14</a:t>
            </a:fld>
            <a:endParaRPr lang="fr-FR"/>
          </a:p>
        </p:txBody>
      </p:sp>
    </p:spTree>
    <p:extLst>
      <p:ext uri="{BB962C8B-B14F-4D97-AF65-F5344CB8AC3E}">
        <p14:creationId xmlns:p14="http://schemas.microsoft.com/office/powerpoint/2010/main" val="125675366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1069478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a:p>
            <a:pPr eaLnBrk="1" hangingPunct="1"/>
            <a:endParaRPr lang="fr-FR" altLang="fr-FR" dirty="0">
              <a:latin typeface="Arial" panose="020B0604020202020204" pitchFamily="34" charset="0"/>
            </a:endParaRPr>
          </a:p>
          <a:p>
            <a:pPr eaLnBrk="1" hangingPunct="1"/>
            <a:r>
              <a:rPr lang="fr-FR" altLang="fr-FR" dirty="0">
                <a:latin typeface="Arial" panose="020B0604020202020204" pitchFamily="34" charset="0"/>
              </a:rPr>
              <a:t>La responsabilité de la gestion des ressources humaines, évolue en fonction de l’</a:t>
            </a:r>
            <a:r>
              <a:rPr lang="fr-FR" altLang="fr-FR" dirty="0" err="1">
                <a:latin typeface="Arial" panose="020B0604020202020204" pitchFamily="34" charset="0"/>
              </a:rPr>
              <a:t>evolution</a:t>
            </a:r>
            <a:r>
              <a:rPr lang="fr-FR" altLang="fr-FR" dirty="0">
                <a:latin typeface="Arial" panose="020B0604020202020204" pitchFamily="34" charset="0"/>
              </a:rPr>
              <a:t> du nombre des membres de l’équipe</a:t>
            </a:r>
          </a:p>
          <a:p>
            <a:pPr eaLnBrk="1" hangingPunct="1"/>
            <a:r>
              <a:rPr lang="fr-FR" altLang="fr-FR" dirty="0">
                <a:latin typeface="Arial" panose="020B0604020202020204" pitchFamily="34" charset="0"/>
              </a:rPr>
              <a:t>La GRH prends du temps pour savoir comment impliquer les membres de l’équipe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167515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Attention</a:t>
            </a:r>
            <a:r>
              <a:rPr lang="fr-FR" altLang="fr-FR" baseline="0" dirty="0">
                <a:latin typeface="Arial" panose="020B0604020202020204" pitchFamily="34" charset="0"/>
              </a:rPr>
              <a:t> particulière sur la disponibilité, voire à la concurrence, pour les ressources humaines rares ou limités</a:t>
            </a:r>
            <a:endParaRPr lang="fr-FR" altLang="fr-FR" dirty="0">
              <a:latin typeface="Arial" panose="020B0604020202020204" pitchFamily="34" charset="0"/>
            </a:endParaRPr>
          </a:p>
        </p:txBody>
      </p:sp>
    </p:spTree>
    <p:extLst>
      <p:ext uri="{BB962C8B-B14F-4D97-AF65-F5344CB8AC3E}">
        <p14:creationId xmlns:p14="http://schemas.microsoft.com/office/powerpoint/2010/main" val="33472767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69665172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159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1359174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73152719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834266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4058096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90082581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1290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17</a:t>
            </a:fld>
            <a:endParaRPr lang="fr-FR"/>
          </a:p>
        </p:txBody>
      </p:sp>
    </p:spTree>
    <p:extLst>
      <p:ext uri="{BB962C8B-B14F-4D97-AF65-F5344CB8AC3E}">
        <p14:creationId xmlns:p14="http://schemas.microsoft.com/office/powerpoint/2010/main" val="412646002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74304205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45868200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24828700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Réponse proactives </a:t>
            </a:r>
          </a:p>
        </p:txBody>
      </p:sp>
    </p:spTree>
    <p:extLst>
      <p:ext uri="{BB962C8B-B14F-4D97-AF65-F5344CB8AC3E}">
        <p14:creationId xmlns:p14="http://schemas.microsoft.com/office/powerpoint/2010/main" val="197419301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169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Réponse proactives </a:t>
            </a:r>
          </a:p>
        </p:txBody>
      </p:sp>
    </p:spTree>
    <p:extLst>
      <p:ext uri="{BB962C8B-B14F-4D97-AF65-F5344CB8AC3E}">
        <p14:creationId xmlns:p14="http://schemas.microsoft.com/office/powerpoint/2010/main" val="278681148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8578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p:txBody>
      </p:sp>
    </p:spTree>
    <p:extLst>
      <p:ext uri="{BB962C8B-B14F-4D97-AF65-F5344CB8AC3E}">
        <p14:creationId xmlns:p14="http://schemas.microsoft.com/office/powerpoint/2010/main" val="181549934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err="1">
                <a:latin typeface="Arial" panose="020B0604020202020204" pitchFamily="34" charset="0"/>
              </a:rPr>
              <a:t>Consequence</a:t>
            </a:r>
            <a:r>
              <a:rPr lang="fr-FR" altLang="fr-FR" dirty="0">
                <a:latin typeface="Arial" panose="020B0604020202020204" pitchFamily="34" charset="0"/>
              </a:rPr>
              <a:t> d’une planification </a:t>
            </a:r>
            <a:r>
              <a:rPr lang="fr-FR" altLang="fr-FR" dirty="0" err="1">
                <a:latin typeface="Arial" panose="020B0604020202020204" pitchFamily="34" charset="0"/>
              </a:rPr>
              <a:t>inappropié</a:t>
            </a:r>
            <a:r>
              <a:rPr lang="fr-FR" altLang="fr-FR" dirty="0">
                <a:latin typeface="Arial" panose="020B0604020202020204" pitchFamily="34" charset="0"/>
              </a:rPr>
              <a:t>: retards dans les remises des messages, communication aux au mauvais public, une communication insuffisante avec les parties prenantes, </a:t>
            </a:r>
          </a:p>
          <a:p>
            <a:pPr eaLnBrk="1" hangingPunct="1"/>
            <a:r>
              <a:rPr lang="fr-FR" altLang="fr-FR" dirty="0" err="1">
                <a:latin typeface="Arial" panose="020B0604020202020204" pitchFamily="34" charset="0"/>
              </a:rPr>
              <a:t>Erreure</a:t>
            </a:r>
            <a:r>
              <a:rPr lang="fr-FR" altLang="fr-FR" dirty="0">
                <a:latin typeface="Arial" panose="020B0604020202020204" pitchFamily="34" charset="0"/>
              </a:rPr>
              <a:t> de compréhension et d’</a:t>
            </a:r>
            <a:r>
              <a:rPr lang="fr-FR" altLang="fr-FR" dirty="0" err="1">
                <a:latin typeface="Arial" panose="020B0604020202020204" pitchFamily="34" charset="0"/>
              </a:rPr>
              <a:t>interpretation</a:t>
            </a:r>
            <a:r>
              <a:rPr lang="fr-FR" altLang="fr-FR" dirty="0">
                <a:latin typeface="Arial" panose="020B0604020202020204" pitchFamily="34" charset="0"/>
              </a:rPr>
              <a:t> du message communiqué</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86056588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err="1">
                <a:latin typeface="Arial" panose="020B0604020202020204" pitchFamily="34" charset="0"/>
              </a:rPr>
              <a:t>Consequence</a:t>
            </a:r>
            <a:r>
              <a:rPr lang="fr-FR" altLang="fr-FR" dirty="0">
                <a:latin typeface="Arial" panose="020B0604020202020204" pitchFamily="34" charset="0"/>
              </a:rPr>
              <a:t> d’une planification </a:t>
            </a:r>
            <a:r>
              <a:rPr lang="fr-FR" altLang="fr-FR" dirty="0" err="1">
                <a:latin typeface="Arial" panose="020B0604020202020204" pitchFamily="34" charset="0"/>
              </a:rPr>
              <a:t>inappropié</a:t>
            </a:r>
            <a:r>
              <a:rPr lang="fr-FR" altLang="fr-FR" dirty="0">
                <a:latin typeface="Arial" panose="020B0604020202020204" pitchFamily="34" charset="0"/>
              </a:rPr>
              <a:t>: retards dans les remises des messages, communication aux au mauvais public, une communication insuffisante avec les parties prenantes, </a:t>
            </a:r>
          </a:p>
          <a:p>
            <a:pPr eaLnBrk="1" hangingPunct="1"/>
            <a:r>
              <a:rPr lang="fr-FR" altLang="fr-FR" dirty="0" err="1">
                <a:latin typeface="Arial" panose="020B0604020202020204" pitchFamily="34" charset="0"/>
              </a:rPr>
              <a:t>Erreure</a:t>
            </a:r>
            <a:r>
              <a:rPr lang="fr-FR" altLang="fr-FR" dirty="0">
                <a:latin typeface="Arial" panose="020B0604020202020204" pitchFamily="34" charset="0"/>
              </a:rPr>
              <a:t> de compréhension et d’</a:t>
            </a:r>
            <a:r>
              <a:rPr lang="fr-FR" altLang="fr-FR" dirty="0" err="1">
                <a:latin typeface="Arial" panose="020B0604020202020204" pitchFamily="34" charset="0"/>
              </a:rPr>
              <a:t>interpretation</a:t>
            </a:r>
            <a:r>
              <a:rPr lang="fr-FR" altLang="fr-FR" dirty="0">
                <a:latin typeface="Arial" panose="020B0604020202020204" pitchFamily="34" charset="0"/>
              </a:rPr>
              <a:t> du message communiqué</a:t>
            </a:r>
          </a:p>
          <a:p>
            <a:pPr eaLnBrk="1" hangingPunct="1"/>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017967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01166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18</a:t>
            </a:fld>
            <a:endParaRPr lang="fr-FR"/>
          </a:p>
        </p:txBody>
      </p:sp>
    </p:spTree>
    <p:extLst>
      <p:ext uri="{BB962C8B-B14F-4D97-AF65-F5344CB8AC3E}">
        <p14:creationId xmlns:p14="http://schemas.microsoft.com/office/powerpoint/2010/main" val="158008849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Faire l’exercice pour déterminer le nombre de canaux de communication</a:t>
            </a:r>
          </a:p>
        </p:txBody>
      </p:sp>
    </p:spTree>
    <p:extLst>
      <p:ext uri="{BB962C8B-B14F-4D97-AF65-F5344CB8AC3E}">
        <p14:creationId xmlns:p14="http://schemas.microsoft.com/office/powerpoint/2010/main" val="38914560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Faire l’exercice pour déterminer le nombre de canaux de communication</a:t>
            </a:r>
          </a:p>
        </p:txBody>
      </p:sp>
    </p:spTree>
    <p:extLst>
      <p:ext uri="{BB962C8B-B14F-4D97-AF65-F5344CB8AC3E}">
        <p14:creationId xmlns:p14="http://schemas.microsoft.com/office/powerpoint/2010/main" val="24282482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L’émetteur doit s’assurer que l’information transmise est claire et complète et en confirmant que le communication a été correctement comprise</a:t>
            </a:r>
          </a:p>
          <a:p>
            <a:pPr eaLnBrk="1" hangingPunct="1"/>
            <a:r>
              <a:rPr lang="fr-FR" altLang="fr-FR" dirty="0">
                <a:latin typeface="Arial" panose="020B0604020202020204" pitchFamily="34" charset="0"/>
              </a:rPr>
              <a:t>Le </a:t>
            </a:r>
            <a:r>
              <a:rPr lang="fr-FR" altLang="fr-FR" dirty="0" err="1">
                <a:latin typeface="Arial" panose="020B0604020202020204" pitchFamily="34" charset="0"/>
              </a:rPr>
              <a:t>recepteur</a:t>
            </a:r>
            <a:r>
              <a:rPr lang="fr-FR" altLang="fr-FR" dirty="0">
                <a:latin typeface="Arial" panose="020B0604020202020204" pitchFamily="34" charset="0"/>
              </a:rPr>
              <a:t> ( information </a:t>
            </a:r>
            <a:r>
              <a:rPr lang="fr-FR" altLang="fr-FR" dirty="0" err="1">
                <a:latin typeface="Arial" panose="020B0604020202020204" pitchFamily="34" charset="0"/>
              </a:rPr>
              <a:t>recu</a:t>
            </a:r>
            <a:r>
              <a:rPr lang="fr-FR" altLang="fr-FR" dirty="0">
                <a:latin typeface="Arial" panose="020B0604020202020204" pitchFamily="34" charset="0"/>
              </a:rPr>
              <a:t> dans son </a:t>
            </a:r>
            <a:r>
              <a:rPr lang="fr-FR" altLang="fr-FR" dirty="0" err="1">
                <a:latin typeface="Arial" panose="020B0604020202020204" pitchFamily="34" charset="0"/>
              </a:rPr>
              <a:t>integralité</a:t>
            </a:r>
            <a:r>
              <a:rPr lang="fr-FR" altLang="fr-FR" dirty="0">
                <a:latin typeface="Arial" panose="020B0604020202020204" pitchFamily="34" charset="0"/>
              </a:rPr>
              <a:t>, correctement comprise, et qu’une </a:t>
            </a:r>
            <a:r>
              <a:rPr lang="fr-FR" altLang="fr-FR" dirty="0" err="1">
                <a:latin typeface="Arial" panose="020B0604020202020204" pitchFamily="34" charset="0"/>
              </a:rPr>
              <a:t>reponse</a:t>
            </a:r>
            <a:r>
              <a:rPr lang="fr-FR" altLang="fr-FR" dirty="0">
                <a:latin typeface="Arial" panose="020B0604020202020204" pitchFamily="34" charset="0"/>
              </a:rPr>
              <a:t> appropriée est envoyée)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81124666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179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L’émetteur doit s’assurer que l’information transmise est claire et complète et en confirmant que le communication a été correctement comprise</a:t>
            </a:r>
          </a:p>
          <a:p>
            <a:pPr eaLnBrk="1" hangingPunct="1"/>
            <a:r>
              <a:rPr lang="fr-FR" altLang="fr-FR" dirty="0">
                <a:latin typeface="Arial" panose="020B0604020202020204" pitchFamily="34" charset="0"/>
              </a:rPr>
              <a:t>Le récepteur ( information reçu dans son intégralité, correctement comprise, et qu’une réponse appropriée est envoyée)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67181296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L’émetteur doit s’assurer que l’information transmise est claire et complète et en confirmant que le communication a été correctement comprise</a:t>
            </a:r>
          </a:p>
          <a:p>
            <a:pPr eaLnBrk="1" hangingPunct="1"/>
            <a:r>
              <a:rPr lang="fr-FR" altLang="fr-FR" dirty="0">
                <a:latin typeface="Arial" panose="020B0604020202020204" pitchFamily="34" charset="0"/>
              </a:rPr>
              <a:t>Le récepteur ( information reçu dans son intégralité, correctement comprise, et qu’une réponse appropriée est envoyée)</a:t>
            </a: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7434874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La version </a:t>
            </a:r>
            <a:r>
              <a:rPr lang="fr-FR" altLang="fr-FR">
                <a:latin typeface="Arial" panose="020B0604020202020204" pitchFamily="34" charset="0"/>
              </a:rPr>
              <a:t>du document</a:t>
            </a:r>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3092666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Réponse proactives </a:t>
            </a:r>
          </a:p>
        </p:txBody>
      </p:sp>
    </p:spTree>
    <p:extLst>
      <p:ext uri="{BB962C8B-B14F-4D97-AF65-F5344CB8AC3E}">
        <p14:creationId xmlns:p14="http://schemas.microsoft.com/office/powerpoint/2010/main" val="423143271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40672889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p:txBody>
      </p:sp>
    </p:spTree>
    <p:extLst>
      <p:ext uri="{BB962C8B-B14F-4D97-AF65-F5344CB8AC3E}">
        <p14:creationId xmlns:p14="http://schemas.microsoft.com/office/powerpoint/2010/main" val="39421004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p:txBody>
      </p:sp>
    </p:spTree>
    <p:extLst>
      <p:ext uri="{BB962C8B-B14F-4D97-AF65-F5344CB8AC3E}">
        <p14:creationId xmlns:p14="http://schemas.microsoft.com/office/powerpoint/2010/main" val="3776912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19</a:t>
            </a:fld>
            <a:endParaRPr lang="fr-FR"/>
          </a:p>
        </p:txBody>
      </p:sp>
    </p:spTree>
    <p:extLst>
      <p:ext uri="{BB962C8B-B14F-4D97-AF65-F5344CB8AC3E}">
        <p14:creationId xmlns:p14="http://schemas.microsoft.com/office/powerpoint/2010/main" val="246323711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p:txBody>
      </p:sp>
    </p:spTree>
    <p:extLst>
      <p:ext uri="{BB962C8B-B14F-4D97-AF65-F5344CB8AC3E}">
        <p14:creationId xmlns:p14="http://schemas.microsoft.com/office/powerpoint/2010/main" val="33097057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10890566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189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7102983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54920282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407139410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07108027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51729279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6290776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85616214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2294189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20</a:t>
            </a:fld>
            <a:endParaRPr lang="fr-FR"/>
          </a:p>
        </p:txBody>
      </p:sp>
    </p:spTree>
    <p:extLst>
      <p:ext uri="{BB962C8B-B14F-4D97-AF65-F5344CB8AC3E}">
        <p14:creationId xmlns:p14="http://schemas.microsoft.com/office/powerpoint/2010/main" val="485175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87510452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77862897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199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33542145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Dès la conception du projet et devrait se déterminer vers le début de la planification du projet</a:t>
            </a:r>
          </a:p>
        </p:txBody>
      </p:sp>
    </p:spTree>
    <p:extLst>
      <p:ext uri="{BB962C8B-B14F-4D97-AF65-F5344CB8AC3E}">
        <p14:creationId xmlns:p14="http://schemas.microsoft.com/office/powerpoint/2010/main" val="334105181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70041241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46149537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54995869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87744253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90549245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358904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21</a:t>
            </a:fld>
            <a:endParaRPr lang="fr-FR"/>
          </a:p>
        </p:txBody>
      </p:sp>
    </p:spTree>
    <p:extLst>
      <p:ext uri="{BB962C8B-B14F-4D97-AF65-F5344CB8AC3E}">
        <p14:creationId xmlns:p14="http://schemas.microsoft.com/office/powerpoint/2010/main" val="373659653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79444814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91653650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209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p:txBody>
      </p:sp>
    </p:spTree>
    <p:extLst>
      <p:ext uri="{BB962C8B-B14F-4D97-AF65-F5344CB8AC3E}">
        <p14:creationId xmlns:p14="http://schemas.microsoft.com/office/powerpoint/2010/main" val="112298787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27475617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33171142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21500245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27796662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L’influence de l’organisation sur le projet</a:t>
            </a:r>
          </a:p>
          <a:p>
            <a:pPr eaLnBrk="1" hangingPunct="1"/>
            <a:r>
              <a:rPr lang="fr-FR" altLang="fr-FR" dirty="0">
                <a:latin typeface="Arial" panose="020B0604020202020204" pitchFamily="34" charset="0"/>
              </a:rPr>
              <a:t>L’organisation fonctionnel / Matricielle / Par projet.</a:t>
            </a:r>
          </a:p>
        </p:txBody>
      </p:sp>
    </p:spTree>
    <p:extLst>
      <p:ext uri="{BB962C8B-B14F-4D97-AF65-F5344CB8AC3E}">
        <p14:creationId xmlns:p14="http://schemas.microsoft.com/office/powerpoint/2010/main" val="82757199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61791092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79358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2</a:t>
            </a:fld>
            <a:endParaRPr lang="fr-FR"/>
          </a:p>
        </p:txBody>
      </p:sp>
    </p:spTree>
    <p:extLst>
      <p:ext uri="{BB962C8B-B14F-4D97-AF65-F5344CB8AC3E}">
        <p14:creationId xmlns:p14="http://schemas.microsoft.com/office/powerpoint/2010/main" val="2943943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a:extLst>
              <a:ext uri="{FF2B5EF4-FFF2-40B4-BE49-F238E27FC236}">
                <a16:creationId xmlns:a16="http://schemas.microsoft.com/office/drawing/2014/main" xmlns="" id="{E77E93C7-B250-4281-84E2-C89AAD458946}"/>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Espace réservé des commentaires 2">
            <a:extLst>
              <a:ext uri="{FF2B5EF4-FFF2-40B4-BE49-F238E27FC236}">
                <a16:creationId xmlns:a16="http://schemas.microsoft.com/office/drawing/2014/main" xmlns="" id="{F71EB465-429A-4AB5-A10F-2AD3457204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La diapo plein écran suivante a pour unique vocation de montrer la répartition des 47 processus dans chacun des groupes.</a:t>
            </a:r>
          </a:p>
          <a:p>
            <a:pPr eaLnBrk="1" hangingPunct="1"/>
            <a:r>
              <a:rPr lang="fr-FR" altLang="fr-FR">
                <a:latin typeface="Arial" panose="020B0604020202020204" pitchFamily="34" charset="0"/>
              </a:rPr>
              <a:t>Il y a </a:t>
            </a:r>
            <a:r>
              <a:rPr lang="fr-FR" altLang="fr-FR" b="1" u="sng">
                <a:latin typeface="Arial" panose="020B0604020202020204" pitchFamily="34" charset="0"/>
              </a:rPr>
              <a:t>2 processus</a:t>
            </a:r>
            <a:r>
              <a:rPr lang="fr-FR" altLang="fr-FR">
                <a:latin typeface="Arial" panose="020B0604020202020204" pitchFamily="34" charset="0"/>
              </a:rPr>
              <a:t> de </a:t>
            </a:r>
            <a:r>
              <a:rPr lang="fr-FR" altLang="fr-FR" b="1">
                <a:latin typeface="Arial" panose="020B0604020202020204" pitchFamily="34" charset="0"/>
              </a:rPr>
              <a:t>démarrage</a:t>
            </a:r>
            <a:r>
              <a:rPr lang="fr-FR" altLang="fr-FR">
                <a:latin typeface="Arial" panose="020B0604020202020204" pitchFamily="34" charset="0"/>
              </a:rPr>
              <a:t>, avec « </a:t>
            </a:r>
            <a:r>
              <a:rPr lang="fr-FR" altLang="fr-FR" i="1">
                <a:latin typeface="Arial" panose="020B0604020202020204" pitchFamily="34" charset="0"/>
              </a:rPr>
              <a:t>Élaborer la charte du projet</a:t>
            </a:r>
            <a:r>
              <a:rPr lang="fr-FR" altLang="fr-FR">
                <a:latin typeface="Arial" panose="020B0604020202020204" pitchFamily="34" charset="0"/>
              </a:rPr>
              <a:t> »,  document autorisant formellement le lancement du projet et donne autorité au chef de projet. document que l’on verra plus en détail et « </a:t>
            </a:r>
            <a:r>
              <a:rPr lang="fr-FR" altLang="fr-FR" i="1">
                <a:latin typeface="Arial" panose="020B0604020202020204" pitchFamily="34" charset="0"/>
              </a:rPr>
              <a:t>identifier les parties prenantes</a:t>
            </a:r>
            <a:r>
              <a:rPr lang="fr-FR" altLang="fr-FR">
                <a:latin typeface="Arial" panose="020B0604020202020204" pitchFamily="34" charset="0"/>
              </a:rPr>
              <a:t> » </a:t>
            </a:r>
          </a:p>
          <a:p>
            <a:pPr eaLnBrk="1" hangingPunct="1"/>
            <a:r>
              <a:rPr lang="fr-FR" altLang="fr-FR">
                <a:latin typeface="Arial" panose="020B0604020202020204" pitchFamily="34" charset="0"/>
              </a:rPr>
              <a:t>Ou lancement, correspondant à l’initialisation du projet et permet essentiellement d’officialiser le projet et sa structure de base.</a:t>
            </a:r>
          </a:p>
          <a:p>
            <a:pPr eaLnBrk="1" hangingPunct="1"/>
            <a:r>
              <a:rPr lang="fr-FR" altLang="fr-FR">
                <a:latin typeface="Arial" panose="020B0604020202020204" pitchFamily="34" charset="0"/>
              </a:rPr>
              <a:t>Il y a </a:t>
            </a:r>
            <a:r>
              <a:rPr lang="fr-FR" altLang="fr-FR" b="1" u="sng">
                <a:latin typeface="Arial" panose="020B0604020202020204" pitchFamily="34" charset="0"/>
              </a:rPr>
              <a:t>24 processus</a:t>
            </a:r>
            <a:r>
              <a:rPr lang="fr-FR" altLang="fr-FR">
                <a:latin typeface="Arial" panose="020B0604020202020204" pitchFamily="34" charset="0"/>
              </a:rPr>
              <a:t> de </a:t>
            </a:r>
            <a:r>
              <a:rPr lang="fr-FR" altLang="fr-FR" b="1">
                <a:latin typeface="Arial" panose="020B0604020202020204" pitchFamily="34" charset="0"/>
              </a:rPr>
              <a:t>planification</a:t>
            </a:r>
            <a:r>
              <a:rPr lang="fr-FR" altLang="fr-FR">
                <a:latin typeface="Arial" panose="020B0604020202020204" pitchFamily="34" charset="0"/>
              </a:rPr>
              <a:t>, avec par exemple la « </a:t>
            </a:r>
            <a:r>
              <a:rPr lang="fr-FR" altLang="fr-FR" i="1">
                <a:latin typeface="Arial" panose="020B0604020202020204" pitchFamily="34" charset="0"/>
              </a:rPr>
              <a:t>Structure du Découpage du Projet</a:t>
            </a:r>
            <a:r>
              <a:rPr lang="fr-FR" altLang="fr-FR">
                <a:latin typeface="Arial" panose="020B0604020202020204" pitchFamily="34" charset="0"/>
              </a:rPr>
              <a:t> », la fameuse WBS ou encore : « </a:t>
            </a:r>
            <a:r>
              <a:rPr lang="fr-FR" altLang="fr-FR" i="1">
                <a:latin typeface="Arial" panose="020B0604020202020204" pitchFamily="34" charset="0"/>
              </a:rPr>
              <a:t>établir un échéancier</a:t>
            </a:r>
            <a:r>
              <a:rPr lang="fr-FR" altLang="fr-FR">
                <a:latin typeface="Arial" panose="020B0604020202020204" pitchFamily="34" charset="0"/>
              </a:rPr>
              <a:t> »</a:t>
            </a:r>
          </a:p>
          <a:p>
            <a:pPr eaLnBrk="1" hangingPunct="1"/>
            <a:r>
              <a:rPr lang="fr-FR" altLang="fr-FR">
                <a:latin typeface="Arial" panose="020B0604020202020204" pitchFamily="34" charset="0"/>
              </a:rPr>
              <a:t>Préparer le chemin pour réaliser le produit, il n’est pas figé dans le temps et peut faire l’objet d’itérations pour parachever la solution et les plans de préparation.</a:t>
            </a:r>
          </a:p>
          <a:p>
            <a:pPr eaLnBrk="1" hangingPunct="1"/>
            <a:r>
              <a:rPr lang="fr-FR" altLang="fr-FR">
                <a:latin typeface="Arial" panose="020B0604020202020204" pitchFamily="34" charset="0"/>
              </a:rPr>
              <a:t>Il est composé de 24 processus, leur nombre impressionnante parce que c’est le noyau du management de projet. : Préparer tous les travaux, choisir et décrire tous les outils, structurer tout le projet</a:t>
            </a:r>
          </a:p>
          <a:p>
            <a:pPr eaLnBrk="1" hangingPunct="1"/>
            <a:r>
              <a:rPr lang="fr-FR" altLang="fr-FR">
                <a:latin typeface="Arial" panose="020B0604020202020204" pitchFamily="34" charset="0"/>
              </a:rPr>
              <a:t>Il y a </a:t>
            </a:r>
            <a:r>
              <a:rPr lang="fr-FR" altLang="fr-FR" b="1" u="sng">
                <a:latin typeface="Arial" panose="020B0604020202020204" pitchFamily="34" charset="0"/>
              </a:rPr>
              <a:t>8 processus</a:t>
            </a:r>
            <a:r>
              <a:rPr lang="fr-FR" altLang="fr-FR">
                <a:latin typeface="Arial" panose="020B0604020202020204" pitchFamily="34" charset="0"/>
              </a:rPr>
              <a:t> </a:t>
            </a:r>
            <a:r>
              <a:rPr lang="fr-FR" altLang="fr-FR" b="1">
                <a:latin typeface="Arial" panose="020B0604020202020204" pitchFamily="34" charset="0"/>
              </a:rPr>
              <a:t>d'exécution</a:t>
            </a:r>
            <a:r>
              <a:rPr lang="fr-FR" altLang="fr-FR">
                <a:latin typeface="Arial" panose="020B0604020202020204" pitchFamily="34" charset="0"/>
              </a:rPr>
              <a:t> avec par exemple : « </a:t>
            </a:r>
            <a:r>
              <a:rPr lang="fr-FR" altLang="fr-FR" i="1">
                <a:latin typeface="Arial" panose="020B0604020202020204" pitchFamily="34" charset="0"/>
              </a:rPr>
              <a:t>Mettre en œuvre l’assurance qualité</a:t>
            </a:r>
            <a:r>
              <a:rPr lang="fr-FR" altLang="fr-FR">
                <a:latin typeface="Arial" panose="020B0604020202020204" pitchFamily="34" charset="0"/>
              </a:rPr>
              <a:t> » ou « </a:t>
            </a:r>
            <a:r>
              <a:rPr lang="fr-FR" altLang="fr-FR" i="1">
                <a:latin typeface="Arial" panose="020B0604020202020204" pitchFamily="34" charset="0"/>
              </a:rPr>
              <a:t>Constituer l’équipe projet</a:t>
            </a:r>
            <a:r>
              <a:rPr lang="fr-FR" altLang="fr-FR">
                <a:latin typeface="Arial" panose="020B0604020202020204" pitchFamily="34" charset="0"/>
              </a:rPr>
              <a:t> »</a:t>
            </a:r>
          </a:p>
          <a:p>
            <a:pPr eaLnBrk="1" hangingPunct="1"/>
            <a:r>
              <a:rPr lang="fr-FR" altLang="fr-FR">
                <a:latin typeface="Arial" panose="020B0604020202020204" pitchFamily="34" charset="0"/>
              </a:rPr>
              <a:t>Processus d’exécution et de réalisation, il concentre toute la préparation en amont </a:t>
            </a:r>
          </a:p>
          <a:p>
            <a:pPr eaLnBrk="1" hangingPunct="1"/>
            <a:r>
              <a:rPr lang="fr-FR" altLang="fr-FR">
                <a:latin typeface="Arial" panose="020B0604020202020204" pitchFamily="34" charset="0"/>
              </a:rPr>
              <a:t>Il y a </a:t>
            </a:r>
            <a:r>
              <a:rPr lang="fr-FR" altLang="fr-FR" b="1" u="sng">
                <a:latin typeface="Arial" panose="020B0604020202020204" pitchFamily="34" charset="0"/>
              </a:rPr>
              <a:t>11 processus</a:t>
            </a:r>
            <a:r>
              <a:rPr lang="fr-FR" altLang="fr-FR">
                <a:latin typeface="Arial" panose="020B0604020202020204" pitchFamily="34" charset="0"/>
              </a:rPr>
              <a:t> de</a:t>
            </a:r>
            <a:r>
              <a:rPr lang="fr-FR" altLang="fr-FR" b="1">
                <a:latin typeface="Arial" panose="020B0604020202020204" pitchFamily="34" charset="0"/>
              </a:rPr>
              <a:t> surveillance et de maîtrise</a:t>
            </a:r>
            <a:r>
              <a:rPr lang="fr-FR" altLang="fr-FR">
                <a:latin typeface="Arial" panose="020B0604020202020204" pitchFamily="34" charset="0"/>
              </a:rPr>
              <a:t> où l’on va retrouver le triptyque Qualité-Cout-Délais et les risques associés.</a:t>
            </a:r>
          </a:p>
          <a:p>
            <a:pPr eaLnBrk="1" hangingPunct="1"/>
            <a:r>
              <a:rPr lang="fr-FR" altLang="fr-FR">
                <a:latin typeface="Arial" panose="020B0604020202020204" pitchFamily="34" charset="0"/>
              </a:rPr>
              <a:t>Surveiller et maitriser le management de projet; et le projet lui meme</a:t>
            </a:r>
          </a:p>
          <a:p>
            <a:pPr eaLnBrk="1" hangingPunct="1"/>
            <a:r>
              <a:rPr lang="fr-FR" altLang="fr-FR">
                <a:latin typeface="Arial" panose="020B0604020202020204" pitchFamily="34" charset="0"/>
              </a:rPr>
              <a:t>Il y a enfin </a:t>
            </a:r>
            <a:r>
              <a:rPr lang="fr-FR" altLang="fr-FR" b="1" u="sng">
                <a:latin typeface="Arial" panose="020B0604020202020204" pitchFamily="34" charset="0"/>
              </a:rPr>
              <a:t>2 processus</a:t>
            </a:r>
            <a:r>
              <a:rPr lang="fr-FR" altLang="fr-FR">
                <a:latin typeface="Arial" panose="020B0604020202020204" pitchFamily="34" charset="0"/>
              </a:rPr>
              <a:t> </a:t>
            </a:r>
            <a:r>
              <a:rPr lang="fr-FR" altLang="fr-FR" b="1">
                <a:latin typeface="Arial" panose="020B0604020202020204" pitchFamily="34" charset="0"/>
              </a:rPr>
              <a:t>de clôture </a:t>
            </a:r>
            <a:endParaRPr lang="fr-FR" altLang="fr-FR">
              <a:latin typeface="Arial" panose="020B0604020202020204" pitchFamily="34" charset="0"/>
            </a:endParaRPr>
          </a:p>
          <a:p>
            <a:pPr eaLnBrk="1" hangingPunct="1"/>
            <a:r>
              <a:rPr lang="fr-FR" altLang="fr-FR">
                <a:latin typeface="Arial" panose="020B0604020202020204" pitchFamily="34" charset="0"/>
              </a:rPr>
              <a:t>La cloture du projet, inclus la livraison du produit final, qui a été vérifié et validé. Elle peut inclure une période de garantie, a la fin de laquelle la cloture est prononcée.</a:t>
            </a:r>
          </a:p>
          <a:p>
            <a:pPr eaLnBrk="1" hangingPunct="1"/>
            <a:r>
              <a:rPr lang="fr-FR" altLang="fr-FR">
                <a:latin typeface="Arial" panose="020B0604020202020204" pitchFamily="34" charset="0"/>
              </a:rPr>
              <a:t>La cloture des appro est la cloture de contrats de fourniture , après verification et validation des livraisons. Mais elle peut etre sortie de litige et de contentieux à regler au-delà du projet.</a:t>
            </a:r>
          </a:p>
          <a:p>
            <a:pPr eaLnBrk="1" hangingPunct="1"/>
            <a:r>
              <a:rPr lang="fr-FR" altLang="fr-FR">
                <a:latin typeface="Arial" panose="020B0604020202020204" pitchFamily="34" charset="0"/>
              </a:rPr>
              <a:t>Ce groupe correspondant à la demobilisation de l’équipe de projet ou des derniers membres actifs, à l’archivage du projet et à son bilan</a:t>
            </a:r>
          </a:p>
          <a:p>
            <a:pPr eaLnBrk="1" hangingPunct="1"/>
            <a:r>
              <a:rPr lang="fr-FR" altLang="fr-FR" b="1">
                <a:latin typeface="Arial" panose="020B0604020202020204" pitchFamily="34" charset="0"/>
              </a:rPr>
              <a:t>L’idée dominante à retenir ici est que chaque Processus va constituer une Bonne Pratique de management de projet</a:t>
            </a:r>
            <a:endParaRPr lang="fr-FR" altLang="fr-FR">
              <a:latin typeface="Arial" panose="020B0604020202020204" pitchFamily="34" charset="0"/>
            </a:endParaRPr>
          </a:p>
        </p:txBody>
      </p:sp>
    </p:spTree>
    <p:extLst>
      <p:ext uri="{BB962C8B-B14F-4D97-AF65-F5344CB8AC3E}">
        <p14:creationId xmlns:p14="http://schemas.microsoft.com/office/powerpoint/2010/main" val="221399071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270189831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219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La version </a:t>
            </a:r>
            <a:r>
              <a:rPr lang="fr-FR" altLang="fr-FR">
                <a:latin typeface="Arial" panose="020B0604020202020204" pitchFamily="34" charset="0"/>
              </a:rPr>
              <a:t>du document</a:t>
            </a:r>
            <a:endParaRPr lang="fr-FR" altLang="fr-FR"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3303392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r>
              <a:rPr lang="fr-FR" dirty="0"/>
              <a:t>Exemple de projet qui a échoué dans votre pays le classer dans un groupe de connaissances</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23</a:t>
            </a:fld>
            <a:endParaRPr lang="fr-FR"/>
          </a:p>
        </p:txBody>
      </p:sp>
    </p:spTree>
    <p:extLst>
      <p:ext uri="{BB962C8B-B14F-4D97-AF65-F5344CB8AC3E}">
        <p14:creationId xmlns:p14="http://schemas.microsoft.com/office/powerpoint/2010/main" val="2528117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a:extLst>
              <a:ext uri="{FF2B5EF4-FFF2-40B4-BE49-F238E27FC236}">
                <a16:creationId xmlns:a16="http://schemas.microsoft.com/office/drawing/2014/main" xmlns="" id="{E77E93C7-B250-4281-84E2-C89AAD458946}"/>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Espace réservé des commentaires 2">
            <a:extLst>
              <a:ext uri="{FF2B5EF4-FFF2-40B4-BE49-F238E27FC236}">
                <a16:creationId xmlns:a16="http://schemas.microsoft.com/office/drawing/2014/main" xmlns="" id="{F71EB465-429A-4AB5-A10F-2AD3457204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La diapo plein écran suivante a pour unique vocation de montrer la répartition des 47 processus dans chacun des groupes.</a:t>
            </a:r>
          </a:p>
          <a:p>
            <a:pPr eaLnBrk="1" hangingPunct="1"/>
            <a:r>
              <a:rPr lang="fr-FR" altLang="fr-FR">
                <a:latin typeface="Arial" panose="020B0604020202020204" pitchFamily="34" charset="0"/>
              </a:rPr>
              <a:t>Il y a </a:t>
            </a:r>
            <a:r>
              <a:rPr lang="fr-FR" altLang="fr-FR" b="1" u="sng">
                <a:latin typeface="Arial" panose="020B0604020202020204" pitchFamily="34" charset="0"/>
              </a:rPr>
              <a:t>2 processus</a:t>
            </a:r>
            <a:r>
              <a:rPr lang="fr-FR" altLang="fr-FR">
                <a:latin typeface="Arial" panose="020B0604020202020204" pitchFamily="34" charset="0"/>
              </a:rPr>
              <a:t> de </a:t>
            </a:r>
            <a:r>
              <a:rPr lang="fr-FR" altLang="fr-FR" b="1">
                <a:latin typeface="Arial" panose="020B0604020202020204" pitchFamily="34" charset="0"/>
              </a:rPr>
              <a:t>démarrage</a:t>
            </a:r>
            <a:r>
              <a:rPr lang="fr-FR" altLang="fr-FR">
                <a:latin typeface="Arial" panose="020B0604020202020204" pitchFamily="34" charset="0"/>
              </a:rPr>
              <a:t>, avec « </a:t>
            </a:r>
            <a:r>
              <a:rPr lang="fr-FR" altLang="fr-FR" i="1">
                <a:latin typeface="Arial" panose="020B0604020202020204" pitchFamily="34" charset="0"/>
              </a:rPr>
              <a:t>Élaborer la charte du projet</a:t>
            </a:r>
            <a:r>
              <a:rPr lang="fr-FR" altLang="fr-FR">
                <a:latin typeface="Arial" panose="020B0604020202020204" pitchFamily="34" charset="0"/>
              </a:rPr>
              <a:t> »,  document autorisant formellement le lancement du projet et donne autorité au chef de projet. document que l’on verra plus en détail et « </a:t>
            </a:r>
            <a:r>
              <a:rPr lang="fr-FR" altLang="fr-FR" i="1">
                <a:latin typeface="Arial" panose="020B0604020202020204" pitchFamily="34" charset="0"/>
              </a:rPr>
              <a:t>identifier les parties prenantes</a:t>
            </a:r>
            <a:r>
              <a:rPr lang="fr-FR" altLang="fr-FR">
                <a:latin typeface="Arial" panose="020B0604020202020204" pitchFamily="34" charset="0"/>
              </a:rPr>
              <a:t> » </a:t>
            </a:r>
          </a:p>
          <a:p>
            <a:pPr eaLnBrk="1" hangingPunct="1"/>
            <a:r>
              <a:rPr lang="fr-FR" altLang="fr-FR">
                <a:latin typeface="Arial" panose="020B0604020202020204" pitchFamily="34" charset="0"/>
              </a:rPr>
              <a:t>Ou lancement, correspondant à l’initialisation du projet et permet essentiellement d’officialiser le projet et sa structure de base.</a:t>
            </a:r>
          </a:p>
          <a:p>
            <a:pPr eaLnBrk="1" hangingPunct="1"/>
            <a:r>
              <a:rPr lang="fr-FR" altLang="fr-FR">
                <a:latin typeface="Arial" panose="020B0604020202020204" pitchFamily="34" charset="0"/>
              </a:rPr>
              <a:t>Il y a </a:t>
            </a:r>
            <a:r>
              <a:rPr lang="fr-FR" altLang="fr-FR" b="1" u="sng">
                <a:latin typeface="Arial" panose="020B0604020202020204" pitchFamily="34" charset="0"/>
              </a:rPr>
              <a:t>24 processus</a:t>
            </a:r>
            <a:r>
              <a:rPr lang="fr-FR" altLang="fr-FR">
                <a:latin typeface="Arial" panose="020B0604020202020204" pitchFamily="34" charset="0"/>
              </a:rPr>
              <a:t> de </a:t>
            </a:r>
            <a:r>
              <a:rPr lang="fr-FR" altLang="fr-FR" b="1">
                <a:latin typeface="Arial" panose="020B0604020202020204" pitchFamily="34" charset="0"/>
              </a:rPr>
              <a:t>planification</a:t>
            </a:r>
            <a:r>
              <a:rPr lang="fr-FR" altLang="fr-FR">
                <a:latin typeface="Arial" panose="020B0604020202020204" pitchFamily="34" charset="0"/>
              </a:rPr>
              <a:t>, avec par exemple la « </a:t>
            </a:r>
            <a:r>
              <a:rPr lang="fr-FR" altLang="fr-FR" i="1">
                <a:latin typeface="Arial" panose="020B0604020202020204" pitchFamily="34" charset="0"/>
              </a:rPr>
              <a:t>Structure du Découpage du Projet</a:t>
            </a:r>
            <a:r>
              <a:rPr lang="fr-FR" altLang="fr-FR">
                <a:latin typeface="Arial" panose="020B0604020202020204" pitchFamily="34" charset="0"/>
              </a:rPr>
              <a:t> », la fameuse WBS ou encore : « </a:t>
            </a:r>
            <a:r>
              <a:rPr lang="fr-FR" altLang="fr-FR" i="1">
                <a:latin typeface="Arial" panose="020B0604020202020204" pitchFamily="34" charset="0"/>
              </a:rPr>
              <a:t>établir un échéancier</a:t>
            </a:r>
            <a:r>
              <a:rPr lang="fr-FR" altLang="fr-FR">
                <a:latin typeface="Arial" panose="020B0604020202020204" pitchFamily="34" charset="0"/>
              </a:rPr>
              <a:t> »</a:t>
            </a:r>
          </a:p>
          <a:p>
            <a:pPr eaLnBrk="1" hangingPunct="1"/>
            <a:r>
              <a:rPr lang="fr-FR" altLang="fr-FR">
                <a:latin typeface="Arial" panose="020B0604020202020204" pitchFamily="34" charset="0"/>
              </a:rPr>
              <a:t>Préparer le chemin pour réaliser le produit, il n’est pas figé dans le temps et peut faire l’objet d’itérations pour parachever la solution et les plans de préparation.</a:t>
            </a:r>
          </a:p>
          <a:p>
            <a:pPr eaLnBrk="1" hangingPunct="1"/>
            <a:r>
              <a:rPr lang="fr-FR" altLang="fr-FR">
                <a:latin typeface="Arial" panose="020B0604020202020204" pitchFamily="34" charset="0"/>
              </a:rPr>
              <a:t>Il est composé de 24 processus, leur nombre impressionnante parce que c’est le noyau du management de projet. : Préparer tous les travaux, choisir et décrire tous les outils, structurer tout le projet</a:t>
            </a:r>
          </a:p>
          <a:p>
            <a:pPr eaLnBrk="1" hangingPunct="1"/>
            <a:r>
              <a:rPr lang="fr-FR" altLang="fr-FR">
                <a:latin typeface="Arial" panose="020B0604020202020204" pitchFamily="34" charset="0"/>
              </a:rPr>
              <a:t>Il y a </a:t>
            </a:r>
            <a:r>
              <a:rPr lang="fr-FR" altLang="fr-FR" b="1" u="sng">
                <a:latin typeface="Arial" panose="020B0604020202020204" pitchFamily="34" charset="0"/>
              </a:rPr>
              <a:t>8 processus</a:t>
            </a:r>
            <a:r>
              <a:rPr lang="fr-FR" altLang="fr-FR">
                <a:latin typeface="Arial" panose="020B0604020202020204" pitchFamily="34" charset="0"/>
              </a:rPr>
              <a:t> </a:t>
            </a:r>
            <a:r>
              <a:rPr lang="fr-FR" altLang="fr-FR" b="1">
                <a:latin typeface="Arial" panose="020B0604020202020204" pitchFamily="34" charset="0"/>
              </a:rPr>
              <a:t>d'exécution</a:t>
            </a:r>
            <a:r>
              <a:rPr lang="fr-FR" altLang="fr-FR">
                <a:latin typeface="Arial" panose="020B0604020202020204" pitchFamily="34" charset="0"/>
              </a:rPr>
              <a:t> avec par exemple : « </a:t>
            </a:r>
            <a:r>
              <a:rPr lang="fr-FR" altLang="fr-FR" i="1">
                <a:latin typeface="Arial" panose="020B0604020202020204" pitchFamily="34" charset="0"/>
              </a:rPr>
              <a:t>Mettre en œuvre l’assurance qualité</a:t>
            </a:r>
            <a:r>
              <a:rPr lang="fr-FR" altLang="fr-FR">
                <a:latin typeface="Arial" panose="020B0604020202020204" pitchFamily="34" charset="0"/>
              </a:rPr>
              <a:t> » ou « </a:t>
            </a:r>
            <a:r>
              <a:rPr lang="fr-FR" altLang="fr-FR" i="1">
                <a:latin typeface="Arial" panose="020B0604020202020204" pitchFamily="34" charset="0"/>
              </a:rPr>
              <a:t>Constituer l’équipe projet</a:t>
            </a:r>
            <a:r>
              <a:rPr lang="fr-FR" altLang="fr-FR">
                <a:latin typeface="Arial" panose="020B0604020202020204" pitchFamily="34" charset="0"/>
              </a:rPr>
              <a:t> »</a:t>
            </a:r>
          </a:p>
          <a:p>
            <a:pPr eaLnBrk="1" hangingPunct="1"/>
            <a:r>
              <a:rPr lang="fr-FR" altLang="fr-FR">
                <a:latin typeface="Arial" panose="020B0604020202020204" pitchFamily="34" charset="0"/>
              </a:rPr>
              <a:t>Processus d’exécution et de réalisation, il concentre toute la préparation en amont </a:t>
            </a:r>
          </a:p>
          <a:p>
            <a:pPr eaLnBrk="1" hangingPunct="1"/>
            <a:r>
              <a:rPr lang="fr-FR" altLang="fr-FR">
                <a:latin typeface="Arial" panose="020B0604020202020204" pitchFamily="34" charset="0"/>
              </a:rPr>
              <a:t>Il y a </a:t>
            </a:r>
            <a:r>
              <a:rPr lang="fr-FR" altLang="fr-FR" b="1" u="sng">
                <a:latin typeface="Arial" panose="020B0604020202020204" pitchFamily="34" charset="0"/>
              </a:rPr>
              <a:t>11 processus</a:t>
            </a:r>
            <a:r>
              <a:rPr lang="fr-FR" altLang="fr-FR">
                <a:latin typeface="Arial" panose="020B0604020202020204" pitchFamily="34" charset="0"/>
              </a:rPr>
              <a:t> de</a:t>
            </a:r>
            <a:r>
              <a:rPr lang="fr-FR" altLang="fr-FR" b="1">
                <a:latin typeface="Arial" panose="020B0604020202020204" pitchFamily="34" charset="0"/>
              </a:rPr>
              <a:t> surveillance et de maîtrise</a:t>
            </a:r>
            <a:r>
              <a:rPr lang="fr-FR" altLang="fr-FR">
                <a:latin typeface="Arial" panose="020B0604020202020204" pitchFamily="34" charset="0"/>
              </a:rPr>
              <a:t> où l’on va retrouver le triptyque Qualité-Cout-Délais et les risques associés.</a:t>
            </a:r>
          </a:p>
          <a:p>
            <a:pPr eaLnBrk="1" hangingPunct="1"/>
            <a:r>
              <a:rPr lang="fr-FR" altLang="fr-FR">
                <a:latin typeface="Arial" panose="020B0604020202020204" pitchFamily="34" charset="0"/>
              </a:rPr>
              <a:t>Surveiller et maitriser le management de projet; et le projet lui meme</a:t>
            </a:r>
          </a:p>
          <a:p>
            <a:pPr eaLnBrk="1" hangingPunct="1"/>
            <a:r>
              <a:rPr lang="fr-FR" altLang="fr-FR">
                <a:latin typeface="Arial" panose="020B0604020202020204" pitchFamily="34" charset="0"/>
              </a:rPr>
              <a:t>Il y a enfin </a:t>
            </a:r>
            <a:r>
              <a:rPr lang="fr-FR" altLang="fr-FR" b="1" u="sng">
                <a:latin typeface="Arial" panose="020B0604020202020204" pitchFamily="34" charset="0"/>
              </a:rPr>
              <a:t>2 processus</a:t>
            </a:r>
            <a:r>
              <a:rPr lang="fr-FR" altLang="fr-FR">
                <a:latin typeface="Arial" panose="020B0604020202020204" pitchFamily="34" charset="0"/>
              </a:rPr>
              <a:t> </a:t>
            </a:r>
            <a:r>
              <a:rPr lang="fr-FR" altLang="fr-FR" b="1">
                <a:latin typeface="Arial" panose="020B0604020202020204" pitchFamily="34" charset="0"/>
              </a:rPr>
              <a:t>de clôture </a:t>
            </a:r>
            <a:endParaRPr lang="fr-FR" altLang="fr-FR">
              <a:latin typeface="Arial" panose="020B0604020202020204" pitchFamily="34" charset="0"/>
            </a:endParaRPr>
          </a:p>
          <a:p>
            <a:pPr eaLnBrk="1" hangingPunct="1"/>
            <a:r>
              <a:rPr lang="fr-FR" altLang="fr-FR">
                <a:latin typeface="Arial" panose="020B0604020202020204" pitchFamily="34" charset="0"/>
              </a:rPr>
              <a:t>La cloture du projet, inclus la livraison du produit final, qui a été vérifié et validé. Elle peut inclure une période de garantie, a la fin de laquelle la cloture est prononcée.</a:t>
            </a:r>
          </a:p>
          <a:p>
            <a:pPr eaLnBrk="1" hangingPunct="1"/>
            <a:r>
              <a:rPr lang="fr-FR" altLang="fr-FR">
                <a:latin typeface="Arial" panose="020B0604020202020204" pitchFamily="34" charset="0"/>
              </a:rPr>
              <a:t>La cloture des appro est la cloture de contrats de fourniture , après verification et validation des livraisons. Mais elle peut etre sortie de litige et de contentieux à regler au-delà du projet.</a:t>
            </a:r>
          </a:p>
          <a:p>
            <a:pPr eaLnBrk="1" hangingPunct="1"/>
            <a:r>
              <a:rPr lang="fr-FR" altLang="fr-FR">
                <a:latin typeface="Arial" panose="020B0604020202020204" pitchFamily="34" charset="0"/>
              </a:rPr>
              <a:t>Ce groupe correspondant à la demobilisation de l’équipe de projet ou des derniers membres actifs, à l’archivage du projet et à son bilan</a:t>
            </a:r>
          </a:p>
          <a:p>
            <a:pPr eaLnBrk="1" hangingPunct="1"/>
            <a:r>
              <a:rPr lang="fr-FR" altLang="fr-FR" b="1">
                <a:latin typeface="Arial" panose="020B0604020202020204" pitchFamily="34" charset="0"/>
              </a:rPr>
              <a:t>L’idée dominante à retenir ici est que chaque Processus va constituer une Bonne Pratique de management de projet</a:t>
            </a:r>
            <a:endParaRPr lang="fr-FR" altLang="fr-FR">
              <a:latin typeface="Arial" panose="020B0604020202020204" pitchFamily="34" charset="0"/>
            </a:endParaRPr>
          </a:p>
        </p:txBody>
      </p:sp>
    </p:spTree>
    <p:extLst>
      <p:ext uri="{BB962C8B-B14F-4D97-AF65-F5344CB8AC3E}">
        <p14:creationId xmlns:p14="http://schemas.microsoft.com/office/powerpoint/2010/main" val="3308457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seul mot pour définir le projet ? Post It </a:t>
            </a:r>
          </a:p>
          <a:p>
            <a:r>
              <a:rPr lang="fr-FR" dirty="0"/>
              <a:t>A quel moment le projet prend il fin</a:t>
            </a:r>
          </a:p>
          <a:p>
            <a:r>
              <a:rPr lang="fr-FR" dirty="0"/>
              <a:t>Les problèmes rencontrés sur un projet</a:t>
            </a:r>
          </a:p>
          <a:p>
            <a:r>
              <a:rPr lang="fr-FR" dirty="0"/>
              <a:t>Le contraire d’un projet  ( continue)</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25</a:t>
            </a:fld>
            <a:endParaRPr lang="fr-FR"/>
          </a:p>
        </p:txBody>
      </p:sp>
    </p:spTree>
    <p:extLst>
      <p:ext uri="{BB962C8B-B14F-4D97-AF65-F5344CB8AC3E}">
        <p14:creationId xmlns:p14="http://schemas.microsoft.com/office/powerpoint/2010/main" val="170926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Espace réservé de l'image des diapositives 1">
            <a:extLst>
              <a:ext uri="{FF2B5EF4-FFF2-40B4-BE49-F238E27FC236}">
                <a16:creationId xmlns:a16="http://schemas.microsoft.com/office/drawing/2014/main" xmlns="" id="{E77E93C7-B250-4281-84E2-C89AAD458946}"/>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3" name="Espace réservé des commentaires 2">
            <a:extLst>
              <a:ext uri="{FF2B5EF4-FFF2-40B4-BE49-F238E27FC236}">
                <a16:creationId xmlns:a16="http://schemas.microsoft.com/office/drawing/2014/main" xmlns="" id="{F71EB465-429A-4AB5-A10F-2AD3457204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La diapo plein écran suivante a pour unique vocation de montrer la répartition des 47 processus dans chacun des groupes.</a:t>
            </a:r>
          </a:p>
          <a:p>
            <a:pPr eaLnBrk="1" hangingPunct="1"/>
            <a:r>
              <a:rPr lang="fr-FR" altLang="fr-FR">
                <a:latin typeface="Arial" panose="020B0604020202020204" pitchFamily="34" charset="0"/>
              </a:rPr>
              <a:t>Il y a </a:t>
            </a:r>
            <a:r>
              <a:rPr lang="fr-FR" altLang="fr-FR" b="1" u="sng">
                <a:latin typeface="Arial" panose="020B0604020202020204" pitchFamily="34" charset="0"/>
              </a:rPr>
              <a:t>2 processus</a:t>
            </a:r>
            <a:r>
              <a:rPr lang="fr-FR" altLang="fr-FR">
                <a:latin typeface="Arial" panose="020B0604020202020204" pitchFamily="34" charset="0"/>
              </a:rPr>
              <a:t> de </a:t>
            </a:r>
            <a:r>
              <a:rPr lang="fr-FR" altLang="fr-FR" b="1">
                <a:latin typeface="Arial" panose="020B0604020202020204" pitchFamily="34" charset="0"/>
              </a:rPr>
              <a:t>démarrage</a:t>
            </a:r>
            <a:r>
              <a:rPr lang="fr-FR" altLang="fr-FR">
                <a:latin typeface="Arial" panose="020B0604020202020204" pitchFamily="34" charset="0"/>
              </a:rPr>
              <a:t>, avec « </a:t>
            </a:r>
            <a:r>
              <a:rPr lang="fr-FR" altLang="fr-FR" i="1">
                <a:latin typeface="Arial" panose="020B0604020202020204" pitchFamily="34" charset="0"/>
              </a:rPr>
              <a:t>Élaborer la charte du projet</a:t>
            </a:r>
            <a:r>
              <a:rPr lang="fr-FR" altLang="fr-FR">
                <a:latin typeface="Arial" panose="020B0604020202020204" pitchFamily="34" charset="0"/>
              </a:rPr>
              <a:t> »,  document autorisant formellement le lancement du projet et donne autorité au chef de projet. document que l’on verra plus en détail et « </a:t>
            </a:r>
            <a:r>
              <a:rPr lang="fr-FR" altLang="fr-FR" i="1">
                <a:latin typeface="Arial" panose="020B0604020202020204" pitchFamily="34" charset="0"/>
              </a:rPr>
              <a:t>identifier les parties prenantes</a:t>
            </a:r>
            <a:r>
              <a:rPr lang="fr-FR" altLang="fr-FR">
                <a:latin typeface="Arial" panose="020B0604020202020204" pitchFamily="34" charset="0"/>
              </a:rPr>
              <a:t> » </a:t>
            </a:r>
          </a:p>
          <a:p>
            <a:pPr eaLnBrk="1" hangingPunct="1"/>
            <a:r>
              <a:rPr lang="fr-FR" altLang="fr-FR">
                <a:latin typeface="Arial" panose="020B0604020202020204" pitchFamily="34" charset="0"/>
              </a:rPr>
              <a:t>Ou lancement, correspondant à l’initialisation du projet et permet essentiellement d’officialiser le projet et sa structure de base.</a:t>
            </a:r>
          </a:p>
          <a:p>
            <a:pPr eaLnBrk="1" hangingPunct="1"/>
            <a:r>
              <a:rPr lang="fr-FR" altLang="fr-FR">
                <a:latin typeface="Arial" panose="020B0604020202020204" pitchFamily="34" charset="0"/>
              </a:rPr>
              <a:t>Il y a </a:t>
            </a:r>
            <a:r>
              <a:rPr lang="fr-FR" altLang="fr-FR" b="1" u="sng">
                <a:latin typeface="Arial" panose="020B0604020202020204" pitchFamily="34" charset="0"/>
              </a:rPr>
              <a:t>24 processus</a:t>
            </a:r>
            <a:r>
              <a:rPr lang="fr-FR" altLang="fr-FR">
                <a:latin typeface="Arial" panose="020B0604020202020204" pitchFamily="34" charset="0"/>
              </a:rPr>
              <a:t> de </a:t>
            </a:r>
            <a:r>
              <a:rPr lang="fr-FR" altLang="fr-FR" b="1">
                <a:latin typeface="Arial" panose="020B0604020202020204" pitchFamily="34" charset="0"/>
              </a:rPr>
              <a:t>planification</a:t>
            </a:r>
            <a:r>
              <a:rPr lang="fr-FR" altLang="fr-FR">
                <a:latin typeface="Arial" panose="020B0604020202020204" pitchFamily="34" charset="0"/>
              </a:rPr>
              <a:t>, avec par exemple la « </a:t>
            </a:r>
            <a:r>
              <a:rPr lang="fr-FR" altLang="fr-FR" i="1">
                <a:latin typeface="Arial" panose="020B0604020202020204" pitchFamily="34" charset="0"/>
              </a:rPr>
              <a:t>Structure du Découpage du Projet</a:t>
            </a:r>
            <a:r>
              <a:rPr lang="fr-FR" altLang="fr-FR">
                <a:latin typeface="Arial" panose="020B0604020202020204" pitchFamily="34" charset="0"/>
              </a:rPr>
              <a:t> », la fameuse WBS ou encore : « </a:t>
            </a:r>
            <a:r>
              <a:rPr lang="fr-FR" altLang="fr-FR" i="1">
                <a:latin typeface="Arial" panose="020B0604020202020204" pitchFamily="34" charset="0"/>
              </a:rPr>
              <a:t>établir un échéancier</a:t>
            </a:r>
            <a:r>
              <a:rPr lang="fr-FR" altLang="fr-FR">
                <a:latin typeface="Arial" panose="020B0604020202020204" pitchFamily="34" charset="0"/>
              </a:rPr>
              <a:t> »</a:t>
            </a:r>
          </a:p>
          <a:p>
            <a:pPr eaLnBrk="1" hangingPunct="1"/>
            <a:r>
              <a:rPr lang="fr-FR" altLang="fr-FR">
                <a:latin typeface="Arial" panose="020B0604020202020204" pitchFamily="34" charset="0"/>
              </a:rPr>
              <a:t>Préparer le chemin pour réaliser le produit, il n’est pas figé dans le temps et peut faire l’objet d’itérations pour parachever la solution et les plans de préparation.</a:t>
            </a:r>
          </a:p>
          <a:p>
            <a:pPr eaLnBrk="1" hangingPunct="1"/>
            <a:r>
              <a:rPr lang="fr-FR" altLang="fr-FR">
                <a:latin typeface="Arial" panose="020B0604020202020204" pitchFamily="34" charset="0"/>
              </a:rPr>
              <a:t>Il est composé de 24 processus, leur nombre impressionnante parce que c’est le noyau du management de projet. : Préparer tous les travaux, choisir et décrire tous les outils, structurer tout le projet</a:t>
            </a:r>
          </a:p>
          <a:p>
            <a:pPr eaLnBrk="1" hangingPunct="1"/>
            <a:r>
              <a:rPr lang="fr-FR" altLang="fr-FR">
                <a:latin typeface="Arial" panose="020B0604020202020204" pitchFamily="34" charset="0"/>
              </a:rPr>
              <a:t>Il y a </a:t>
            </a:r>
            <a:r>
              <a:rPr lang="fr-FR" altLang="fr-FR" b="1" u="sng">
                <a:latin typeface="Arial" panose="020B0604020202020204" pitchFamily="34" charset="0"/>
              </a:rPr>
              <a:t>8 processus</a:t>
            </a:r>
            <a:r>
              <a:rPr lang="fr-FR" altLang="fr-FR">
                <a:latin typeface="Arial" panose="020B0604020202020204" pitchFamily="34" charset="0"/>
              </a:rPr>
              <a:t> </a:t>
            </a:r>
            <a:r>
              <a:rPr lang="fr-FR" altLang="fr-FR" b="1">
                <a:latin typeface="Arial" panose="020B0604020202020204" pitchFamily="34" charset="0"/>
              </a:rPr>
              <a:t>d'exécution</a:t>
            </a:r>
            <a:r>
              <a:rPr lang="fr-FR" altLang="fr-FR">
                <a:latin typeface="Arial" panose="020B0604020202020204" pitchFamily="34" charset="0"/>
              </a:rPr>
              <a:t> avec par exemple : « </a:t>
            </a:r>
            <a:r>
              <a:rPr lang="fr-FR" altLang="fr-FR" i="1">
                <a:latin typeface="Arial" panose="020B0604020202020204" pitchFamily="34" charset="0"/>
              </a:rPr>
              <a:t>Mettre en œuvre l’assurance qualité</a:t>
            </a:r>
            <a:r>
              <a:rPr lang="fr-FR" altLang="fr-FR">
                <a:latin typeface="Arial" panose="020B0604020202020204" pitchFamily="34" charset="0"/>
              </a:rPr>
              <a:t> » ou « </a:t>
            </a:r>
            <a:r>
              <a:rPr lang="fr-FR" altLang="fr-FR" i="1">
                <a:latin typeface="Arial" panose="020B0604020202020204" pitchFamily="34" charset="0"/>
              </a:rPr>
              <a:t>Constituer l’équipe projet</a:t>
            </a:r>
            <a:r>
              <a:rPr lang="fr-FR" altLang="fr-FR">
                <a:latin typeface="Arial" panose="020B0604020202020204" pitchFamily="34" charset="0"/>
              </a:rPr>
              <a:t> »</a:t>
            </a:r>
          </a:p>
          <a:p>
            <a:pPr eaLnBrk="1" hangingPunct="1"/>
            <a:r>
              <a:rPr lang="fr-FR" altLang="fr-FR">
                <a:latin typeface="Arial" panose="020B0604020202020204" pitchFamily="34" charset="0"/>
              </a:rPr>
              <a:t>Processus d’exécution et de réalisation, il concentre toute la préparation en amont </a:t>
            </a:r>
          </a:p>
          <a:p>
            <a:pPr eaLnBrk="1" hangingPunct="1"/>
            <a:r>
              <a:rPr lang="fr-FR" altLang="fr-FR">
                <a:latin typeface="Arial" panose="020B0604020202020204" pitchFamily="34" charset="0"/>
              </a:rPr>
              <a:t>Il y a </a:t>
            </a:r>
            <a:r>
              <a:rPr lang="fr-FR" altLang="fr-FR" b="1" u="sng">
                <a:latin typeface="Arial" panose="020B0604020202020204" pitchFamily="34" charset="0"/>
              </a:rPr>
              <a:t>11 processus</a:t>
            </a:r>
            <a:r>
              <a:rPr lang="fr-FR" altLang="fr-FR">
                <a:latin typeface="Arial" panose="020B0604020202020204" pitchFamily="34" charset="0"/>
              </a:rPr>
              <a:t> de</a:t>
            </a:r>
            <a:r>
              <a:rPr lang="fr-FR" altLang="fr-FR" b="1">
                <a:latin typeface="Arial" panose="020B0604020202020204" pitchFamily="34" charset="0"/>
              </a:rPr>
              <a:t> surveillance et de maîtrise</a:t>
            </a:r>
            <a:r>
              <a:rPr lang="fr-FR" altLang="fr-FR">
                <a:latin typeface="Arial" panose="020B0604020202020204" pitchFamily="34" charset="0"/>
              </a:rPr>
              <a:t> où l’on va retrouver le triptyque Qualité-Cout-Délais et les risques associés.</a:t>
            </a:r>
          </a:p>
          <a:p>
            <a:pPr eaLnBrk="1" hangingPunct="1"/>
            <a:r>
              <a:rPr lang="fr-FR" altLang="fr-FR">
                <a:latin typeface="Arial" panose="020B0604020202020204" pitchFamily="34" charset="0"/>
              </a:rPr>
              <a:t>Surveiller et maitriser le management de projet; et le projet lui meme</a:t>
            </a:r>
          </a:p>
          <a:p>
            <a:pPr eaLnBrk="1" hangingPunct="1"/>
            <a:r>
              <a:rPr lang="fr-FR" altLang="fr-FR">
                <a:latin typeface="Arial" panose="020B0604020202020204" pitchFamily="34" charset="0"/>
              </a:rPr>
              <a:t>Il y a enfin </a:t>
            </a:r>
            <a:r>
              <a:rPr lang="fr-FR" altLang="fr-FR" b="1" u="sng">
                <a:latin typeface="Arial" panose="020B0604020202020204" pitchFamily="34" charset="0"/>
              </a:rPr>
              <a:t>2 processus</a:t>
            </a:r>
            <a:r>
              <a:rPr lang="fr-FR" altLang="fr-FR">
                <a:latin typeface="Arial" panose="020B0604020202020204" pitchFamily="34" charset="0"/>
              </a:rPr>
              <a:t> </a:t>
            </a:r>
            <a:r>
              <a:rPr lang="fr-FR" altLang="fr-FR" b="1">
                <a:latin typeface="Arial" panose="020B0604020202020204" pitchFamily="34" charset="0"/>
              </a:rPr>
              <a:t>de clôture </a:t>
            </a:r>
            <a:endParaRPr lang="fr-FR" altLang="fr-FR">
              <a:latin typeface="Arial" panose="020B0604020202020204" pitchFamily="34" charset="0"/>
            </a:endParaRPr>
          </a:p>
          <a:p>
            <a:pPr eaLnBrk="1" hangingPunct="1"/>
            <a:r>
              <a:rPr lang="fr-FR" altLang="fr-FR">
                <a:latin typeface="Arial" panose="020B0604020202020204" pitchFamily="34" charset="0"/>
              </a:rPr>
              <a:t>La cloture du projet, inclus la livraison du produit final, qui a été vérifié et validé. Elle peut inclure une période de garantie, a la fin de laquelle la cloture est prononcée.</a:t>
            </a:r>
          </a:p>
          <a:p>
            <a:pPr eaLnBrk="1" hangingPunct="1"/>
            <a:r>
              <a:rPr lang="fr-FR" altLang="fr-FR">
                <a:latin typeface="Arial" panose="020B0604020202020204" pitchFamily="34" charset="0"/>
              </a:rPr>
              <a:t>La cloture des appro est la cloture de contrats de fourniture , après verification et validation des livraisons. Mais elle peut etre sortie de litige et de contentieux à regler au-delà du projet.</a:t>
            </a:r>
          </a:p>
          <a:p>
            <a:pPr eaLnBrk="1" hangingPunct="1"/>
            <a:r>
              <a:rPr lang="fr-FR" altLang="fr-FR">
                <a:latin typeface="Arial" panose="020B0604020202020204" pitchFamily="34" charset="0"/>
              </a:rPr>
              <a:t>Ce groupe correspondant à la demobilisation de l’équipe de projet ou des derniers membres actifs, à l’archivage du projet et à son bilan</a:t>
            </a:r>
          </a:p>
          <a:p>
            <a:pPr eaLnBrk="1" hangingPunct="1"/>
            <a:r>
              <a:rPr lang="fr-FR" altLang="fr-FR" b="1">
                <a:latin typeface="Arial" panose="020B0604020202020204" pitchFamily="34" charset="0"/>
              </a:rPr>
              <a:t>L’idée dominante à retenir ici est que chaque Processus va constituer une Bonne Pratique de management de projet</a:t>
            </a:r>
            <a:endParaRPr lang="fr-FR" altLang="fr-FR">
              <a:latin typeface="Arial" panose="020B0604020202020204" pitchFamily="34" charset="0"/>
            </a:endParaRPr>
          </a:p>
        </p:txBody>
      </p:sp>
    </p:spTree>
    <p:extLst>
      <p:ext uri="{BB962C8B-B14F-4D97-AF65-F5344CB8AC3E}">
        <p14:creationId xmlns:p14="http://schemas.microsoft.com/office/powerpoint/2010/main" val="2225305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32</a:t>
            </a:fld>
            <a:endParaRPr lang="fr-FR"/>
          </a:p>
        </p:txBody>
      </p:sp>
    </p:spTree>
    <p:extLst>
      <p:ext uri="{BB962C8B-B14F-4D97-AF65-F5344CB8AC3E}">
        <p14:creationId xmlns:p14="http://schemas.microsoft.com/office/powerpoint/2010/main" val="63086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33</a:t>
            </a:fld>
            <a:endParaRPr lang="fr-FR"/>
          </a:p>
        </p:txBody>
      </p:sp>
    </p:spTree>
    <p:extLst>
      <p:ext uri="{BB962C8B-B14F-4D97-AF65-F5344CB8AC3E}">
        <p14:creationId xmlns:p14="http://schemas.microsoft.com/office/powerpoint/2010/main" val="2940298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34</a:t>
            </a:fld>
            <a:endParaRPr lang="fr-FR"/>
          </a:p>
        </p:txBody>
      </p:sp>
    </p:spTree>
    <p:extLst>
      <p:ext uri="{BB962C8B-B14F-4D97-AF65-F5344CB8AC3E}">
        <p14:creationId xmlns:p14="http://schemas.microsoft.com/office/powerpoint/2010/main" val="1538509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35</a:t>
            </a:fld>
            <a:endParaRPr lang="fr-FR"/>
          </a:p>
        </p:txBody>
      </p:sp>
    </p:spTree>
    <p:extLst>
      <p:ext uri="{BB962C8B-B14F-4D97-AF65-F5344CB8AC3E}">
        <p14:creationId xmlns:p14="http://schemas.microsoft.com/office/powerpoint/2010/main" val="4164674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36</a:t>
            </a:fld>
            <a:endParaRPr lang="fr-FR"/>
          </a:p>
        </p:txBody>
      </p:sp>
    </p:spTree>
    <p:extLst>
      <p:ext uri="{BB962C8B-B14F-4D97-AF65-F5344CB8AC3E}">
        <p14:creationId xmlns:p14="http://schemas.microsoft.com/office/powerpoint/2010/main" val="9410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a:t>
            </a:fld>
            <a:endParaRPr lang="fr-FR"/>
          </a:p>
        </p:txBody>
      </p:sp>
    </p:spTree>
    <p:extLst>
      <p:ext uri="{BB962C8B-B14F-4D97-AF65-F5344CB8AC3E}">
        <p14:creationId xmlns:p14="http://schemas.microsoft.com/office/powerpoint/2010/main" val="4221154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Donner des exemples de projets qui ont échoué dans vos pays et pourquoi</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37</a:t>
            </a:fld>
            <a:endParaRPr lang="fr-FR"/>
          </a:p>
        </p:txBody>
      </p:sp>
    </p:spTree>
    <p:extLst>
      <p:ext uri="{BB962C8B-B14F-4D97-AF65-F5344CB8AC3E}">
        <p14:creationId xmlns:p14="http://schemas.microsoft.com/office/powerpoint/2010/main" val="3037479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38</a:t>
            </a:fld>
            <a:endParaRPr lang="fr-FR"/>
          </a:p>
        </p:txBody>
      </p:sp>
    </p:spTree>
    <p:extLst>
      <p:ext uri="{BB962C8B-B14F-4D97-AF65-F5344CB8AC3E}">
        <p14:creationId xmlns:p14="http://schemas.microsoft.com/office/powerpoint/2010/main" val="4276039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39</a:t>
            </a:fld>
            <a:endParaRPr lang="fr-FR"/>
          </a:p>
        </p:txBody>
      </p:sp>
    </p:spTree>
    <p:extLst>
      <p:ext uri="{BB962C8B-B14F-4D97-AF65-F5344CB8AC3E}">
        <p14:creationId xmlns:p14="http://schemas.microsoft.com/office/powerpoint/2010/main" val="415452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40</a:t>
            </a:fld>
            <a:endParaRPr lang="fr-FR"/>
          </a:p>
        </p:txBody>
      </p:sp>
    </p:spTree>
    <p:extLst>
      <p:ext uri="{BB962C8B-B14F-4D97-AF65-F5344CB8AC3E}">
        <p14:creationId xmlns:p14="http://schemas.microsoft.com/office/powerpoint/2010/main" val="3093663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management de projet ?</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41</a:t>
            </a:fld>
            <a:endParaRPr lang="fr-FR"/>
          </a:p>
        </p:txBody>
      </p:sp>
    </p:spTree>
    <p:extLst>
      <p:ext uri="{BB962C8B-B14F-4D97-AF65-F5344CB8AC3E}">
        <p14:creationId xmlns:p14="http://schemas.microsoft.com/office/powerpoint/2010/main" val="3973196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42</a:t>
            </a:fld>
            <a:endParaRPr lang="fr-FR"/>
          </a:p>
        </p:txBody>
      </p:sp>
    </p:spTree>
    <p:extLst>
      <p:ext uri="{BB962C8B-B14F-4D97-AF65-F5344CB8AC3E}">
        <p14:creationId xmlns:p14="http://schemas.microsoft.com/office/powerpoint/2010/main" val="1654812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43</a:t>
            </a:fld>
            <a:endParaRPr lang="fr-FR"/>
          </a:p>
        </p:txBody>
      </p:sp>
    </p:spTree>
    <p:extLst>
      <p:ext uri="{BB962C8B-B14F-4D97-AF65-F5344CB8AC3E}">
        <p14:creationId xmlns:p14="http://schemas.microsoft.com/office/powerpoint/2010/main" val="3897183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44</a:t>
            </a:fld>
            <a:endParaRPr lang="fr-FR"/>
          </a:p>
        </p:txBody>
      </p:sp>
    </p:spTree>
    <p:extLst>
      <p:ext uri="{BB962C8B-B14F-4D97-AF65-F5344CB8AC3E}">
        <p14:creationId xmlns:p14="http://schemas.microsoft.com/office/powerpoint/2010/main" val="388808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r>
              <a:rPr lang="fr-FR" dirty="0"/>
              <a:t>Avantage d’avoir des séminaristes de pays </a:t>
            </a:r>
            <a:r>
              <a:rPr lang="fr-FR" dirty="0" err="1"/>
              <a:t>differents</a:t>
            </a:r>
            <a:r>
              <a:rPr lang="fr-FR" dirty="0"/>
              <a:t> </a:t>
            </a:r>
          </a:p>
          <a:p>
            <a:r>
              <a:rPr lang="fr-FR" dirty="0"/>
              <a:t>Des exemples de votre pays</a:t>
            </a:r>
          </a:p>
          <a:p>
            <a:r>
              <a:rPr lang="fr-FR" dirty="0"/>
              <a:t>Votre vécu, votre histoire qui vous a transformé</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45</a:t>
            </a:fld>
            <a:endParaRPr lang="fr-FR"/>
          </a:p>
        </p:txBody>
      </p:sp>
    </p:spTree>
    <p:extLst>
      <p:ext uri="{BB962C8B-B14F-4D97-AF65-F5344CB8AC3E}">
        <p14:creationId xmlns:p14="http://schemas.microsoft.com/office/powerpoint/2010/main" val="14831274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46</a:t>
            </a:fld>
            <a:endParaRPr lang="fr-FR"/>
          </a:p>
        </p:txBody>
      </p:sp>
    </p:spTree>
    <p:extLst>
      <p:ext uri="{BB962C8B-B14F-4D97-AF65-F5344CB8AC3E}">
        <p14:creationId xmlns:p14="http://schemas.microsoft.com/office/powerpoint/2010/main" val="121307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a:t>
            </a:fld>
            <a:endParaRPr lang="fr-FR"/>
          </a:p>
        </p:txBody>
      </p:sp>
    </p:spTree>
    <p:extLst>
      <p:ext uri="{BB962C8B-B14F-4D97-AF65-F5344CB8AC3E}">
        <p14:creationId xmlns:p14="http://schemas.microsoft.com/office/powerpoint/2010/main" val="4283842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a:t>
            </a:r>
            <a:r>
              <a:rPr lang="fr-FR" dirty="0" err="1"/>
              <a:t>operation</a:t>
            </a:r>
            <a:r>
              <a:rPr lang="fr-FR" dirty="0"/>
              <a:t> </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47</a:t>
            </a:fld>
            <a:endParaRPr lang="fr-FR"/>
          </a:p>
        </p:txBody>
      </p:sp>
    </p:spTree>
    <p:extLst>
      <p:ext uri="{BB962C8B-B14F-4D97-AF65-F5344CB8AC3E}">
        <p14:creationId xmlns:p14="http://schemas.microsoft.com/office/powerpoint/2010/main" val="1521067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r>
              <a:rPr lang="fr-FR" dirty="0"/>
              <a:t>Exemple de projet qui a échoué dans votre pays le classer dans un groupe de connaissances</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48</a:t>
            </a:fld>
            <a:endParaRPr lang="fr-FR"/>
          </a:p>
        </p:txBody>
      </p:sp>
    </p:spTree>
    <p:extLst>
      <p:ext uri="{BB962C8B-B14F-4D97-AF65-F5344CB8AC3E}">
        <p14:creationId xmlns:p14="http://schemas.microsoft.com/office/powerpoint/2010/main" val="3429639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49</a:t>
            </a:fld>
            <a:endParaRPr lang="fr-FR" dirty="0"/>
          </a:p>
        </p:txBody>
      </p:sp>
    </p:spTree>
    <p:extLst>
      <p:ext uri="{BB962C8B-B14F-4D97-AF65-F5344CB8AC3E}">
        <p14:creationId xmlns:p14="http://schemas.microsoft.com/office/powerpoint/2010/main" val="3255165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Question</a:t>
            </a:r>
            <a:r>
              <a:rPr lang="fr-FR" baseline="0" dirty="0"/>
              <a:t> quel le groupe de processus qui prend plus de temps dans un projet</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50</a:t>
            </a:fld>
            <a:endParaRPr lang="fr-FR"/>
          </a:p>
        </p:txBody>
      </p:sp>
    </p:spTree>
    <p:extLst>
      <p:ext uri="{BB962C8B-B14F-4D97-AF65-F5344CB8AC3E}">
        <p14:creationId xmlns:p14="http://schemas.microsoft.com/office/powerpoint/2010/main" val="2162094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phrase ou un groupe de mot ? Post It </a:t>
            </a:r>
          </a:p>
          <a:p>
            <a:r>
              <a:rPr lang="fr-FR" dirty="0"/>
              <a:t>Exemple de projet qui a échoué dans votre pays le classer dans un groupe de connaissances</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51</a:t>
            </a:fld>
            <a:endParaRPr lang="fr-FR"/>
          </a:p>
        </p:txBody>
      </p:sp>
    </p:spTree>
    <p:extLst>
      <p:ext uri="{BB962C8B-B14F-4D97-AF65-F5344CB8AC3E}">
        <p14:creationId xmlns:p14="http://schemas.microsoft.com/office/powerpoint/2010/main" val="3404953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53</a:t>
            </a:fld>
            <a:endParaRPr lang="fr-FR" dirty="0"/>
          </a:p>
        </p:txBody>
      </p:sp>
    </p:spTree>
    <p:extLst>
      <p:ext uri="{BB962C8B-B14F-4D97-AF65-F5344CB8AC3E}">
        <p14:creationId xmlns:p14="http://schemas.microsoft.com/office/powerpoint/2010/main" val="983548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54</a:t>
            </a:fld>
            <a:endParaRPr lang="fr-FR" dirty="0"/>
          </a:p>
        </p:txBody>
      </p:sp>
    </p:spTree>
    <p:extLst>
      <p:ext uri="{BB962C8B-B14F-4D97-AF65-F5344CB8AC3E}">
        <p14:creationId xmlns:p14="http://schemas.microsoft.com/office/powerpoint/2010/main" val="3975226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r>
              <a:rPr lang="en-US" dirty="0"/>
              <a:t>Le </a:t>
            </a:r>
            <a:r>
              <a:rPr lang="en-US" dirty="0" err="1"/>
              <a:t>projet</a:t>
            </a:r>
            <a:r>
              <a:rPr lang="en-US" dirty="0"/>
              <a:t> </a:t>
            </a:r>
            <a:r>
              <a:rPr lang="en-US" dirty="0" err="1"/>
              <a:t>est</a:t>
            </a:r>
            <a:r>
              <a:rPr lang="en-US" dirty="0"/>
              <a:t> à son </a:t>
            </a:r>
            <a:r>
              <a:rPr lang="en-US" dirty="0" err="1"/>
              <a:t>therme</a:t>
            </a:r>
            <a:r>
              <a:rPr lang="en-US" dirty="0"/>
              <a:t>, </a:t>
            </a:r>
            <a:r>
              <a:rPr lang="en-US" dirty="0" err="1"/>
              <a:t>une</a:t>
            </a:r>
            <a:r>
              <a:rPr lang="en-US" dirty="0"/>
              <a:t> </a:t>
            </a:r>
            <a:r>
              <a:rPr lang="en-US" dirty="0" err="1"/>
              <a:t>ceremonie</a:t>
            </a:r>
            <a:r>
              <a:rPr lang="en-US" dirty="0"/>
              <a:t> de</a:t>
            </a:r>
            <a:r>
              <a:rPr lang="en-US" baseline="0" dirty="0"/>
              <a:t> cloture </a:t>
            </a:r>
            <a:r>
              <a:rPr lang="en-US" baseline="0" dirty="0" err="1"/>
              <a:t>est</a:t>
            </a:r>
            <a:r>
              <a:rPr lang="en-US" baseline="0" dirty="0"/>
              <a:t> </a:t>
            </a:r>
            <a:r>
              <a:rPr lang="en-US" baseline="0" dirty="0" err="1"/>
              <a:t>organisé</a:t>
            </a:r>
            <a:r>
              <a:rPr lang="en-US" baseline="0" dirty="0"/>
              <a:t> avec les </a:t>
            </a:r>
            <a:r>
              <a:rPr lang="en-US" baseline="0" dirty="0" err="1"/>
              <a:t>beneficiaires</a:t>
            </a:r>
            <a:r>
              <a:rPr lang="en-US" baseline="0" dirty="0"/>
              <a:t> qui </a:t>
            </a:r>
            <a:r>
              <a:rPr lang="en-US" baseline="0" dirty="0" err="1"/>
              <a:t>sont</a:t>
            </a:r>
            <a:r>
              <a:rPr lang="en-US" baseline="0" dirty="0"/>
              <a:t> </a:t>
            </a:r>
            <a:r>
              <a:rPr lang="en-US" baseline="0" dirty="0" err="1"/>
              <a:t>tres</a:t>
            </a:r>
            <a:r>
              <a:rPr lang="en-US" baseline="0" dirty="0"/>
              <a:t> </a:t>
            </a:r>
            <a:r>
              <a:rPr lang="en-US" baseline="0" dirty="0" err="1"/>
              <a:t>satifaits</a:t>
            </a:r>
            <a:r>
              <a:rPr lang="en-US" baseline="0" dirty="0"/>
              <a:t> du </a:t>
            </a:r>
            <a:r>
              <a:rPr lang="en-US" baseline="0" dirty="0" err="1"/>
              <a:t>produit</a:t>
            </a:r>
            <a:r>
              <a:rPr lang="en-US" baseline="0" dirty="0"/>
              <a:t> final , </a:t>
            </a:r>
            <a:r>
              <a:rPr lang="en-US" baseline="0" dirty="0" err="1"/>
              <a:t>mais</a:t>
            </a:r>
            <a:r>
              <a:rPr lang="en-US" baseline="0" dirty="0"/>
              <a:t> </a:t>
            </a:r>
            <a:r>
              <a:rPr lang="en-US" baseline="0" dirty="0" err="1"/>
              <a:t>l’équipe</a:t>
            </a:r>
            <a:r>
              <a:rPr lang="en-US" baseline="0" dirty="0"/>
              <a:t> de </a:t>
            </a:r>
            <a:r>
              <a:rPr lang="en-US" baseline="0" dirty="0" err="1"/>
              <a:t>projet</a:t>
            </a:r>
            <a:r>
              <a:rPr lang="en-US" baseline="0" dirty="0"/>
              <a:t> </a:t>
            </a:r>
            <a:r>
              <a:rPr lang="en-US" baseline="0" dirty="0" err="1"/>
              <a:t>n’a</a:t>
            </a:r>
            <a:r>
              <a:rPr lang="en-US" baseline="0" dirty="0"/>
              <a:t> </a:t>
            </a:r>
            <a:r>
              <a:rPr lang="en-US" baseline="0" dirty="0" err="1"/>
              <a:t>pu</a:t>
            </a:r>
            <a:r>
              <a:rPr lang="en-US" baseline="0" dirty="0"/>
              <a:t> </a:t>
            </a:r>
            <a:r>
              <a:rPr lang="en-US" baseline="0" dirty="0" err="1"/>
              <a:t>avoir</a:t>
            </a:r>
            <a:r>
              <a:rPr lang="en-US" baseline="0" dirty="0"/>
              <a:t> les </a:t>
            </a:r>
            <a:r>
              <a:rPr lang="en-US" baseline="0" dirty="0" err="1"/>
              <a:t>moyens</a:t>
            </a:r>
            <a:r>
              <a:rPr lang="en-US" baseline="0" dirty="0"/>
              <a:t> pour </a:t>
            </a:r>
            <a:r>
              <a:rPr lang="en-US" baseline="0" dirty="0" err="1"/>
              <a:t>archiver</a:t>
            </a:r>
            <a:r>
              <a:rPr lang="en-US" baseline="0" dirty="0"/>
              <a:t> les documents. Comment </a:t>
            </a:r>
            <a:r>
              <a:rPr lang="en-US" baseline="0" dirty="0" err="1"/>
              <a:t>pouvons</a:t>
            </a:r>
            <a:r>
              <a:rPr lang="en-US" baseline="0" dirty="0"/>
              <a:t> nous </a:t>
            </a:r>
            <a:r>
              <a:rPr lang="en-US" baseline="0" dirty="0" err="1"/>
              <a:t>qualifié</a:t>
            </a:r>
            <a:r>
              <a:rPr lang="en-US" baseline="0" dirty="0"/>
              <a:t> </a:t>
            </a:r>
            <a:r>
              <a:rPr lang="en-US" baseline="0" dirty="0" err="1"/>
              <a:t>ce</a:t>
            </a:r>
            <a:r>
              <a:rPr lang="en-US" baseline="0" dirty="0"/>
              <a:t> </a:t>
            </a:r>
            <a:r>
              <a:rPr lang="en-US" baseline="0" dirty="0" err="1"/>
              <a:t>projet</a:t>
            </a:r>
            <a:r>
              <a:rPr lang="en-US" baseline="0" dirty="0"/>
              <a:t> ( à </a:t>
            </a:r>
            <a:r>
              <a:rPr lang="en-US" baseline="0" dirty="0" err="1"/>
              <a:t>connu</a:t>
            </a:r>
            <a:r>
              <a:rPr lang="en-US" baseline="0" dirty="0"/>
              <a:t> un </a:t>
            </a:r>
            <a:r>
              <a:rPr lang="en-US" baseline="0" dirty="0" err="1"/>
              <a:t>un</a:t>
            </a:r>
            <a:r>
              <a:rPr lang="en-US" baseline="0" dirty="0"/>
              <a:t> </a:t>
            </a:r>
            <a:r>
              <a:rPr lang="en-US" baseline="0" dirty="0" err="1"/>
              <a:t>succés</a:t>
            </a:r>
            <a:r>
              <a:rPr lang="en-US" baseline="0" dirty="0"/>
              <a:t>, </a:t>
            </a:r>
            <a:r>
              <a:rPr lang="en-US" baseline="0" dirty="0" err="1"/>
              <a:t>ou</a:t>
            </a:r>
            <a:r>
              <a:rPr lang="en-US" baseline="0" dirty="0"/>
              <a:t> </a:t>
            </a:r>
            <a:r>
              <a:rPr lang="en-US" baseline="0" dirty="0" err="1"/>
              <a:t>n’a</a:t>
            </a:r>
            <a:r>
              <a:rPr lang="en-US" baseline="0" dirty="0"/>
              <a:t> pas </a:t>
            </a:r>
            <a:r>
              <a:rPr lang="en-US" baseline="0" dirty="0" err="1"/>
              <a:t>connu</a:t>
            </a:r>
            <a:r>
              <a:rPr lang="en-US" baseline="0" dirty="0"/>
              <a:t> de </a:t>
            </a:r>
            <a:r>
              <a:rPr lang="en-US" baseline="0" dirty="0" err="1"/>
              <a:t>succès</a:t>
            </a:r>
            <a:r>
              <a:rPr lang="en-US" baseline="0" dirty="0"/>
              <a:t>). La satisfaction des parties </a:t>
            </a:r>
            <a:r>
              <a:rPr lang="en-US" baseline="0" dirty="0" err="1"/>
              <a:t>prenantes</a:t>
            </a:r>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55</a:t>
            </a:fld>
            <a:endParaRPr lang="fr-FR" dirty="0"/>
          </a:p>
        </p:txBody>
      </p:sp>
    </p:spTree>
    <p:extLst>
      <p:ext uri="{BB962C8B-B14F-4D97-AF65-F5344CB8AC3E}">
        <p14:creationId xmlns:p14="http://schemas.microsoft.com/office/powerpoint/2010/main" val="2948469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r>
              <a:rPr lang="en-US" dirty="0" err="1"/>
              <a:t>Expliquez</a:t>
            </a:r>
            <a:r>
              <a:rPr lang="en-US" dirty="0"/>
              <a:t> </a:t>
            </a:r>
            <a:r>
              <a:rPr lang="en-US" dirty="0" err="1"/>
              <a:t>chaque</a:t>
            </a:r>
            <a:r>
              <a:rPr lang="en-US" dirty="0"/>
              <a:t> theme </a:t>
            </a:r>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56</a:t>
            </a:fld>
            <a:endParaRPr lang="fr-FR" dirty="0"/>
          </a:p>
        </p:txBody>
      </p:sp>
    </p:spTree>
    <p:extLst>
      <p:ext uri="{BB962C8B-B14F-4D97-AF65-F5344CB8AC3E}">
        <p14:creationId xmlns:p14="http://schemas.microsoft.com/office/powerpoint/2010/main" val="176466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fontScale="92500" lnSpcReduction="10000"/>
          </a:bodyPr>
          <a:lstStyle/>
          <a:p>
            <a:r>
              <a:rPr lang="fr-FR" sz="1200" kern="1200" dirty="0">
                <a:solidFill>
                  <a:schemeClr val="tx1"/>
                </a:solidFill>
                <a:effectLst/>
                <a:latin typeface="Arial" charset="0"/>
                <a:ea typeface="+mn-ea"/>
                <a:cs typeface="+mn-cs"/>
              </a:rPr>
              <a:t>Le rôle du chef de projet est différent de celui de responsable fonctionnel ou de responsable des opérations. Être Chef de projet requiert des compétences interpersonnelles particulières qui sont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leadership : avec : respect et confiance plutôt que crainte et soumission sont des éléments essentiels d’un bon leadership</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développement de l’esprit d’équipe, ce que l’on appelle le « team building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motivation : Le succès global du projet dépendant de l’engagement de l’équipe</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maîtrise de la communication, identifiée comme étant l’une des raisons principales de succès ou d’échec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L’influence pour plus de coopération en s’appuyant sur les compétences et en partageant l’autorité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capacité à prendre des décisions</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Une sensibilité politique et culturelle développée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climat de confiance qui est un élément essentiel à un bon leadership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négociation qui nécessite de nombreux talents comme l’analyse et la synthèse, le discernement, l’écoute, l’ouverture, </a:t>
            </a:r>
            <a:r>
              <a:rPr lang="fr-FR" sz="1200" kern="1200" dirty="0" err="1">
                <a:solidFill>
                  <a:schemeClr val="tx1"/>
                </a:solidFill>
                <a:effectLst/>
                <a:latin typeface="Arial" charset="0"/>
                <a:ea typeface="+mn-ea"/>
                <a:cs typeface="+mn-cs"/>
              </a:rPr>
              <a:t>etc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gestion des conflits, inévitables dans un environnement projet</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L’accompagnement : Le Chef de projet est un coach</a:t>
            </a:r>
            <a:endParaRPr lang="fr-FR" sz="1000" kern="1200" dirty="0">
              <a:solidFill>
                <a:schemeClr val="tx1"/>
              </a:solidFill>
              <a:effectLst/>
              <a:latin typeface="Arial" charset="0"/>
              <a:ea typeface="+mn-ea"/>
              <a:cs typeface="+mn-cs"/>
            </a:endParaRPr>
          </a:p>
          <a:p>
            <a:r>
              <a:rPr lang="fr-FR" sz="1200" kern="1200" dirty="0">
                <a:solidFill>
                  <a:schemeClr val="tx1"/>
                </a:solidFill>
                <a:effectLst/>
                <a:latin typeface="Arial" charset="0"/>
                <a:ea typeface="+mn-ea"/>
                <a:cs typeface="+mn-cs"/>
              </a:rPr>
              <a:t>Toutes ses compétences interpersonnelles du Chef de projet sont décrites dans  l’Annexe X3 du PMBOK® Guide.</a:t>
            </a:r>
            <a:endParaRPr lang="fr-FR" sz="1000" kern="1200" dirty="0">
              <a:solidFill>
                <a:schemeClr val="tx1"/>
              </a:solidFill>
              <a:effectLst/>
              <a:latin typeface="Arial" charset="0"/>
              <a:ea typeface="+mn-ea"/>
              <a:cs typeface="+mn-cs"/>
            </a:endParaRPr>
          </a:p>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57</a:t>
            </a:fld>
            <a:endParaRPr lang="fr-FR" dirty="0"/>
          </a:p>
        </p:txBody>
      </p:sp>
    </p:spTree>
    <p:extLst>
      <p:ext uri="{BB962C8B-B14F-4D97-AF65-F5344CB8AC3E}">
        <p14:creationId xmlns:p14="http://schemas.microsoft.com/office/powerpoint/2010/main" val="372725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r>
              <a:rPr lang="fr-FR" dirty="0"/>
              <a:t>Avantage d’avoir des séminaristes de pays différents </a:t>
            </a:r>
          </a:p>
          <a:p>
            <a:r>
              <a:rPr lang="fr-FR" dirty="0"/>
              <a:t>Animateur, partage de savoirs</a:t>
            </a:r>
          </a:p>
          <a:p>
            <a:r>
              <a:rPr lang="fr-FR" dirty="0"/>
              <a:t>Des exemples de votre pays</a:t>
            </a:r>
          </a:p>
          <a:p>
            <a:r>
              <a:rPr lang="fr-FR" dirty="0"/>
              <a:t>Votre vécu, votre histoire qui vous a transformé</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5</a:t>
            </a:fld>
            <a:endParaRPr lang="fr-FR"/>
          </a:p>
        </p:txBody>
      </p:sp>
    </p:spTree>
    <p:extLst>
      <p:ext uri="{BB962C8B-B14F-4D97-AF65-F5344CB8AC3E}">
        <p14:creationId xmlns:p14="http://schemas.microsoft.com/office/powerpoint/2010/main" val="19250405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r>
              <a:rPr lang="en-US" dirty="0" err="1"/>
              <a:t>Regrouper</a:t>
            </a:r>
            <a:r>
              <a:rPr lang="en-US" dirty="0"/>
              <a:t> les parties </a:t>
            </a:r>
            <a:r>
              <a:rPr lang="en-US" dirty="0" err="1"/>
              <a:t>prenantes</a:t>
            </a:r>
            <a:r>
              <a:rPr lang="en-US" dirty="0"/>
              <a:t>  sur la base de </a:t>
            </a:r>
            <a:r>
              <a:rPr lang="en-US" dirty="0" err="1"/>
              <a:t>leur</a:t>
            </a:r>
            <a:r>
              <a:rPr lang="en-US" dirty="0"/>
              <a:t> </a:t>
            </a:r>
            <a:r>
              <a:rPr lang="en-US" dirty="0" err="1"/>
              <a:t>niveau</a:t>
            </a:r>
            <a:r>
              <a:rPr lang="en-US" dirty="0"/>
              <a:t> </a:t>
            </a:r>
            <a:r>
              <a:rPr lang="en-US" dirty="0" err="1"/>
              <a:t>d’autorité</a:t>
            </a:r>
            <a:r>
              <a:rPr lang="en-US" dirty="0"/>
              <a:t> ( </a:t>
            </a:r>
            <a:r>
              <a:rPr lang="en-US" dirty="0" err="1"/>
              <a:t>Pouvoir</a:t>
            </a:r>
            <a:r>
              <a:rPr lang="en-US" dirty="0"/>
              <a:t>) et de </a:t>
            </a:r>
            <a:r>
              <a:rPr lang="en-US" dirty="0" err="1"/>
              <a:t>leur</a:t>
            </a:r>
            <a:r>
              <a:rPr lang="en-US" dirty="0"/>
              <a:t> </a:t>
            </a:r>
            <a:r>
              <a:rPr lang="en-US" dirty="0" err="1"/>
              <a:t>niveau</a:t>
            </a:r>
            <a:r>
              <a:rPr lang="en-US" dirty="0"/>
              <a:t> </a:t>
            </a:r>
            <a:r>
              <a:rPr lang="en-US" dirty="0" err="1"/>
              <a:t>d’engagement</a:t>
            </a:r>
            <a:r>
              <a:rPr lang="en-US" dirty="0"/>
              <a:t> ( </a:t>
            </a:r>
            <a:r>
              <a:rPr lang="en-US" dirty="0" err="1"/>
              <a:t>interet</a:t>
            </a:r>
            <a:r>
              <a:rPr lang="en-US" dirty="0"/>
              <a:t>) </a:t>
            </a:r>
            <a:r>
              <a:rPr lang="en-US" dirty="0" err="1"/>
              <a:t>envers</a:t>
            </a:r>
            <a:r>
              <a:rPr lang="en-US" dirty="0"/>
              <a:t> les </a:t>
            </a:r>
            <a:r>
              <a:rPr lang="en-US" dirty="0" err="1"/>
              <a:t>resultats</a:t>
            </a:r>
            <a:r>
              <a:rPr lang="en-US" dirty="0"/>
              <a:t> du </a:t>
            </a:r>
            <a:r>
              <a:rPr lang="en-US" dirty="0" err="1"/>
              <a:t>projets</a:t>
            </a:r>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58</a:t>
            </a:fld>
            <a:endParaRPr lang="fr-FR" dirty="0"/>
          </a:p>
        </p:txBody>
      </p:sp>
    </p:spTree>
    <p:extLst>
      <p:ext uri="{BB962C8B-B14F-4D97-AF65-F5344CB8AC3E}">
        <p14:creationId xmlns:p14="http://schemas.microsoft.com/office/powerpoint/2010/main" val="2558956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59</a:t>
            </a:fld>
            <a:endParaRPr lang="fr-FR" dirty="0"/>
          </a:p>
        </p:txBody>
      </p:sp>
    </p:spTree>
    <p:extLst>
      <p:ext uri="{BB962C8B-B14F-4D97-AF65-F5344CB8AC3E}">
        <p14:creationId xmlns:p14="http://schemas.microsoft.com/office/powerpoint/2010/main" val="935473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Normalement chacun doit venir présenter son projet au tableau</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60</a:t>
            </a:fld>
            <a:endParaRPr lang="fr-FR"/>
          </a:p>
        </p:txBody>
      </p:sp>
    </p:spTree>
    <p:extLst>
      <p:ext uri="{BB962C8B-B14F-4D97-AF65-F5344CB8AC3E}">
        <p14:creationId xmlns:p14="http://schemas.microsoft.com/office/powerpoint/2010/main" val="29238368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fontScale="92500" lnSpcReduction="10000"/>
          </a:bodyPr>
          <a:lstStyle/>
          <a:p>
            <a:r>
              <a:rPr lang="fr-FR" sz="1200" kern="1200" dirty="0">
                <a:solidFill>
                  <a:schemeClr val="tx1"/>
                </a:solidFill>
                <a:effectLst/>
                <a:latin typeface="Arial" charset="0"/>
                <a:ea typeface="+mn-ea"/>
                <a:cs typeface="+mn-cs"/>
              </a:rPr>
              <a:t>Le rôle du chef de projet est différent de celui de responsable fonctionnel ou de responsable des opérations. Être Chef de projet requiert des compétences interpersonnelles particulières qui sont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leadership : avec : respect et confiance plutôt que crainte et soumission sont des éléments essentiels d’un bon leadership</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développement de l’esprit d’équipe, ce que l’on appelle le « team building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motivation : Le succès global du projet dépendant de l’engagement de l’équipe</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maîtrise de la communication, identifiée comme étant l’une des raisons principales de succès ou d’échec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L’influence pour plus de coopération en s’appuyant sur les compétences et en partageant l’autorité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capacité à prendre des décisions</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Une sensibilité politique et culturelle développée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climat de confiance qui est un élément essentiel à un bon leadership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négociation qui nécessite de nombreux talents comme l’analyse et la synthèse, le discernement, l’écoute, l’ouverture, </a:t>
            </a:r>
            <a:r>
              <a:rPr lang="fr-FR" sz="1200" kern="1200" dirty="0" err="1">
                <a:solidFill>
                  <a:schemeClr val="tx1"/>
                </a:solidFill>
                <a:effectLst/>
                <a:latin typeface="Arial" charset="0"/>
                <a:ea typeface="+mn-ea"/>
                <a:cs typeface="+mn-cs"/>
              </a:rPr>
              <a:t>etc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gestion des conflits, inévitables dans un environnement projet</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L’accompagnement : Le Chef de projet est un coach</a:t>
            </a:r>
            <a:endParaRPr lang="fr-FR" sz="1000" kern="1200" dirty="0">
              <a:solidFill>
                <a:schemeClr val="tx1"/>
              </a:solidFill>
              <a:effectLst/>
              <a:latin typeface="Arial" charset="0"/>
              <a:ea typeface="+mn-ea"/>
              <a:cs typeface="+mn-cs"/>
            </a:endParaRPr>
          </a:p>
          <a:p>
            <a:r>
              <a:rPr lang="fr-FR" sz="1200" kern="1200" dirty="0">
                <a:solidFill>
                  <a:schemeClr val="tx1"/>
                </a:solidFill>
                <a:effectLst/>
                <a:latin typeface="Arial" charset="0"/>
                <a:ea typeface="+mn-ea"/>
                <a:cs typeface="+mn-cs"/>
              </a:rPr>
              <a:t>Toutes ses compétences interpersonnelles du Chef de projet sont décrites dans  l’Annexe X3 du PMBOK® Guide.</a:t>
            </a:r>
            <a:endParaRPr lang="fr-FR" sz="1000" kern="1200" dirty="0">
              <a:solidFill>
                <a:schemeClr val="tx1"/>
              </a:solidFill>
              <a:effectLst/>
              <a:latin typeface="Arial" charset="0"/>
              <a:ea typeface="+mn-ea"/>
              <a:cs typeface="+mn-cs"/>
            </a:endParaRPr>
          </a:p>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61</a:t>
            </a:fld>
            <a:endParaRPr lang="fr-FR" dirty="0"/>
          </a:p>
        </p:txBody>
      </p:sp>
    </p:spTree>
    <p:extLst>
      <p:ext uri="{BB962C8B-B14F-4D97-AF65-F5344CB8AC3E}">
        <p14:creationId xmlns:p14="http://schemas.microsoft.com/office/powerpoint/2010/main" val="1579498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fontScale="92500" lnSpcReduction="10000"/>
          </a:bodyPr>
          <a:lstStyle/>
          <a:p>
            <a:r>
              <a:rPr lang="fr-FR" sz="1200" kern="1200" dirty="0">
                <a:solidFill>
                  <a:schemeClr val="tx1"/>
                </a:solidFill>
                <a:effectLst/>
                <a:latin typeface="Arial" charset="0"/>
                <a:ea typeface="+mn-ea"/>
                <a:cs typeface="+mn-cs"/>
              </a:rPr>
              <a:t>Le rôle du chef de projet est différent de celui de responsable fonctionnel ou de responsable des opérations. Être Chef de projet requiert des compétences interpersonnelles particulières qui sont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leadership : avec : respect et confiance plutôt que crainte et soumission sont des éléments essentiels d’un bon leadership</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développement de l’esprit d’équipe, ce que l’on appelle le « team building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motivation : Le succès global du projet dépendant de l’engagement de l’équipe</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maîtrise de la communication, identifiée comme étant l’une des raisons principales de succès ou d’échec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L’influence pour plus de coopération en s’appuyant sur les compétences et en partageant l’autorité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sa capacité à prendre des décisions</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Une sensibilité politique et culturelle développée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Le climat de confiance qui est un élément essentiel à un bon leadership </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négociation qui nécessite de nombreux talents comme l’analyse et la synthèse, le discernement, l’écoute, l’ouverture, </a:t>
            </a:r>
            <a:r>
              <a:rPr lang="fr-FR" sz="1200" kern="1200" dirty="0" err="1">
                <a:solidFill>
                  <a:schemeClr val="tx1"/>
                </a:solidFill>
                <a:effectLst/>
                <a:latin typeface="Arial" charset="0"/>
                <a:ea typeface="+mn-ea"/>
                <a:cs typeface="+mn-cs"/>
              </a:rPr>
              <a:t>etc</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 gestion des conflits, inévitables dans un environnement projet</a:t>
            </a:r>
            <a:endParaRPr lang="fr-FR" sz="1000" kern="1200" dirty="0">
              <a:solidFill>
                <a:schemeClr val="tx1"/>
              </a:solidFill>
              <a:effectLst/>
              <a:latin typeface="Arial" charset="0"/>
              <a:ea typeface="+mn-ea"/>
              <a:cs typeface="+mn-cs"/>
            </a:endParaRPr>
          </a:p>
          <a:p>
            <a:pPr lvl="1"/>
            <a:r>
              <a:rPr lang="fr-FR" sz="1200" kern="1200" dirty="0">
                <a:solidFill>
                  <a:schemeClr val="tx1"/>
                </a:solidFill>
                <a:effectLst/>
                <a:latin typeface="Arial" charset="0"/>
                <a:ea typeface="+mn-ea"/>
                <a:cs typeface="+mn-cs"/>
              </a:rPr>
              <a:t>L’accompagnement : Le Chef de projet est un coach</a:t>
            </a:r>
            <a:endParaRPr lang="fr-FR" sz="1000" kern="1200" dirty="0">
              <a:solidFill>
                <a:schemeClr val="tx1"/>
              </a:solidFill>
              <a:effectLst/>
              <a:latin typeface="Arial" charset="0"/>
              <a:ea typeface="+mn-ea"/>
              <a:cs typeface="+mn-cs"/>
            </a:endParaRPr>
          </a:p>
          <a:p>
            <a:r>
              <a:rPr lang="fr-FR" sz="1200" kern="1200" dirty="0">
                <a:solidFill>
                  <a:schemeClr val="tx1"/>
                </a:solidFill>
                <a:effectLst/>
                <a:latin typeface="Arial" charset="0"/>
                <a:ea typeface="+mn-ea"/>
                <a:cs typeface="+mn-cs"/>
              </a:rPr>
              <a:t>Toutes ses compétences interpersonnelles du Chef de projet sont décrites dans  l’Annexe X3 du PMBOK® Guide.</a:t>
            </a:r>
            <a:endParaRPr lang="fr-FR" sz="1000" kern="1200" dirty="0">
              <a:solidFill>
                <a:schemeClr val="tx1"/>
              </a:solidFill>
              <a:effectLst/>
              <a:latin typeface="Arial" charset="0"/>
              <a:ea typeface="+mn-ea"/>
              <a:cs typeface="+mn-cs"/>
            </a:endParaRPr>
          </a:p>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62</a:t>
            </a:fld>
            <a:endParaRPr lang="fr-FR" dirty="0"/>
          </a:p>
        </p:txBody>
      </p:sp>
    </p:spTree>
    <p:extLst>
      <p:ext uri="{BB962C8B-B14F-4D97-AF65-F5344CB8AC3E}">
        <p14:creationId xmlns:p14="http://schemas.microsoft.com/office/powerpoint/2010/main" val="2263580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63</a:t>
            </a:fld>
            <a:endParaRPr lang="fr-FR" dirty="0"/>
          </a:p>
        </p:txBody>
      </p:sp>
    </p:spTree>
    <p:extLst>
      <p:ext uri="{BB962C8B-B14F-4D97-AF65-F5344CB8AC3E}">
        <p14:creationId xmlns:p14="http://schemas.microsoft.com/office/powerpoint/2010/main" val="37670181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lstStyle/>
          <a:p>
            <a:r>
              <a:rPr lang="fr-FR" sz="1200" b="1" kern="1200" dirty="0">
                <a:solidFill>
                  <a:schemeClr val="tx1"/>
                </a:solidFill>
                <a:effectLst/>
                <a:latin typeface="Arial" charset="0"/>
                <a:ea typeface="+mn-ea"/>
                <a:cs typeface="+mn-cs"/>
              </a:rPr>
              <a:t>Position: Source de pouvoir: Légale / Tradition / Charisme = légitimité</a:t>
            </a:r>
            <a:endParaRPr lang="fr-FR" sz="1200" kern="1200" dirty="0">
              <a:solidFill>
                <a:schemeClr val="tx1"/>
              </a:solidFill>
              <a:effectLst/>
              <a:latin typeface="Arial" charset="0"/>
              <a:ea typeface="+mn-ea"/>
              <a:cs typeface="+mn-cs"/>
            </a:endParaRPr>
          </a:p>
          <a:p>
            <a:endParaRPr lang="fr-FR" dirty="0"/>
          </a:p>
        </p:txBody>
      </p:sp>
    </p:spTree>
    <p:extLst>
      <p:ext uri="{BB962C8B-B14F-4D97-AF65-F5344CB8AC3E}">
        <p14:creationId xmlns:p14="http://schemas.microsoft.com/office/powerpoint/2010/main" val="3926204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65</a:t>
            </a:fld>
            <a:endParaRPr lang="fr-FR" dirty="0"/>
          </a:p>
        </p:txBody>
      </p:sp>
    </p:spTree>
    <p:extLst>
      <p:ext uri="{BB962C8B-B14F-4D97-AF65-F5344CB8AC3E}">
        <p14:creationId xmlns:p14="http://schemas.microsoft.com/office/powerpoint/2010/main" val="838215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66</a:t>
            </a:fld>
            <a:endParaRPr lang="fr-FR" dirty="0"/>
          </a:p>
        </p:txBody>
      </p:sp>
    </p:spTree>
    <p:extLst>
      <p:ext uri="{BB962C8B-B14F-4D97-AF65-F5344CB8AC3E}">
        <p14:creationId xmlns:p14="http://schemas.microsoft.com/office/powerpoint/2010/main" val="42206031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67</a:t>
            </a:fld>
            <a:endParaRPr lang="fr-FR" dirty="0"/>
          </a:p>
        </p:txBody>
      </p:sp>
    </p:spTree>
    <p:extLst>
      <p:ext uri="{BB962C8B-B14F-4D97-AF65-F5344CB8AC3E}">
        <p14:creationId xmlns:p14="http://schemas.microsoft.com/office/powerpoint/2010/main" val="304245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Nombre d’années d’expériences</a:t>
            </a:r>
          </a:p>
          <a:p>
            <a:r>
              <a:rPr lang="fr-FR" dirty="0"/>
              <a:t>Avantage d’avoir des séminaristes de pays </a:t>
            </a:r>
            <a:r>
              <a:rPr lang="fr-FR" dirty="0" err="1"/>
              <a:t>differents</a:t>
            </a:r>
            <a:r>
              <a:rPr lang="fr-FR" dirty="0"/>
              <a:t> </a:t>
            </a:r>
          </a:p>
          <a:p>
            <a:r>
              <a:rPr lang="fr-FR" dirty="0"/>
              <a:t>Des exemples de votre pays</a:t>
            </a:r>
          </a:p>
          <a:p>
            <a:r>
              <a:rPr lang="fr-FR" dirty="0"/>
              <a:t>Votre vécu, votre histoire qui vous a transformé</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6</a:t>
            </a:fld>
            <a:endParaRPr lang="fr-FR"/>
          </a:p>
        </p:txBody>
      </p:sp>
    </p:spTree>
    <p:extLst>
      <p:ext uri="{BB962C8B-B14F-4D97-AF65-F5344CB8AC3E}">
        <p14:creationId xmlns:p14="http://schemas.microsoft.com/office/powerpoint/2010/main" val="1458511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68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6558647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808020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1370054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40042665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Besoin</a:t>
            </a:r>
            <a:r>
              <a:rPr lang="fr-FR" altLang="fr-FR" baseline="0" dirty="0">
                <a:latin typeface="Arial" panose="020B0604020202020204" pitchFamily="34" charset="0"/>
              </a:rPr>
              <a:t> commercial ( basé sur une demande de marché, avancer technologique, obligation légal, réglementation gouvernementale , considération environnemental)</a:t>
            </a:r>
          </a:p>
          <a:p>
            <a:pPr eaLnBrk="1" hangingPunct="1"/>
            <a:r>
              <a:rPr lang="fr-FR" altLang="fr-FR" baseline="0" dirty="0">
                <a:latin typeface="Arial" panose="020B0604020202020204" pitchFamily="34" charset="0"/>
              </a:rPr>
              <a:t>Plan stratégique ( vision stratégique, ses buts alignés avec le plan stratégique de l’organisation, chaque projet doit contribuer aux objectifs globaux de l’organisation</a:t>
            </a:r>
          </a:p>
          <a:p>
            <a:pPr eaLnBrk="1" hangingPunct="1"/>
            <a:endParaRPr lang="fr-FR" altLang="fr-FR" baseline="0"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7876797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Besoin</a:t>
            </a:r>
            <a:r>
              <a:rPr lang="fr-FR" altLang="fr-FR" baseline="0" dirty="0">
                <a:latin typeface="Arial" panose="020B0604020202020204" pitchFamily="34" charset="0"/>
              </a:rPr>
              <a:t> commercial ( basé sur une demande de marché, avancer technologique, obligation légal, réglementation gouvernementale , considération environnemental)</a:t>
            </a:r>
          </a:p>
          <a:p>
            <a:pPr eaLnBrk="1" hangingPunct="1"/>
            <a:r>
              <a:rPr lang="fr-FR" altLang="fr-FR" baseline="0" dirty="0">
                <a:latin typeface="Arial" panose="020B0604020202020204" pitchFamily="34" charset="0"/>
              </a:rPr>
              <a:t>Plan stratégique ( vision stratégique, ses buts alignés avec le plan stratégique de l’organisation, chaque projet doit contribuer aux objectifs globaux de l’organisation</a:t>
            </a:r>
          </a:p>
          <a:p>
            <a:pPr eaLnBrk="1" hangingPunct="1"/>
            <a:endParaRPr lang="fr-FR" altLang="fr-FR" baseline="0" dirty="0">
              <a:latin typeface="Arial" panose="020B0604020202020204" pitchFamily="34" charset="0"/>
            </a:endParaRPr>
          </a:p>
          <a:p>
            <a:pPr eaLnBrk="1" hangingPunct="1"/>
            <a:endParaRPr lang="fr-FR" altLang="fr-FR" dirty="0">
              <a:latin typeface="Arial" panose="020B0604020202020204" pitchFamily="34" charset="0"/>
            </a:endParaRPr>
          </a:p>
        </p:txBody>
      </p:sp>
    </p:spTree>
    <p:extLst>
      <p:ext uri="{BB962C8B-B14F-4D97-AF65-F5344CB8AC3E}">
        <p14:creationId xmlns:p14="http://schemas.microsoft.com/office/powerpoint/2010/main" val="1616741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2398252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7796450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77</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661467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730500" y="523875"/>
            <a:ext cx="4564063" cy="2568575"/>
          </a:xfrm>
        </p:spPr>
      </p:sp>
      <p:sp>
        <p:nvSpPr>
          <p:cNvPr id="3" name="Espace réservé des commentaires 2"/>
          <p:cNvSpPr>
            <a:spLocks noGrp="1"/>
          </p:cNvSpPr>
          <p:nvPr>
            <p:ph type="body" idx="1"/>
          </p:nvPr>
        </p:nvSpPr>
        <p:spPr/>
        <p:txBody>
          <a:bodyPr>
            <a:normAutofit/>
          </a:bodyPr>
          <a:lstStyle/>
          <a:p>
            <a:endParaRPr lang="en-US" baseline="0" dirty="0"/>
          </a:p>
          <a:p>
            <a:endParaRPr lang="en-US" dirty="0"/>
          </a:p>
        </p:txBody>
      </p:sp>
      <p:sp>
        <p:nvSpPr>
          <p:cNvPr id="4" name="Espace réservé du numéro de diapositive 3"/>
          <p:cNvSpPr>
            <a:spLocks noGrp="1"/>
          </p:cNvSpPr>
          <p:nvPr>
            <p:ph type="sldNum" sz="quarter" idx="10"/>
          </p:nvPr>
        </p:nvSpPr>
        <p:spPr>
          <a:xfrm>
            <a:off x="5674740" y="6542270"/>
            <a:ext cx="4343222" cy="344793"/>
          </a:xfrm>
          <a:prstGeom prst="rect">
            <a:avLst/>
          </a:prstGeom>
        </p:spPr>
        <p:txBody>
          <a:bodyPr lIns="92433" tIns="46216" rIns="92433" bIns="46216"/>
          <a:lstStyle/>
          <a:p>
            <a:pPr>
              <a:defRPr/>
            </a:pPr>
            <a:fld id="{775523E6-A112-4858-8DCE-C3F56E3183B7}" type="slidenum">
              <a:rPr lang="fr-FR" smtClean="0"/>
              <a:pPr>
                <a:defRPr/>
              </a:pPr>
              <a:t>78</a:t>
            </a:fld>
            <a:endParaRPr lang="fr-FR" dirty="0"/>
          </a:p>
        </p:txBody>
      </p:sp>
    </p:spTree>
    <p:extLst>
      <p:ext uri="{BB962C8B-B14F-4D97-AF65-F5344CB8AC3E}">
        <p14:creationId xmlns:p14="http://schemas.microsoft.com/office/powerpoint/2010/main" val="329629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seul mot pour définir le projet ? Post It </a:t>
            </a:r>
          </a:p>
          <a:p>
            <a:r>
              <a:rPr lang="fr-FR" dirty="0"/>
              <a:t>A quel moment le projet prend il fin</a:t>
            </a:r>
          </a:p>
          <a:p>
            <a:r>
              <a:rPr lang="fr-FR" dirty="0"/>
              <a:t>Des exemples de projets</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7</a:t>
            </a:fld>
            <a:endParaRPr lang="fr-FR"/>
          </a:p>
        </p:txBody>
      </p:sp>
    </p:spTree>
    <p:extLst>
      <p:ext uri="{BB962C8B-B14F-4D97-AF65-F5344CB8AC3E}">
        <p14:creationId xmlns:p14="http://schemas.microsoft.com/office/powerpoint/2010/main" val="4121520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9650324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Exemple de fonctionnalité</a:t>
            </a:r>
          </a:p>
        </p:txBody>
      </p:sp>
    </p:spTree>
    <p:extLst>
      <p:ext uri="{BB962C8B-B14F-4D97-AF65-F5344CB8AC3E}">
        <p14:creationId xmlns:p14="http://schemas.microsoft.com/office/powerpoint/2010/main" val="1383213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2373142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6863607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5575064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5047788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87</a:t>
            </a:fld>
            <a:endParaRPr lang="fr-FR"/>
          </a:p>
        </p:txBody>
      </p:sp>
    </p:spTree>
    <p:extLst>
      <p:ext uri="{BB962C8B-B14F-4D97-AF65-F5344CB8AC3E}">
        <p14:creationId xmlns:p14="http://schemas.microsoft.com/office/powerpoint/2010/main" val="16579545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88</a:t>
            </a:fld>
            <a:endParaRPr lang="fr-FR"/>
          </a:p>
        </p:txBody>
      </p:sp>
    </p:spTree>
    <p:extLst>
      <p:ext uri="{BB962C8B-B14F-4D97-AF65-F5344CB8AC3E}">
        <p14:creationId xmlns:p14="http://schemas.microsoft.com/office/powerpoint/2010/main" val="29076176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89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8109474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90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17839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seul mot pour définir le projet ? Post It </a:t>
            </a:r>
          </a:p>
          <a:p>
            <a:r>
              <a:rPr lang="fr-FR" dirty="0"/>
              <a:t>A quel moment le projet prend il fin</a:t>
            </a:r>
          </a:p>
          <a:p>
            <a:r>
              <a:rPr lang="fr-FR" dirty="0"/>
              <a:t>Les problèmes rencontrés sur un projet</a:t>
            </a:r>
          </a:p>
          <a:p>
            <a:r>
              <a:rPr lang="fr-FR" dirty="0"/>
              <a:t>Vous devrez vous imaginer comme chef dans un projet de 50 milliards de budget, 200 employés avec 50 sur des sites décentralisés,  </a:t>
            </a:r>
          </a:p>
          <a:p>
            <a:r>
              <a:rPr lang="fr-FR" dirty="0"/>
              <a:t>Le contraire d’un projet  ( continue)</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8</a:t>
            </a:fld>
            <a:endParaRPr lang="fr-FR"/>
          </a:p>
        </p:txBody>
      </p:sp>
    </p:spTree>
    <p:extLst>
      <p:ext uri="{BB962C8B-B14F-4D97-AF65-F5344CB8AC3E}">
        <p14:creationId xmlns:p14="http://schemas.microsoft.com/office/powerpoint/2010/main" val="21632118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91</a:t>
            </a:fld>
            <a:endParaRPr lang="fr-FR"/>
          </a:p>
        </p:txBody>
      </p:sp>
    </p:spTree>
    <p:extLst>
      <p:ext uri="{BB962C8B-B14F-4D97-AF65-F5344CB8AC3E}">
        <p14:creationId xmlns:p14="http://schemas.microsoft.com/office/powerpoint/2010/main" val="3152606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92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115210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93</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2735932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94</a:t>
            </a:fld>
            <a:endParaRPr lang="fr-FR"/>
          </a:p>
        </p:txBody>
      </p:sp>
    </p:spTree>
    <p:extLst>
      <p:ext uri="{BB962C8B-B14F-4D97-AF65-F5344CB8AC3E}">
        <p14:creationId xmlns:p14="http://schemas.microsoft.com/office/powerpoint/2010/main" val="41497932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95</a:t>
            </a:fld>
            <a:endParaRPr lang="fr-FR"/>
          </a:p>
        </p:txBody>
      </p:sp>
    </p:spTree>
    <p:extLst>
      <p:ext uri="{BB962C8B-B14F-4D97-AF65-F5344CB8AC3E}">
        <p14:creationId xmlns:p14="http://schemas.microsoft.com/office/powerpoint/2010/main" val="32739463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96</a:t>
            </a:fld>
            <a:endParaRPr lang="fr-FR"/>
          </a:p>
        </p:txBody>
      </p:sp>
    </p:spTree>
    <p:extLst>
      <p:ext uri="{BB962C8B-B14F-4D97-AF65-F5344CB8AC3E}">
        <p14:creationId xmlns:p14="http://schemas.microsoft.com/office/powerpoint/2010/main" val="3108439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98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8087612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99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dirty="0">
                <a:latin typeface="Arial" panose="020B0604020202020204" pitchFamily="34" charset="0"/>
              </a:rPr>
              <a:t>Exemple de fonctionnalité</a:t>
            </a:r>
          </a:p>
        </p:txBody>
      </p:sp>
    </p:spTree>
    <p:extLst>
      <p:ext uri="{BB962C8B-B14F-4D97-AF65-F5344CB8AC3E}">
        <p14:creationId xmlns:p14="http://schemas.microsoft.com/office/powerpoint/2010/main" val="41971037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076624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18707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Citer d’autres domaines ou secteur influencés par l’approche projet</a:t>
            </a:r>
          </a:p>
          <a:p>
            <a:r>
              <a:rPr lang="fr-FR" dirty="0"/>
              <a:t>Exemple de la A380</a:t>
            </a:r>
          </a:p>
          <a:p>
            <a:r>
              <a:rPr lang="fr-FR" dirty="0"/>
              <a:t>Train Paris Bordeaux</a:t>
            </a:r>
          </a:p>
          <a:p>
            <a:r>
              <a:rPr lang="fr-FR" dirty="0"/>
              <a:t>L’opération au Mali ( s’inscrire dans un projet ) si non un échec</a:t>
            </a:r>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9</a:t>
            </a:fld>
            <a:endParaRPr lang="fr-FR"/>
          </a:p>
        </p:txBody>
      </p:sp>
    </p:spTree>
    <p:extLst>
      <p:ext uri="{BB962C8B-B14F-4D97-AF65-F5344CB8AC3E}">
        <p14:creationId xmlns:p14="http://schemas.microsoft.com/office/powerpoint/2010/main" val="3695767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102</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7537732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103</a:t>
            </a:fld>
            <a:endParaRPr lang="fr-FR"/>
          </a:p>
        </p:txBody>
      </p:sp>
    </p:spTree>
    <p:extLst>
      <p:ext uri="{BB962C8B-B14F-4D97-AF65-F5344CB8AC3E}">
        <p14:creationId xmlns:p14="http://schemas.microsoft.com/office/powerpoint/2010/main" val="438003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104</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5490069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105</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1819944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106</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27401492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0AA20E-E9AF-49BD-B817-F70FA7B0906F}" type="slidenum">
              <a:rPr lang="fr-FR" smtClean="0"/>
              <a:t>107</a:t>
            </a:fld>
            <a:endParaRPr lang="fr-FR"/>
          </a:p>
        </p:txBody>
      </p:sp>
    </p:spTree>
    <p:extLst>
      <p:ext uri="{BB962C8B-B14F-4D97-AF65-F5344CB8AC3E}">
        <p14:creationId xmlns:p14="http://schemas.microsoft.com/office/powerpoint/2010/main" val="33541498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108</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981429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109</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3161673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110</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2669234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Espace réservé du numéro de diapositive 4">
            <a:extLst>
              <a:ext uri="{FF2B5EF4-FFF2-40B4-BE49-F238E27FC236}">
                <a16:creationId xmlns:a16="http://schemas.microsoft.com/office/drawing/2014/main" xmlns="" id="{792D268A-7B14-4AA4-9C8E-63C5C10E9ADA}"/>
              </a:ext>
            </a:extLst>
          </p:cNvPr>
          <p:cNvSpPr>
            <a:spLocks noGrp="1"/>
          </p:cNvSpPr>
          <p:nvPr>
            <p:ph type="sldNum" sz="quarter" idx="5"/>
          </p:nvPr>
        </p:nvSpPr>
        <p:spPr bwMode="auto">
          <a:xfrm>
            <a:off x="5675313" y="6542088"/>
            <a:ext cx="4343400" cy="344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670" tIns="31835" rIns="63670" bIns="31835"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ED3DEB51-B151-474D-822F-9AEA5D088E9C}" type="slidenum">
              <a:rPr lang="fr-FR" altLang="fr-FR" smtClean="0">
                <a:latin typeface="Arial" panose="020B0604020202020204" pitchFamily="34" charset="0"/>
                <a:cs typeface="Arial" panose="020B0604020202020204" pitchFamily="34" charset="0"/>
              </a:rPr>
              <a:pPr fontAlgn="base">
                <a:spcBef>
                  <a:spcPct val="0"/>
                </a:spcBef>
                <a:spcAft>
                  <a:spcPct val="0"/>
                </a:spcAft>
              </a:pPr>
              <a:t>111</a:t>
            </a:fld>
            <a:endParaRPr lang="fr-FR" altLang="fr-FR">
              <a:latin typeface="Arial" panose="020B0604020202020204" pitchFamily="34" charset="0"/>
              <a:cs typeface="Arial" panose="020B0604020202020204" pitchFamily="34" charset="0"/>
            </a:endParaRPr>
          </a:p>
        </p:txBody>
      </p:sp>
      <p:sp>
        <p:nvSpPr>
          <p:cNvPr id="239619" name="Espace réservé de l'image des diapositives 6">
            <a:extLst>
              <a:ext uri="{FF2B5EF4-FFF2-40B4-BE49-F238E27FC236}">
                <a16:creationId xmlns:a16="http://schemas.microsoft.com/office/drawing/2014/main" xmlns="" id="{E74B2C08-8BBD-4D09-A659-8D6EB0FECBFD}"/>
              </a:ext>
            </a:extLst>
          </p:cNvPr>
          <p:cNvSpPr>
            <a:spLocks noGrp="1" noRot="1" noChangeAspect="1" noTextEdit="1"/>
          </p:cNvSpPr>
          <p:nvPr>
            <p:ph type="sldImg"/>
          </p:nvPr>
        </p:nvSpPr>
        <p:spPr bwMode="auto">
          <a:xfrm>
            <a:off x="2730500" y="523875"/>
            <a:ext cx="4564063" cy="256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20" name="Espace réservé des commentaires 7">
            <a:extLst>
              <a:ext uri="{FF2B5EF4-FFF2-40B4-BE49-F238E27FC236}">
                <a16:creationId xmlns:a16="http://schemas.microsoft.com/office/drawing/2014/main" xmlns="" id="{119876A8-556C-4887-9EE7-A94FD019B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latin typeface="Arial" panose="020B0604020202020204" pitchFamily="34" charset="0"/>
              </a:rPr>
              <a:t>Si on situe ce domaine de « </a:t>
            </a:r>
            <a:r>
              <a:rPr lang="fr-FR" altLang="fr-FR" i="1">
                <a:latin typeface="Arial" panose="020B0604020202020204" pitchFamily="34" charset="0"/>
              </a:rPr>
              <a:t>management d’intégration</a:t>
            </a:r>
            <a:r>
              <a:rPr lang="fr-FR" altLang="fr-FR">
                <a:latin typeface="Arial" panose="020B0604020202020204" pitchFamily="34" charset="0"/>
              </a:rPr>
              <a:t> » dans la matrice des 47 processus, que nous avons vue précédemment, nous pouvons nous rendre compte que ce domaine correspond au chapitre 4 du PMBOK</a:t>
            </a:r>
            <a:r>
              <a:rPr lang="fr-FR" altLang="fr-FR" baseline="30000">
                <a:latin typeface="Arial" panose="020B0604020202020204" pitchFamily="34" charset="0"/>
              </a:rPr>
              <a:t>®</a:t>
            </a:r>
            <a:r>
              <a:rPr lang="fr-FR" altLang="fr-FR">
                <a:latin typeface="Arial" panose="020B0604020202020204" pitchFamily="34" charset="0"/>
              </a:rPr>
              <a:t> Guide. Il compte 6 processus du 4.1 au 4.6, couvrant les 5 groupes de processus depuis le démarrage jusqu’à la clôture du projet.</a:t>
            </a:r>
          </a:p>
        </p:txBody>
      </p:sp>
    </p:spTree>
    <p:extLst>
      <p:ext uri="{BB962C8B-B14F-4D97-AF65-F5344CB8AC3E}">
        <p14:creationId xmlns:p14="http://schemas.microsoft.com/office/powerpoint/2010/main" val="1022823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43B4FCF-40F4-4B4E-B031-B1820D7ACC7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xmlns="" id="{033044EB-12FB-4C22-A57A-61DB620234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a:extLst>
              <a:ext uri="{FF2B5EF4-FFF2-40B4-BE49-F238E27FC236}">
                <a16:creationId xmlns:a16="http://schemas.microsoft.com/office/drawing/2014/main" xmlns="" id="{F233E6F0-BAD9-493A-97F2-1364C6727F04}"/>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5" name="Espace réservé du pied de page 4">
            <a:extLst>
              <a:ext uri="{FF2B5EF4-FFF2-40B4-BE49-F238E27FC236}">
                <a16:creationId xmlns:a16="http://schemas.microsoft.com/office/drawing/2014/main" xmlns="" id="{1B17F2C4-8EB0-429F-A351-70FA68C2241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8FAEFCC5-C7C3-46A6-91E8-F403A6DD463A}"/>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014988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422033C-877F-4494-B102-C6C3A1769E7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xmlns="" id="{60196DDE-C59C-4D98-98E2-D7F4D8FE0008}"/>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C3482D56-52CD-4747-8965-2FFDDCC0FBFE}"/>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5" name="Espace réservé du pied de page 4">
            <a:extLst>
              <a:ext uri="{FF2B5EF4-FFF2-40B4-BE49-F238E27FC236}">
                <a16:creationId xmlns:a16="http://schemas.microsoft.com/office/drawing/2014/main" xmlns="" id="{CB142E8F-A408-497D-84D5-B9D1D22E107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95F9B1BD-D36E-49DA-BA05-98ACB967D11C}"/>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3429569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xmlns="" id="{8B934093-1C79-4654-A3D5-F980DCEF850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xmlns="" id="{AE36ED83-B39E-4689-8ED7-1AF3226965CF}"/>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CFCD43F7-A612-42EA-9089-3BC90363479D}"/>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5" name="Espace réservé du pied de page 4">
            <a:extLst>
              <a:ext uri="{FF2B5EF4-FFF2-40B4-BE49-F238E27FC236}">
                <a16:creationId xmlns:a16="http://schemas.microsoft.com/office/drawing/2014/main" xmlns="" id="{04EC4996-2EED-40A0-8379-87E40A27428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5E01308E-B54D-4C84-BDB5-9963B8A9D979}"/>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1733592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Vide">
    <p:spTree>
      <p:nvGrpSpPr>
        <p:cNvPr id="1" name=""/>
        <p:cNvGrpSpPr/>
        <p:nvPr/>
      </p:nvGrpSpPr>
      <p:grpSpPr>
        <a:xfrm>
          <a:off x="0" y="0"/>
          <a:ext cx="0" cy="0"/>
          <a:chOff x="0" y="0"/>
          <a:chExt cx="0" cy="0"/>
        </a:xfrm>
      </p:grpSpPr>
      <p:sp>
        <p:nvSpPr>
          <p:cNvPr id="2" name="Titre 1"/>
          <p:cNvSpPr>
            <a:spLocks noGrp="1"/>
          </p:cNvSpPr>
          <p:nvPr>
            <p:ph type="title"/>
          </p:nvPr>
        </p:nvSpPr>
        <p:spPr>
          <a:xfrm>
            <a:off x="108032" y="161926"/>
            <a:ext cx="11909797" cy="685800"/>
          </a:xfrm>
          <a:prstGeom prst="rect">
            <a:avLst/>
          </a:prstGeom>
        </p:spPr>
        <p:txBody>
          <a:bodyPr/>
          <a:lstStyle>
            <a:lvl1pPr algn="ctr">
              <a:defRPr sz="2520" b="1">
                <a:solidFill>
                  <a:schemeClr val="tx1"/>
                </a:solidFill>
                <a:latin typeface="Calibri" pitchFamily="34" charset="0"/>
              </a:defRPr>
            </a:lvl1pPr>
          </a:lstStyle>
          <a:p>
            <a:r>
              <a:rPr lang="fr-FR" dirty="0"/>
              <a:t>Modifiez le style du titre</a:t>
            </a:r>
          </a:p>
        </p:txBody>
      </p:sp>
    </p:spTree>
    <p:extLst>
      <p:ext uri="{BB962C8B-B14F-4D97-AF65-F5344CB8AC3E}">
        <p14:creationId xmlns:p14="http://schemas.microsoft.com/office/powerpoint/2010/main" val="95759873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Bannière chapitre 3">
    <p:spTree>
      <p:nvGrpSpPr>
        <p:cNvPr id="1" name=""/>
        <p:cNvGrpSpPr/>
        <p:nvPr/>
      </p:nvGrpSpPr>
      <p:grpSpPr>
        <a:xfrm>
          <a:off x="0" y="0"/>
          <a:ext cx="0" cy="0"/>
          <a:chOff x="0" y="0"/>
          <a:chExt cx="0" cy="0"/>
        </a:xfrm>
      </p:grpSpPr>
      <p:sp>
        <p:nvSpPr>
          <p:cNvPr id="4" name="Rectangle 3"/>
          <p:cNvSpPr/>
          <p:nvPr userDrawn="1"/>
        </p:nvSpPr>
        <p:spPr bwMode="auto">
          <a:xfrm>
            <a:off x="-1" y="-4524"/>
            <a:ext cx="3398400" cy="6858000"/>
          </a:xfrm>
          <a:prstGeom prst="rect">
            <a:avLst/>
          </a:prstGeom>
          <a:gradFill flip="none" rotWithShape="1">
            <a:gsLst>
              <a:gs pos="0">
                <a:schemeClr val="accent4"/>
              </a:gs>
              <a:gs pos="50000">
                <a:schemeClr val="accent4">
                  <a:lumMod val="60000"/>
                  <a:lumOff val="40000"/>
                  <a:tint val="44500"/>
                  <a:satMod val="160000"/>
                </a:schemeClr>
              </a:gs>
              <a:gs pos="100000">
                <a:srgbClr val="7030A0"/>
              </a:gs>
            </a:gsLst>
            <a:path path="circle">
              <a:fillToRect l="100000" t="100000"/>
            </a:path>
            <a:tileRect r="-100000" b="-100000"/>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109728" tIns="54864" rIns="109728" bIns="54864" numCol="1" rtlCol="0" anchor="t" anchorCtr="0" compatLnSpc="1">
            <a:prstTxWarp prst="textNoShape">
              <a:avLst/>
            </a:prstTxWarp>
          </a:bodyPr>
          <a:lstStyle/>
          <a:p>
            <a:pPr marL="0" marR="0" indent="0" algn="l" defTabSz="539116" rtl="0" eaLnBrk="0" fontAlgn="base" latinLnBrk="0" hangingPunct="0">
              <a:lnSpc>
                <a:spcPct val="86000"/>
              </a:lnSpc>
              <a:spcBef>
                <a:spcPct val="0"/>
              </a:spcBef>
              <a:spcAft>
                <a:spcPct val="0"/>
              </a:spcAft>
              <a:buClr>
                <a:srgbClr val="000099"/>
              </a:buClr>
              <a:buSzPct val="100000"/>
              <a:buFont typeface="Times New Roman" pitchFamily="18" charset="0"/>
              <a:buNone/>
              <a:tabLst/>
            </a:pPr>
            <a:endParaRPr kumimoji="0" lang="fr-FR" sz="2880" b="0" i="0" u="none" strike="noStrike" cap="none" normalizeH="0" baseline="0" dirty="0">
              <a:ln>
                <a:noFill/>
              </a:ln>
              <a:solidFill>
                <a:schemeClr val="bg1">
                  <a:lumMod val="95000"/>
                </a:schemeClr>
              </a:solidFill>
              <a:effectLst/>
              <a:latin typeface="Times New Roman" pitchFamily="18" charset="0"/>
              <a:cs typeface="Lucida Sans Unicode" pitchFamily="34" charset="0"/>
            </a:endParaRPr>
          </a:p>
        </p:txBody>
      </p:sp>
      <p:sp>
        <p:nvSpPr>
          <p:cNvPr id="14" name="Titre 1"/>
          <p:cNvSpPr>
            <a:spLocks noGrp="1"/>
          </p:cNvSpPr>
          <p:nvPr>
            <p:ph type="title"/>
          </p:nvPr>
        </p:nvSpPr>
        <p:spPr>
          <a:xfrm>
            <a:off x="3599724" y="161926"/>
            <a:ext cx="8418109" cy="685800"/>
          </a:xfrm>
          <a:prstGeom prst="rect">
            <a:avLst/>
          </a:prstGeom>
        </p:spPr>
        <p:txBody>
          <a:bodyPr lIns="71320" tIns="35661" rIns="71320" bIns="35661">
            <a:normAutofit/>
          </a:bodyPr>
          <a:lstStyle>
            <a:lvl1pPr algn="ctr">
              <a:defRPr sz="3360" b="1">
                <a:solidFill>
                  <a:schemeClr val="tx1"/>
                </a:solidFill>
                <a:latin typeface="+mj-lt"/>
              </a:defRPr>
            </a:lvl1pPr>
          </a:lstStyle>
          <a:p>
            <a:r>
              <a:rPr lang="fr-FR" dirty="0"/>
              <a:t>Modifiez le style du titre</a:t>
            </a:r>
          </a:p>
        </p:txBody>
      </p:sp>
      <p:sp>
        <p:nvSpPr>
          <p:cNvPr id="23" name="Espace réservé du contenu 2"/>
          <p:cNvSpPr>
            <a:spLocks noGrp="1"/>
          </p:cNvSpPr>
          <p:nvPr>
            <p:ph idx="1"/>
          </p:nvPr>
        </p:nvSpPr>
        <p:spPr>
          <a:xfrm>
            <a:off x="3791747" y="1480458"/>
            <a:ext cx="8230927" cy="4724400"/>
          </a:xfrm>
          <a:prstGeom prst="rect">
            <a:avLst/>
          </a:prstGeom>
        </p:spPr>
        <p:txBody>
          <a:bodyPr lIns="71320" tIns="35661" rIns="71320" bIns="35661"/>
          <a:lstStyle>
            <a:lvl1pPr>
              <a:buClrTx/>
              <a:defRPr sz="2880">
                <a:solidFill>
                  <a:schemeClr val="tx1"/>
                </a:solidFill>
                <a:latin typeface="Calibri" pitchFamily="34" charset="0"/>
              </a:defRPr>
            </a:lvl1pPr>
            <a:lvl2pPr marL="548640" indent="0">
              <a:buClrTx/>
              <a:buNone/>
              <a:defRPr sz="2400">
                <a:solidFill>
                  <a:schemeClr val="tx1"/>
                </a:solidFill>
                <a:latin typeface="Calibri" pitchFamily="34" charset="0"/>
              </a:defRPr>
            </a:lvl2pPr>
            <a:lvl3pPr>
              <a:buClrTx/>
              <a:defRPr>
                <a:solidFill>
                  <a:schemeClr val="tx1"/>
                </a:solidFill>
                <a:latin typeface="Calibri" pitchFamily="34" charset="0"/>
              </a:defRPr>
            </a:lvl3pPr>
            <a:lvl4pPr marL="1645920" indent="0">
              <a:buClrTx/>
              <a:buNone/>
              <a:defRPr sz="2160">
                <a:solidFill>
                  <a:schemeClr val="tx1"/>
                </a:solidFill>
                <a:latin typeface="Calibri" pitchFamily="34" charset="0"/>
              </a:defRPr>
            </a:lvl4pPr>
            <a:lvl5pPr>
              <a:buClrTx/>
              <a:defRPr>
                <a:solidFill>
                  <a:schemeClr val="tx1"/>
                </a:solidFill>
                <a:latin typeface="Calibri" pitchFamily="34" charset="0"/>
              </a:defRPr>
            </a:lvl5pPr>
          </a:lstStyle>
          <a:p>
            <a:pPr lvl="0"/>
            <a:r>
              <a:rPr lang="fr-FR" dirty="0"/>
              <a:t>Modifiez les styles du texte du masque</a:t>
            </a:r>
          </a:p>
          <a:p>
            <a:pPr lvl="1"/>
            <a:r>
              <a:rPr lang="fr-FR" dirty="0"/>
              <a:t>Deuxième niveau Troisième niveau</a:t>
            </a:r>
          </a:p>
          <a:p>
            <a:pPr lvl="3"/>
            <a:r>
              <a:rPr lang="fr-FR" dirty="0"/>
              <a:t>Quatrième niveau</a:t>
            </a:r>
          </a:p>
        </p:txBody>
      </p:sp>
      <p:sp>
        <p:nvSpPr>
          <p:cNvPr id="26" name="ZoneTexte 25"/>
          <p:cNvSpPr txBox="1"/>
          <p:nvPr userDrawn="1"/>
        </p:nvSpPr>
        <p:spPr>
          <a:xfrm>
            <a:off x="0" y="2496424"/>
            <a:ext cx="3410855" cy="572464"/>
          </a:xfrm>
          <a:prstGeom prst="rect">
            <a:avLst/>
          </a:prstGeom>
          <a:noFill/>
          <a:effectLst/>
        </p:spPr>
        <p:txBody>
          <a:bodyPr wrap="square" rtlCol="0">
            <a:spAutoFit/>
          </a:bodyPr>
          <a:lstStyle/>
          <a:p>
            <a:pPr algn="ctr" rtl="0" fontAlgn="base">
              <a:spcBef>
                <a:spcPct val="0"/>
              </a:spcBef>
              <a:spcAft>
                <a:spcPct val="0"/>
              </a:spcAft>
            </a:pPr>
            <a:r>
              <a:rPr lang="fr-FR" sz="1680" b="1" kern="1200" noProof="0" dirty="0">
                <a:solidFill>
                  <a:schemeClr val="tx1"/>
                </a:solidFill>
                <a:latin typeface="Arial" pitchFamily="34" charset="0"/>
                <a:ea typeface="+mn-ea"/>
                <a:cs typeface="Arial" pitchFamily="34" charset="0"/>
              </a:rPr>
              <a:t> Joëlle Gazérian</a:t>
            </a:r>
          </a:p>
          <a:p>
            <a:pPr algn="ctr"/>
            <a:r>
              <a:rPr lang="fr-FR" sz="1440" noProof="0" dirty="0">
                <a:solidFill>
                  <a:schemeClr val="tx1"/>
                </a:solidFill>
                <a:latin typeface="Arial" pitchFamily="34" charset="0"/>
                <a:cs typeface="Arial" pitchFamily="34" charset="0"/>
              </a:rPr>
              <a:t>Maître de Conférences </a:t>
            </a:r>
          </a:p>
        </p:txBody>
      </p:sp>
      <p:pic>
        <p:nvPicPr>
          <p:cNvPr id="27" name="Picture 2" descr="C:\Users\jean\Desktop\LOGOS Centrale\Logo ECM 10 2012 bleu carré réserve.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56189" y="3065964"/>
            <a:ext cx="869168" cy="673822"/>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782" y="6184993"/>
            <a:ext cx="1410679" cy="444206"/>
          </a:xfrm>
          <a:prstGeom prst="rect">
            <a:avLst/>
          </a:prstGeom>
        </p:spPr>
      </p:pic>
      <p:sp>
        <p:nvSpPr>
          <p:cNvPr id="32" name="ZoneTexte 31"/>
          <p:cNvSpPr txBox="1"/>
          <p:nvPr userDrawn="1"/>
        </p:nvSpPr>
        <p:spPr>
          <a:xfrm>
            <a:off x="134836" y="3873729"/>
            <a:ext cx="972895" cy="313932"/>
          </a:xfrm>
          <a:prstGeom prst="rect">
            <a:avLst/>
          </a:prstGeom>
          <a:noFill/>
        </p:spPr>
        <p:txBody>
          <a:bodyPr wrap="none" rtlCol="0">
            <a:spAutoFit/>
          </a:bodyPr>
          <a:lstStyle/>
          <a:p>
            <a:r>
              <a:rPr lang="fr-FR" sz="1440" b="1" dirty="0">
                <a:latin typeface="+mn-lt"/>
              </a:rPr>
              <a:t>Chapitre</a:t>
            </a:r>
            <a:r>
              <a:rPr lang="fr-FR" sz="1440" b="1" baseline="0" dirty="0">
                <a:latin typeface="+mn-lt"/>
              </a:rPr>
              <a:t> 2</a:t>
            </a:r>
            <a:endParaRPr lang="fr-FR" sz="1440" b="1" dirty="0">
              <a:latin typeface="+mn-lt"/>
            </a:endParaRPr>
          </a:p>
        </p:txBody>
      </p:sp>
      <p:sp>
        <p:nvSpPr>
          <p:cNvPr id="33" name="Rectangle 32"/>
          <p:cNvSpPr/>
          <p:nvPr userDrawn="1"/>
        </p:nvSpPr>
        <p:spPr>
          <a:xfrm>
            <a:off x="117342" y="4244442"/>
            <a:ext cx="3281057" cy="1733808"/>
          </a:xfrm>
          <a:prstGeom prst="rect">
            <a:avLst/>
          </a:prstGeom>
        </p:spPr>
        <p:txBody>
          <a:bodyPr wrap="square" tIns="0" bIns="0">
            <a:spAutoFit/>
          </a:bodyPr>
          <a:lstStyle/>
          <a:p>
            <a:pPr marL="342900" marR="0" lvl="0" indent="-238126"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Le PMBOK®, une norme reconnue</a:t>
            </a:r>
          </a:p>
          <a:p>
            <a:pPr marL="342900" marR="0" lvl="0" indent="-238126"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Structure et contenu du PMBOK®</a:t>
            </a:r>
          </a:p>
          <a:p>
            <a:pPr marL="342900" marR="0" lvl="0" indent="-238126"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Définitions clés du PMBOK®</a:t>
            </a:r>
          </a:p>
          <a:p>
            <a:pPr marL="342900" marR="0" lvl="0" indent="-238126"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Compétences du chef de projet</a:t>
            </a:r>
          </a:p>
          <a:p>
            <a:pPr marL="342900" marR="0" lvl="0" indent="-238126" algn="just"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baseline="0" noProof="0" dirty="0">
                <a:solidFill>
                  <a:schemeClr val="tx1"/>
                </a:solidFill>
                <a:latin typeface="+mn-lt"/>
                <a:ea typeface="+mn-ea"/>
                <a:cs typeface="+mn-cs"/>
              </a:rPr>
              <a:t>Le PMBOK® Pocket</a:t>
            </a:r>
          </a:p>
        </p:txBody>
      </p:sp>
    </p:spTree>
    <p:extLst>
      <p:ext uri="{BB962C8B-B14F-4D97-AF65-F5344CB8AC3E}">
        <p14:creationId xmlns:p14="http://schemas.microsoft.com/office/powerpoint/2010/main" val="1584648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bannière chapitre 1">
    <p:spTree>
      <p:nvGrpSpPr>
        <p:cNvPr id="1" name=""/>
        <p:cNvGrpSpPr/>
        <p:nvPr/>
      </p:nvGrpSpPr>
      <p:grpSpPr>
        <a:xfrm>
          <a:off x="0" y="0"/>
          <a:ext cx="0" cy="0"/>
          <a:chOff x="0" y="0"/>
          <a:chExt cx="0" cy="0"/>
        </a:xfrm>
      </p:grpSpPr>
      <p:sp>
        <p:nvSpPr>
          <p:cNvPr id="7" name="Rectangle 6"/>
          <p:cNvSpPr/>
          <p:nvPr userDrawn="1"/>
        </p:nvSpPr>
        <p:spPr bwMode="auto">
          <a:xfrm>
            <a:off x="0" y="0"/>
            <a:ext cx="3398400" cy="6858000"/>
          </a:xfrm>
          <a:prstGeom prst="rect">
            <a:avLst/>
          </a:prstGeom>
          <a:gradFill flip="none" rotWithShape="1">
            <a:gsLst>
              <a:gs pos="0">
                <a:srgbClr val="FFFF00"/>
              </a:gs>
              <a:gs pos="58850">
                <a:srgbClr val="FCF9D8"/>
              </a:gs>
              <a:gs pos="38000">
                <a:srgbClr val="FFFF75"/>
              </a:gs>
              <a:gs pos="100000">
                <a:srgbClr val="FFFF00"/>
              </a:gs>
            </a:gsLst>
            <a:lin ang="27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109728" tIns="54864" rIns="109728" bIns="54864" numCol="1" rtlCol="0" anchor="t" anchorCtr="0" compatLnSpc="1">
            <a:prstTxWarp prst="textNoShape">
              <a:avLst/>
            </a:prstTxWarp>
          </a:bodyPr>
          <a:lstStyle/>
          <a:p>
            <a:pPr marL="0" marR="0" indent="0" algn="l" defTabSz="539116" rtl="0" eaLnBrk="0" fontAlgn="base" latinLnBrk="0" hangingPunct="0">
              <a:lnSpc>
                <a:spcPct val="86000"/>
              </a:lnSpc>
              <a:spcBef>
                <a:spcPct val="0"/>
              </a:spcBef>
              <a:spcAft>
                <a:spcPct val="0"/>
              </a:spcAft>
              <a:buClr>
                <a:srgbClr val="000099"/>
              </a:buClr>
              <a:buSzPct val="100000"/>
              <a:buFont typeface="Times New Roman" pitchFamily="18" charset="0"/>
              <a:buNone/>
              <a:tabLst/>
            </a:pPr>
            <a:endParaRPr kumimoji="0" lang="fr-FR" sz="2880" b="0" i="0" u="none" strike="noStrike" cap="none" normalizeH="0" baseline="0" dirty="0">
              <a:ln>
                <a:noFill/>
              </a:ln>
              <a:solidFill>
                <a:srgbClr val="000000"/>
              </a:solidFill>
              <a:effectLst/>
              <a:latin typeface="Calibri" pitchFamily="34" charset="0"/>
              <a:cs typeface="Lucida Sans Unicode" pitchFamily="34" charset="0"/>
            </a:endParaRPr>
          </a:p>
        </p:txBody>
      </p:sp>
      <p:sp>
        <p:nvSpPr>
          <p:cNvPr id="14" name="Titre 1"/>
          <p:cNvSpPr>
            <a:spLocks noGrp="1"/>
          </p:cNvSpPr>
          <p:nvPr userDrawn="1">
            <p:ph type="title"/>
          </p:nvPr>
        </p:nvSpPr>
        <p:spPr>
          <a:xfrm>
            <a:off x="3599724" y="301260"/>
            <a:ext cx="8418109" cy="685800"/>
          </a:xfrm>
          <a:prstGeom prst="rect">
            <a:avLst/>
          </a:prstGeom>
        </p:spPr>
        <p:txBody>
          <a:bodyPr lIns="71320" tIns="35661" rIns="71320" bIns="35661">
            <a:normAutofit/>
          </a:bodyPr>
          <a:lstStyle>
            <a:lvl1pPr algn="ctr">
              <a:defRPr sz="3360" b="1">
                <a:solidFill>
                  <a:schemeClr val="tx1"/>
                </a:solidFill>
                <a:latin typeface="+mj-lt"/>
              </a:defRPr>
            </a:lvl1pPr>
          </a:lstStyle>
          <a:p>
            <a:r>
              <a:rPr lang="fr-FR" dirty="0"/>
              <a:t>Modifiez le style du titre</a:t>
            </a:r>
          </a:p>
        </p:txBody>
      </p:sp>
      <p:sp>
        <p:nvSpPr>
          <p:cNvPr id="17" name="Espace réservé du contenu 2"/>
          <p:cNvSpPr>
            <a:spLocks noGrp="1"/>
          </p:cNvSpPr>
          <p:nvPr userDrawn="1">
            <p:ph idx="1"/>
          </p:nvPr>
        </p:nvSpPr>
        <p:spPr>
          <a:xfrm>
            <a:off x="3791747" y="1524000"/>
            <a:ext cx="8230927" cy="4724400"/>
          </a:xfrm>
          <a:prstGeom prst="rect">
            <a:avLst/>
          </a:prstGeom>
        </p:spPr>
        <p:txBody>
          <a:bodyPr lIns="71320" tIns="35661" rIns="71320" bIns="35661"/>
          <a:lstStyle>
            <a:lvl1pPr>
              <a:buClrTx/>
              <a:defRPr sz="2880">
                <a:solidFill>
                  <a:schemeClr val="tx1"/>
                </a:solidFill>
                <a:latin typeface="Calibri" pitchFamily="34" charset="0"/>
              </a:defRPr>
            </a:lvl1pPr>
            <a:lvl2pPr marL="548640" indent="0">
              <a:buClrTx/>
              <a:buNone/>
              <a:defRPr sz="2400">
                <a:solidFill>
                  <a:schemeClr val="tx1"/>
                </a:solidFill>
                <a:latin typeface="Calibri" pitchFamily="34" charset="0"/>
              </a:defRPr>
            </a:lvl2pPr>
            <a:lvl3pPr>
              <a:buClrTx/>
              <a:defRPr>
                <a:solidFill>
                  <a:schemeClr val="tx1"/>
                </a:solidFill>
                <a:latin typeface="Calibri" pitchFamily="34" charset="0"/>
              </a:defRPr>
            </a:lvl3pPr>
            <a:lvl4pPr marL="1645920" indent="0">
              <a:buClrTx/>
              <a:buNone/>
              <a:defRPr sz="2160">
                <a:solidFill>
                  <a:schemeClr val="tx1"/>
                </a:solidFill>
                <a:latin typeface="Calibri" pitchFamily="34" charset="0"/>
              </a:defRPr>
            </a:lvl4pPr>
            <a:lvl5pPr>
              <a:buClrTx/>
              <a:defRPr>
                <a:solidFill>
                  <a:schemeClr val="tx1"/>
                </a:solidFill>
                <a:latin typeface="Calibri" pitchFamily="34" charset="0"/>
              </a:defRPr>
            </a:lvl5pPr>
          </a:lstStyle>
          <a:p>
            <a:pPr lvl="0"/>
            <a:r>
              <a:rPr lang="fr-FR" dirty="0"/>
              <a:t>Modifiez les styles du texte du masque</a:t>
            </a:r>
          </a:p>
          <a:p>
            <a:pPr lvl="1"/>
            <a:r>
              <a:rPr lang="fr-FR" dirty="0"/>
              <a:t>Deuxième niveau Troisième niveau</a:t>
            </a:r>
          </a:p>
          <a:p>
            <a:pPr lvl="3"/>
            <a:r>
              <a:rPr lang="fr-FR" dirty="0"/>
              <a:t>Quatrième niveau</a:t>
            </a:r>
          </a:p>
        </p:txBody>
      </p:sp>
      <p:sp>
        <p:nvSpPr>
          <p:cNvPr id="10" name="ZoneTexte 9"/>
          <p:cNvSpPr txBox="1"/>
          <p:nvPr userDrawn="1"/>
        </p:nvSpPr>
        <p:spPr>
          <a:xfrm>
            <a:off x="0" y="2500118"/>
            <a:ext cx="3410856" cy="572464"/>
          </a:xfrm>
          <a:prstGeom prst="rect">
            <a:avLst/>
          </a:prstGeom>
          <a:noFill/>
          <a:effectLst/>
        </p:spPr>
        <p:txBody>
          <a:bodyPr wrap="square" rtlCol="0">
            <a:spAutoFit/>
          </a:bodyPr>
          <a:lstStyle/>
          <a:p>
            <a:pPr algn="ctr"/>
            <a:r>
              <a:rPr lang="fr-FR" sz="1680" b="1" noProof="0" dirty="0">
                <a:solidFill>
                  <a:schemeClr val="tx1"/>
                </a:solidFill>
                <a:latin typeface="Arial" pitchFamily="34" charset="0"/>
                <a:cs typeface="Arial" pitchFamily="34" charset="0"/>
              </a:rPr>
              <a:t>Agnès Laville</a:t>
            </a:r>
          </a:p>
          <a:p>
            <a:pPr algn="ctr"/>
            <a:r>
              <a:rPr lang="fr-FR" sz="1440" b="0" noProof="0" dirty="0">
                <a:solidFill>
                  <a:schemeClr val="tx1"/>
                </a:solidFill>
                <a:latin typeface="Arial" pitchFamily="34" charset="0"/>
                <a:cs typeface="Arial" pitchFamily="34" charset="0"/>
              </a:rPr>
              <a:t>PMP®, Consultante</a:t>
            </a:r>
          </a:p>
        </p:txBody>
      </p:sp>
      <p:pic>
        <p:nvPicPr>
          <p:cNvPr id="11" name="Picture 27"/>
          <p:cNvPicPr>
            <a:picLocks noChangeAspect="1" noChangeArrowheads="1"/>
          </p:cNvPicPr>
          <p:nvPr userDrawn="1"/>
        </p:nvPicPr>
        <p:blipFill>
          <a:blip r:embed="rId2" cstate="print"/>
          <a:srcRect/>
          <a:stretch>
            <a:fillRect/>
          </a:stretch>
        </p:blipFill>
        <p:spPr bwMode="auto">
          <a:xfrm>
            <a:off x="995957" y="3076762"/>
            <a:ext cx="1365448" cy="588179"/>
          </a:xfrm>
          <a:prstGeom prst="rect">
            <a:avLst/>
          </a:prstGeom>
          <a:noFill/>
          <a:ln w="9525">
            <a:noFill/>
            <a:miter lim="800000"/>
            <a:headEnd/>
            <a:tailEnd/>
          </a:ln>
        </p:spPr>
      </p:pic>
      <p:pic>
        <p:nvPicPr>
          <p:cNvPr id="12" name="Imag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782" y="6184993"/>
            <a:ext cx="1410679" cy="444206"/>
          </a:xfrm>
          <a:prstGeom prst="rect">
            <a:avLst/>
          </a:prstGeom>
        </p:spPr>
      </p:pic>
      <p:sp>
        <p:nvSpPr>
          <p:cNvPr id="15" name="ZoneTexte 14"/>
          <p:cNvSpPr txBox="1"/>
          <p:nvPr userDrawn="1"/>
        </p:nvSpPr>
        <p:spPr>
          <a:xfrm>
            <a:off x="272060" y="3928079"/>
            <a:ext cx="972895" cy="313932"/>
          </a:xfrm>
          <a:prstGeom prst="rect">
            <a:avLst/>
          </a:prstGeom>
          <a:noFill/>
        </p:spPr>
        <p:txBody>
          <a:bodyPr wrap="none" rtlCol="0">
            <a:spAutoFit/>
          </a:bodyPr>
          <a:lstStyle/>
          <a:p>
            <a:r>
              <a:rPr lang="fr-FR" sz="1440" b="1" dirty="0">
                <a:latin typeface="+mn-lt"/>
              </a:rPr>
              <a:t>Chapitre</a:t>
            </a:r>
            <a:r>
              <a:rPr lang="fr-FR" sz="1440" b="1" baseline="0" dirty="0">
                <a:latin typeface="+mn-lt"/>
              </a:rPr>
              <a:t> 1</a:t>
            </a:r>
            <a:endParaRPr lang="fr-FR" sz="1440" b="1" dirty="0">
              <a:latin typeface="+mn-lt"/>
            </a:endParaRPr>
          </a:p>
        </p:txBody>
      </p:sp>
      <p:sp>
        <p:nvSpPr>
          <p:cNvPr id="19" name="Rectangle 18"/>
          <p:cNvSpPr/>
          <p:nvPr userDrawn="1"/>
        </p:nvSpPr>
        <p:spPr>
          <a:xfrm>
            <a:off x="239350" y="4349682"/>
            <a:ext cx="2656687" cy="1351139"/>
          </a:xfrm>
          <a:prstGeom prst="rect">
            <a:avLst/>
          </a:prstGeom>
        </p:spPr>
        <p:txBody>
          <a:bodyPr wrap="square" tIns="0" bIns="0">
            <a:spAutoFit/>
          </a:bodyPr>
          <a:lstStyle/>
          <a:p>
            <a:pPr marL="340996" marR="0" lvl="0" indent="-236220"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noProof="0" dirty="0">
                <a:latin typeface="+mn-lt"/>
              </a:rPr>
              <a:t>Qu’est-ce que le PMI® ?</a:t>
            </a:r>
          </a:p>
          <a:p>
            <a:pPr marL="340996" marR="0" lvl="0" indent="-236220"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noProof="0" dirty="0">
                <a:latin typeface="+mn-lt"/>
              </a:rPr>
              <a:t>Les</a:t>
            </a:r>
            <a:r>
              <a:rPr lang="fr-FR" sz="1320" baseline="0" noProof="0" dirty="0">
                <a:latin typeface="+mn-lt"/>
              </a:rPr>
              <a:t> objectifs du PMI®</a:t>
            </a:r>
            <a:endParaRPr lang="fr-FR" sz="1320" noProof="0" dirty="0">
              <a:latin typeface="+mn-lt"/>
            </a:endParaRPr>
          </a:p>
          <a:p>
            <a:pPr marL="340996" marR="0" lvl="0" indent="-236220"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kern="1200" noProof="0" dirty="0">
                <a:solidFill>
                  <a:schemeClr val="tx1"/>
                </a:solidFill>
                <a:latin typeface="+mn-lt"/>
                <a:ea typeface="+mn-ea"/>
                <a:cs typeface="+mn-cs"/>
              </a:rPr>
              <a:t>Les certifications du PMI</a:t>
            </a:r>
            <a:r>
              <a:rPr lang="fr-FR" sz="1320" kern="1200" baseline="0" noProof="0" dirty="0">
                <a:solidFill>
                  <a:schemeClr val="tx1"/>
                </a:solidFill>
                <a:latin typeface="+mn-lt"/>
                <a:ea typeface="+mn-ea"/>
                <a:cs typeface="+mn-cs"/>
              </a:rPr>
              <a:t>®</a:t>
            </a:r>
          </a:p>
          <a:p>
            <a:pPr marL="340996" marR="0" lvl="0" indent="-236220" algn="l" defTabSz="1097280" rtl="0" eaLnBrk="1" fontAlgn="auto" latinLnBrk="0" hangingPunct="1">
              <a:lnSpc>
                <a:spcPct val="100000"/>
              </a:lnSpc>
              <a:spcBef>
                <a:spcPts val="1440"/>
              </a:spcBef>
              <a:spcAft>
                <a:spcPts val="0"/>
              </a:spcAft>
              <a:buClrTx/>
              <a:buSzTx/>
              <a:buFont typeface="Wingdings" panose="05000000000000000000" pitchFamily="2" charset="2"/>
              <a:buChar char="q"/>
              <a:tabLst/>
              <a:defRPr/>
            </a:pPr>
            <a:r>
              <a:rPr lang="fr-FR" sz="1320" noProof="0" dirty="0">
                <a:latin typeface="+mn-lt"/>
              </a:rPr>
              <a:t>Liens utiles</a:t>
            </a:r>
          </a:p>
        </p:txBody>
      </p:sp>
    </p:spTree>
    <p:extLst>
      <p:ext uri="{BB962C8B-B14F-4D97-AF65-F5344CB8AC3E}">
        <p14:creationId xmlns:p14="http://schemas.microsoft.com/office/powerpoint/2010/main" val="995843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74986BA-069A-4CF8-A376-88711ACB6E2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A0FE86F5-EEFD-4144-A011-17660434FC55}"/>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3C55FD18-F984-4BF0-8E5C-E2A4C4F28305}"/>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5" name="Espace réservé du pied de page 4">
            <a:extLst>
              <a:ext uri="{FF2B5EF4-FFF2-40B4-BE49-F238E27FC236}">
                <a16:creationId xmlns:a16="http://schemas.microsoft.com/office/drawing/2014/main" xmlns="" id="{3CC4B02C-3AD7-4FCE-90F3-7E112018879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A364FEE8-1237-42B5-A04B-8E05974AC4A1}"/>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772115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917210A-4ADA-4963-ABA0-3466D697763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xmlns="" id="{211B3CB9-89E3-4534-8B1F-B6A546F9F0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xmlns="" id="{59998093-479D-4745-ABBE-31356B423CD1}"/>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5" name="Espace réservé du pied de page 4">
            <a:extLst>
              <a:ext uri="{FF2B5EF4-FFF2-40B4-BE49-F238E27FC236}">
                <a16:creationId xmlns:a16="http://schemas.microsoft.com/office/drawing/2014/main" xmlns="" id="{98C167CA-9186-4D23-AAA1-26E8CDD2B79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1C3393E5-992C-43EF-8031-DD3B84EC8E99}"/>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1508033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73DD4A6-15A5-4FF6-ADCF-BECBD37B1AF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46130D0C-D450-4EA0-89C3-0A64114495C5}"/>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xmlns="" id="{2FBE2AE4-35C5-451E-B2D8-75161459DBA7}"/>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xmlns="" id="{16519C4D-34AA-456B-ACE8-337F6F44BCE9}"/>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6" name="Espace réservé du pied de page 5">
            <a:extLst>
              <a:ext uri="{FF2B5EF4-FFF2-40B4-BE49-F238E27FC236}">
                <a16:creationId xmlns:a16="http://schemas.microsoft.com/office/drawing/2014/main" xmlns="" id="{C42EBB9A-619F-44F9-BAB8-BC8888A106B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xmlns="" id="{378C8ECE-420C-4488-882A-3A7D6E3F53AE}"/>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625097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281CB5E-D9C0-4190-AB0B-E1A73657E32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xmlns="" id="{A4768513-3177-483B-8A10-A86F96ED59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xmlns="" id="{E71422B5-775E-4EBF-9381-ECF8FE2F035E}"/>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xmlns="" id="{71E5B4A2-E081-4B56-9088-1C13BCDF42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xmlns="" id="{6DFB75AD-FB66-4DCC-A5B0-A54D9267E539}"/>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xmlns="" id="{1C2F3A43-22C8-4736-9754-D80146CB3E1F}"/>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8" name="Espace réservé du pied de page 7">
            <a:extLst>
              <a:ext uri="{FF2B5EF4-FFF2-40B4-BE49-F238E27FC236}">
                <a16:creationId xmlns:a16="http://schemas.microsoft.com/office/drawing/2014/main" xmlns="" id="{3494A4C4-7797-4E09-880A-AFB5A2BAE54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xmlns="" id="{31512C9B-2930-43F3-9C58-11D6EF38457E}"/>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868652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AE9CDA3-B887-4170-93A3-840B5D077A7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xmlns="" id="{3E364298-311E-4CFF-95DA-9204DAFF59DF}"/>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4" name="Espace réservé du pied de page 3">
            <a:extLst>
              <a:ext uri="{FF2B5EF4-FFF2-40B4-BE49-F238E27FC236}">
                <a16:creationId xmlns:a16="http://schemas.microsoft.com/office/drawing/2014/main" xmlns="" id="{9ABB2EB9-3F79-402F-9DB1-83B6CFDD126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xmlns="" id="{C051F91C-0DF7-4343-B54B-78772C3AFBD7}"/>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954731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xmlns="" id="{E89324A4-A71C-4735-9E63-B804FCAA31DD}"/>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3" name="Espace réservé du pied de page 2">
            <a:extLst>
              <a:ext uri="{FF2B5EF4-FFF2-40B4-BE49-F238E27FC236}">
                <a16:creationId xmlns:a16="http://schemas.microsoft.com/office/drawing/2014/main" xmlns="" id="{F9C560D2-D918-411A-B74E-457A26708CB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xmlns="" id="{E1D6ACBE-EFB9-4240-805A-ECE09FDC1BE5}"/>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257167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3EC446D1-0F3E-40E2-BD8A-E0A8ECDFBCD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xmlns="" id="{B4D15333-9104-40FC-B504-93B7B9FA68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xmlns="" id="{99221281-F188-4978-BE77-A98F82FCE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xmlns="" id="{241682E6-C48D-44FD-8E2A-CA4020C1B406}"/>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6" name="Espace réservé du pied de page 5">
            <a:extLst>
              <a:ext uri="{FF2B5EF4-FFF2-40B4-BE49-F238E27FC236}">
                <a16:creationId xmlns:a16="http://schemas.microsoft.com/office/drawing/2014/main" xmlns="" id="{C57D60A8-5D14-4F90-B7CF-10C773A5896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xmlns="" id="{0D0571A1-BCE2-4471-A09E-D2A4EE8E33EF}"/>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190022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79DC92D-EC73-4281-B1F1-294FEB6873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xmlns="" id="{23A2DF1A-2326-4119-86EE-CE9397C92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xmlns="" id="{9AA9DB18-6EC8-4F54-BA54-93974518F6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xmlns="" id="{7D38957A-F186-4B20-999B-C48B9E15AE61}"/>
              </a:ext>
            </a:extLst>
          </p:cNvPr>
          <p:cNvSpPr>
            <a:spLocks noGrp="1"/>
          </p:cNvSpPr>
          <p:nvPr>
            <p:ph type="dt" sz="half" idx="10"/>
          </p:nvPr>
        </p:nvSpPr>
        <p:spPr/>
        <p:txBody>
          <a:bodyPr/>
          <a:lstStyle/>
          <a:p>
            <a:fld id="{891C7D03-593A-4B76-B01A-873447CA8D59}" type="datetimeFigureOut">
              <a:rPr lang="fr-FR" smtClean="0"/>
              <a:t>18/07/2017</a:t>
            </a:fld>
            <a:endParaRPr lang="fr-FR"/>
          </a:p>
        </p:txBody>
      </p:sp>
      <p:sp>
        <p:nvSpPr>
          <p:cNvPr id="6" name="Espace réservé du pied de page 5">
            <a:extLst>
              <a:ext uri="{FF2B5EF4-FFF2-40B4-BE49-F238E27FC236}">
                <a16:creationId xmlns:a16="http://schemas.microsoft.com/office/drawing/2014/main" xmlns="" id="{5293116B-52D6-491E-80B0-13616AB027F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xmlns="" id="{905D6DB4-4577-424E-9B0D-635A9104A623}"/>
              </a:ext>
            </a:extLst>
          </p:cNvPr>
          <p:cNvSpPr>
            <a:spLocks noGrp="1"/>
          </p:cNvSpPr>
          <p:nvPr>
            <p:ph type="sldNum" sz="quarter" idx="12"/>
          </p:nvPr>
        </p:nvSpPr>
        <p:spPr/>
        <p:txBody>
          <a:bodyPr/>
          <a:lstStyle/>
          <a:p>
            <a:fld id="{D7B48A23-FA17-41C6-B7D2-2DF5F71C5AAF}" type="slidenum">
              <a:rPr lang="fr-FR" smtClean="0"/>
              <a:t>‹N°›</a:t>
            </a:fld>
            <a:endParaRPr lang="fr-FR"/>
          </a:p>
        </p:txBody>
      </p:sp>
    </p:spTree>
    <p:extLst>
      <p:ext uri="{BB962C8B-B14F-4D97-AF65-F5344CB8AC3E}">
        <p14:creationId xmlns:p14="http://schemas.microsoft.com/office/powerpoint/2010/main" val="300347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xmlns="" id="{C4A8E48F-AAB3-47CA-9B0D-877541E445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xmlns="" id="{2DD3E59E-B6B4-48AA-8DE5-C5B8EE521B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32BA77DE-232A-4C59-9829-AA3B3EA410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1C7D03-593A-4B76-B01A-873447CA8D59}" type="datetimeFigureOut">
              <a:rPr lang="fr-FR" smtClean="0"/>
              <a:t>18/07/2017</a:t>
            </a:fld>
            <a:endParaRPr lang="fr-FR"/>
          </a:p>
        </p:txBody>
      </p:sp>
      <p:sp>
        <p:nvSpPr>
          <p:cNvPr id="5" name="Espace réservé du pied de page 4">
            <a:extLst>
              <a:ext uri="{FF2B5EF4-FFF2-40B4-BE49-F238E27FC236}">
                <a16:creationId xmlns:a16="http://schemas.microsoft.com/office/drawing/2014/main" xmlns="" id="{5C70A37E-0992-4A7F-A2CA-8197590B00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xmlns="" id="{E70831A5-74CC-49C6-A2FC-0F7AC2698A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48A23-FA17-41C6-B7D2-2DF5F71C5AAF}" type="slidenum">
              <a:rPr lang="fr-FR" smtClean="0"/>
              <a:t>‹N°›</a:t>
            </a:fld>
            <a:endParaRPr lang="fr-FR"/>
          </a:p>
        </p:txBody>
      </p:sp>
    </p:spTree>
    <p:extLst>
      <p:ext uri="{BB962C8B-B14F-4D97-AF65-F5344CB8AC3E}">
        <p14:creationId xmlns:p14="http://schemas.microsoft.com/office/powerpoint/2010/main" val="2575084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pmi-fr.org/" TargetMode="External"/><Relationship Id="rId7"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www.ipma.ch/" TargetMode="External"/><Relationship Id="rId5" Type="http://schemas.openxmlformats.org/officeDocument/2006/relationships/image" Target="../media/image6.jpeg"/><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ouhipaul.boua@sciencespo.f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9.wmf"/><Relationship Id="rId4"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912860" y="2638736"/>
            <a:ext cx="9424635" cy="1052623"/>
          </a:xfrm>
          <a:solidFill>
            <a:schemeClr val="accent1"/>
          </a:solidFill>
        </p:spPr>
        <p:txBody>
          <a:bodyPr>
            <a:normAutofit/>
          </a:bodyPr>
          <a:lstStyle/>
          <a:p>
            <a:r>
              <a:rPr lang="fr-FR" b="1" dirty="0">
                <a:solidFill>
                  <a:schemeClr val="bg1"/>
                </a:solidFill>
              </a:rPr>
              <a:t>JOUR1</a:t>
            </a:r>
          </a:p>
        </p:txBody>
      </p:sp>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spTree>
    <p:extLst>
      <p:ext uri="{BB962C8B-B14F-4D97-AF65-F5344CB8AC3E}">
        <p14:creationId xmlns:p14="http://schemas.microsoft.com/office/powerpoint/2010/main" val="2348266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292017" y="157233"/>
            <a:ext cx="9144000" cy="1837822"/>
          </a:xfrm>
          <a:solidFill>
            <a:schemeClr val="accent1"/>
          </a:solidFill>
        </p:spPr>
        <p:txBody>
          <a:bodyPr>
            <a:normAutofit fontScale="90000"/>
          </a:bodyPr>
          <a:lstStyle/>
          <a:p>
            <a:r>
              <a:rPr lang="fr-FR" sz="6600" b="1" dirty="0">
                <a:solidFill>
                  <a:schemeClr val="bg1"/>
                </a:solidFill>
              </a:rPr>
              <a:t>QU’EST-CE QUI PEUT FAIRE ECHOUER UN PROJET ?</a:t>
            </a:r>
          </a:p>
        </p:txBody>
      </p:sp>
    </p:spTree>
    <p:extLst>
      <p:ext uri="{BB962C8B-B14F-4D97-AF65-F5344CB8AC3E}">
        <p14:creationId xmlns:p14="http://schemas.microsoft.com/office/powerpoint/2010/main" val="11744070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2062103"/>
          </a:xfrm>
          <a:prstGeom prst="rect">
            <a:avLst/>
          </a:prstGeom>
          <a:noFill/>
        </p:spPr>
        <p:txBody>
          <a:bodyPr wrap="square" rtlCol="0">
            <a:spAutoFit/>
          </a:bodyPr>
          <a:lstStyle/>
          <a:p>
            <a:pPr algn="ctr"/>
            <a:r>
              <a:rPr lang="fr-FR" sz="3200" b="1" dirty="0"/>
              <a:t>PLANIFIER LE MANAGEMENT DE L’ECHEANCIER</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6069786"/>
              </p:ext>
            </p:extLst>
          </p:nvPr>
        </p:nvGraphicFramePr>
        <p:xfrm>
          <a:off x="3554844" y="185881"/>
          <a:ext cx="6614392" cy="2954639"/>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6700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1258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61855" y="3225737"/>
            <a:ext cx="9130145" cy="4339650"/>
          </a:xfrm>
          <a:prstGeom prst="rect">
            <a:avLst/>
          </a:prstGeom>
          <a:noFill/>
        </p:spPr>
        <p:txBody>
          <a:bodyPr wrap="square" rtlCol="0">
            <a:spAutoFit/>
          </a:bodyPr>
          <a:lstStyle/>
          <a:p>
            <a:pPr marL="285750" indent="-285750">
              <a:buFont typeface="Wingdings" panose="05000000000000000000" pitchFamily="2" charset="2"/>
              <a:buChar char="§"/>
            </a:pPr>
            <a:r>
              <a:rPr lang="fr-FR" sz="2300" dirty="0"/>
              <a:t>Etablir les politiques internes, les procédures et la documentation pour la planification, le développement, le management, l’exécution et la maitrise de l’échéancier du projet.</a:t>
            </a:r>
          </a:p>
          <a:p>
            <a:pPr marL="285750" indent="-285750">
              <a:buFont typeface="Wingdings" panose="05000000000000000000" pitchFamily="2" charset="2"/>
              <a:buChar char="§"/>
            </a:pPr>
            <a:r>
              <a:rPr lang="fr-FR" sz="2300" dirty="0"/>
              <a:t>Documente les processus, les outils et techniques, les unités de mesure, format et fréquence des rapports</a:t>
            </a:r>
          </a:p>
          <a:p>
            <a:pPr marL="285750" indent="-285750">
              <a:buFont typeface="Wingdings" panose="05000000000000000000" pitchFamily="2" charset="2"/>
              <a:buChar char="§"/>
            </a:pPr>
            <a:r>
              <a:rPr lang="fr-FR" sz="2300" dirty="0"/>
              <a:t>Critères d'élaboration et de maitrise de l’échéancier</a:t>
            </a:r>
          </a:p>
          <a:p>
            <a:pPr marL="285750" indent="-285750">
              <a:buFont typeface="Wingdings" panose="05000000000000000000" pitchFamily="2" charset="2"/>
              <a:buChar char="§"/>
            </a:pPr>
            <a:r>
              <a:rPr lang="fr-FR" sz="2300" dirty="0"/>
              <a:t>Qui Y est impliqué et quelle approche pour créer , gérer le planning du projet ( Schedule variances), anticiper..</a:t>
            </a:r>
          </a:p>
          <a:p>
            <a:pPr marL="285750" indent="-285750">
              <a:buFont typeface="Wingdings" panose="05000000000000000000" pitchFamily="2" charset="2"/>
              <a:buChar char="§"/>
            </a:pPr>
            <a:r>
              <a:rPr lang="fr-FR" sz="2300" dirty="0"/>
              <a:t>Préférence de méthodes et d’outils de l’organisation ( Tommonitoring, Ms Project…)</a:t>
            </a:r>
          </a:p>
          <a:p>
            <a:endParaRPr lang="fr-FR" sz="2300" dirty="0"/>
          </a:p>
          <a:p>
            <a:endParaRPr lang="fr-FR" sz="2300" dirty="0"/>
          </a:p>
        </p:txBody>
      </p:sp>
    </p:spTree>
    <p:extLst>
      <p:ext uri="{BB962C8B-B14F-4D97-AF65-F5344CB8AC3E}">
        <p14:creationId xmlns:p14="http://schemas.microsoft.com/office/powerpoint/2010/main" val="2775933156"/>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384995"/>
          </a:xfrm>
          <a:prstGeom prst="rect">
            <a:avLst/>
          </a:prstGeom>
          <a:noFill/>
        </p:spPr>
        <p:txBody>
          <a:bodyPr wrap="square" rtlCol="0">
            <a:spAutoFit/>
          </a:bodyPr>
          <a:lstStyle/>
          <a:p>
            <a:pPr algn="ctr"/>
            <a:r>
              <a:rPr lang="fr-FR" sz="2800" b="1" dirty="0"/>
              <a:t>PLANIFIER LE MANAGEMENT DE L’ECHEANCIER</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684341174"/>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 l’échéancier</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8B6AE6AD-2015-4EDD-B1C8-760326274CF7}"/>
              </a:ext>
            </a:extLst>
          </p:cNvPr>
          <p:cNvPicPr>
            <a:picLocks noChangeAspect="1"/>
          </p:cNvPicPr>
          <p:nvPr/>
        </p:nvPicPr>
        <p:blipFill>
          <a:blip r:embed="rId3"/>
          <a:stretch>
            <a:fillRect/>
          </a:stretch>
        </p:blipFill>
        <p:spPr>
          <a:xfrm>
            <a:off x="3013360" y="3761139"/>
            <a:ext cx="9178640" cy="2667369"/>
          </a:xfrm>
          <a:prstGeom prst="rect">
            <a:avLst/>
          </a:prstGeom>
        </p:spPr>
      </p:pic>
    </p:spTree>
    <p:extLst>
      <p:ext uri="{BB962C8B-B14F-4D97-AF65-F5344CB8AC3E}">
        <p14:creationId xmlns:p14="http://schemas.microsoft.com/office/powerpoint/2010/main" val="318626825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384995"/>
          </a:xfrm>
          <a:prstGeom prst="rect">
            <a:avLst/>
          </a:prstGeom>
          <a:noFill/>
        </p:spPr>
        <p:txBody>
          <a:bodyPr wrap="square" rtlCol="0">
            <a:spAutoFit/>
          </a:bodyPr>
          <a:lstStyle/>
          <a:p>
            <a:pPr algn="ctr"/>
            <a:r>
              <a:rPr lang="fr-FR" sz="2800" b="1" dirty="0"/>
              <a:t>PLANIFIER LE MANAGEMENT DE L’ECHEANCIER</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 l’échéancier</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2535D089-B83E-442C-9505-8B916ED99520}"/>
              </a:ext>
            </a:extLst>
          </p:cNvPr>
          <p:cNvPicPr>
            <a:picLocks noChangeAspect="1"/>
          </p:cNvPicPr>
          <p:nvPr/>
        </p:nvPicPr>
        <p:blipFill>
          <a:blip r:embed="rId3"/>
          <a:stretch>
            <a:fillRect/>
          </a:stretch>
        </p:blipFill>
        <p:spPr>
          <a:xfrm>
            <a:off x="163656" y="4058949"/>
            <a:ext cx="2686050" cy="1400175"/>
          </a:xfrm>
          <a:prstGeom prst="rect">
            <a:avLst/>
          </a:prstGeom>
        </p:spPr>
      </p:pic>
      <p:sp>
        <p:nvSpPr>
          <p:cNvPr id="9" name="ZoneTexte 8">
            <a:extLst>
              <a:ext uri="{FF2B5EF4-FFF2-40B4-BE49-F238E27FC236}">
                <a16:creationId xmlns:a16="http://schemas.microsoft.com/office/drawing/2014/main" xmlns="" id="{F4000B2C-2F13-46C4-8384-842B6A99497E}"/>
              </a:ext>
            </a:extLst>
          </p:cNvPr>
          <p:cNvSpPr txBox="1"/>
          <p:nvPr/>
        </p:nvSpPr>
        <p:spPr>
          <a:xfrm>
            <a:off x="3061855" y="3650614"/>
            <a:ext cx="9033163" cy="3416320"/>
          </a:xfrm>
          <a:prstGeom prst="rect">
            <a:avLst/>
          </a:prstGeom>
          <a:noFill/>
        </p:spPr>
        <p:txBody>
          <a:bodyPr wrap="square" rtlCol="0">
            <a:spAutoFit/>
          </a:bodyPr>
          <a:lstStyle/>
          <a:p>
            <a:pPr marL="285750" indent="-285750">
              <a:buFont typeface="Wingdings" panose="05000000000000000000" pitchFamily="2" charset="2"/>
              <a:buChar char="§"/>
            </a:pPr>
            <a:r>
              <a:rPr lang="fr-FR" dirty="0"/>
              <a:t>Modèle de l’échéancier du projet ( méthodologie de planification )</a:t>
            </a:r>
          </a:p>
          <a:p>
            <a:pPr marL="285750" indent="-285750">
              <a:buFont typeface="Wingdings" panose="05000000000000000000" pitchFamily="2" charset="2"/>
              <a:buChar char="§"/>
            </a:pPr>
            <a:r>
              <a:rPr lang="fr-FR" dirty="0"/>
              <a:t>Etablir la référence de base de l’échéancier ( Schedule base line), logiciel à utiliser</a:t>
            </a:r>
          </a:p>
          <a:p>
            <a:pPr marL="285750" indent="-285750">
              <a:buFont typeface="Wingdings" panose="05000000000000000000" pitchFamily="2" charset="2"/>
              <a:buChar char="§"/>
            </a:pPr>
            <a:r>
              <a:rPr lang="fr-FR" dirty="0"/>
              <a:t>Niveau de précision ( estimation réalise de durée des activités, provision pour aléas</a:t>
            </a:r>
          </a:p>
          <a:p>
            <a:pPr marL="285750" indent="-285750">
              <a:buFont typeface="Wingdings" panose="05000000000000000000" pitchFamily="2" charset="2"/>
              <a:buChar char="§"/>
            </a:pPr>
            <a:r>
              <a:rPr lang="fr-FR" dirty="0"/>
              <a:t>Unités de mesure pour chaque ressources ( heures, jours-homme, semaine, tonnes, km..)</a:t>
            </a:r>
          </a:p>
          <a:p>
            <a:pPr marL="285750" indent="-285750">
              <a:buFont typeface="Wingdings" panose="05000000000000000000" pitchFamily="2" charset="2"/>
              <a:buChar char="§"/>
            </a:pPr>
            <a:r>
              <a:rPr lang="fr-FR" dirty="0"/>
              <a:t>Lien avec les autres procédures de l’organisation (WBS…) </a:t>
            </a:r>
          </a:p>
          <a:p>
            <a:pPr marL="285750" indent="-285750">
              <a:buFont typeface="Wingdings" panose="05000000000000000000" pitchFamily="2" charset="2"/>
              <a:buChar char="§"/>
            </a:pPr>
            <a:r>
              <a:rPr lang="fr-FR" dirty="0"/>
              <a:t>Maintenance du modèle d'échéancier de l’organisation ( processus de MAJ)</a:t>
            </a:r>
          </a:p>
          <a:p>
            <a:pPr marL="285750" indent="-285750">
              <a:buFont typeface="Wingdings" panose="05000000000000000000" pitchFamily="2" charset="2"/>
              <a:buChar char="§"/>
            </a:pPr>
            <a:r>
              <a:rPr lang="fr-FR" dirty="0"/>
              <a:t>Seuils de maitrise ( niveau d’écart acceptable…)</a:t>
            </a:r>
          </a:p>
          <a:p>
            <a:pPr marL="285750" indent="-285750">
              <a:buFont typeface="Wingdings" panose="05000000000000000000" pitchFamily="2" charset="2"/>
              <a:buChar char="§"/>
            </a:pPr>
            <a:r>
              <a:rPr lang="fr-FR" dirty="0"/>
              <a:t>Règle de mesure de performance  (%, technique, VA, ED,IPD…)</a:t>
            </a:r>
          </a:p>
          <a:p>
            <a:pPr marL="285750" indent="-285750">
              <a:buFont typeface="Wingdings" panose="05000000000000000000" pitchFamily="2" charset="2"/>
              <a:buChar char="§"/>
            </a:pPr>
            <a:r>
              <a:rPr lang="fr-FR" dirty="0"/>
              <a:t>Format et fréquence de rapport</a:t>
            </a:r>
          </a:p>
          <a:p>
            <a:pPr marL="285750" indent="-285750">
              <a:buFont typeface="Wingdings" panose="05000000000000000000" pitchFamily="2" charset="2"/>
              <a:buChar char="§"/>
            </a:pPr>
            <a:r>
              <a:rPr lang="fr-FR" dirty="0"/>
              <a:t>Description des processus</a:t>
            </a:r>
          </a:p>
          <a:p>
            <a:pPr marL="285750" indent="-285750">
              <a:buFontTx/>
              <a:buChar char="-"/>
            </a:pPr>
            <a:endParaRPr lang="fr-FR" dirty="0"/>
          </a:p>
          <a:p>
            <a:pPr marL="285750" indent="-285750">
              <a:buFontTx/>
              <a:buChar char="-"/>
            </a:pPr>
            <a:endParaRPr lang="fr-FR" dirty="0"/>
          </a:p>
        </p:txBody>
      </p:sp>
      <p:sp>
        <p:nvSpPr>
          <p:cNvPr id="11" name="Accolade fermante 10">
            <a:extLst>
              <a:ext uri="{FF2B5EF4-FFF2-40B4-BE49-F238E27FC236}">
                <a16:creationId xmlns:a16="http://schemas.microsoft.com/office/drawing/2014/main" xmlns="" id="{C667C2ED-EF5A-4E34-9297-84AA27050E77}"/>
              </a:ext>
            </a:extLst>
          </p:cNvPr>
          <p:cNvSpPr/>
          <p:nvPr/>
        </p:nvSpPr>
        <p:spPr>
          <a:xfrm>
            <a:off x="3013360" y="3754582"/>
            <a:ext cx="48495" cy="26185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chemeClr val="accent1"/>
              </a:solidFill>
            </a:endParaRPr>
          </a:p>
        </p:txBody>
      </p:sp>
    </p:spTree>
    <p:extLst>
      <p:ext uri="{BB962C8B-B14F-4D97-AF65-F5344CB8AC3E}">
        <p14:creationId xmlns:p14="http://schemas.microsoft.com/office/powerpoint/2010/main" val="331942431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1384995"/>
          </a:xfrm>
          <a:prstGeom prst="rect">
            <a:avLst/>
          </a:prstGeom>
          <a:noFill/>
        </p:spPr>
        <p:txBody>
          <a:bodyPr wrap="square" rtlCol="0">
            <a:spAutoFit/>
          </a:bodyPr>
          <a:lstStyle/>
          <a:p>
            <a:pPr algn="ctr"/>
            <a:r>
              <a:rPr lang="fr-FR" sz="2800" b="1" dirty="0"/>
              <a:t>PLANIFIER LE MANAGEMENT DE L’ECHEANCIER</a:t>
            </a:r>
          </a:p>
        </p:txBody>
      </p:sp>
      <p:pic>
        <p:nvPicPr>
          <p:cNvPr id="2" name="Image 1">
            <a:extLst>
              <a:ext uri="{FF2B5EF4-FFF2-40B4-BE49-F238E27FC236}">
                <a16:creationId xmlns:a16="http://schemas.microsoft.com/office/drawing/2014/main" xmlns="" id="{919A22DB-FC15-4308-AA89-0E3A37E4E0CB}"/>
              </a:ext>
            </a:extLst>
          </p:cNvPr>
          <p:cNvPicPr>
            <a:picLocks noChangeAspect="1"/>
          </p:cNvPicPr>
          <p:nvPr/>
        </p:nvPicPr>
        <p:blipFill>
          <a:blip r:embed="rId3"/>
          <a:stretch>
            <a:fillRect/>
          </a:stretch>
        </p:blipFill>
        <p:spPr>
          <a:xfrm>
            <a:off x="3264476" y="87885"/>
            <a:ext cx="8267700" cy="6219825"/>
          </a:xfrm>
          <a:prstGeom prst="rect">
            <a:avLst/>
          </a:prstGeom>
        </p:spPr>
      </p:pic>
      <p:pic>
        <p:nvPicPr>
          <p:cNvPr id="3" name="Image 2">
            <a:extLst>
              <a:ext uri="{FF2B5EF4-FFF2-40B4-BE49-F238E27FC236}">
                <a16:creationId xmlns:a16="http://schemas.microsoft.com/office/drawing/2014/main" xmlns="" id="{C2D286A7-E47D-45B3-AC93-115EC5047159}"/>
              </a:ext>
            </a:extLst>
          </p:cNvPr>
          <p:cNvPicPr>
            <a:picLocks noChangeAspect="1"/>
          </p:cNvPicPr>
          <p:nvPr/>
        </p:nvPicPr>
        <p:blipFill>
          <a:blip r:embed="rId4"/>
          <a:stretch>
            <a:fillRect/>
          </a:stretch>
        </p:blipFill>
        <p:spPr>
          <a:xfrm>
            <a:off x="3264476" y="6248400"/>
            <a:ext cx="8782050" cy="609600"/>
          </a:xfrm>
          <a:prstGeom prst="rect">
            <a:avLst/>
          </a:prstGeom>
        </p:spPr>
      </p:pic>
    </p:spTree>
    <p:extLst>
      <p:ext uri="{BB962C8B-B14F-4D97-AF65-F5344CB8AC3E}">
        <p14:creationId xmlns:p14="http://schemas.microsoft.com/office/powerpoint/2010/main" val="258561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DEFINIR LES ACTIVITES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2450249547"/>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Définir les activités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657600" y="3629891"/>
            <a:ext cx="8340436" cy="3416320"/>
          </a:xfrm>
          <a:prstGeom prst="rect">
            <a:avLst/>
          </a:prstGeom>
          <a:noFill/>
        </p:spPr>
        <p:txBody>
          <a:bodyPr wrap="square" rtlCol="0">
            <a:spAutoFit/>
          </a:bodyPr>
          <a:lstStyle/>
          <a:p>
            <a:pPr marL="285750" indent="-285750">
              <a:buFont typeface="Wingdings" panose="05000000000000000000" pitchFamily="2" charset="2"/>
              <a:buChar char="§"/>
            </a:pPr>
            <a:r>
              <a:rPr lang="fr-FR" sz="2400" dirty="0"/>
              <a:t>Action a entreprendre pour produire les livrables du projet</a:t>
            </a:r>
          </a:p>
          <a:p>
            <a:pPr marL="285750" indent="-285750">
              <a:buFont typeface="Wingdings" panose="05000000000000000000" pitchFamily="2" charset="2"/>
              <a:buChar char="§"/>
            </a:pPr>
            <a:r>
              <a:rPr lang="fr-FR" sz="2400" dirty="0"/>
              <a:t>Découpage des lots de travail en activités </a:t>
            </a:r>
          </a:p>
          <a:p>
            <a:pPr marL="285750" indent="-285750">
              <a:buFont typeface="Wingdings" panose="05000000000000000000" pitchFamily="2" charset="2"/>
              <a:buChar char="§"/>
            </a:pPr>
            <a:r>
              <a:rPr lang="fr-FR" sz="2400" dirty="0"/>
              <a:t>Se référer au SDP ( WBS)</a:t>
            </a:r>
          </a:p>
          <a:p>
            <a:pPr marL="285750" indent="-285750">
              <a:buFont typeface="Wingdings" panose="05000000000000000000" pitchFamily="2" charset="2"/>
              <a:buChar char="§"/>
            </a:pPr>
            <a:r>
              <a:rPr lang="fr-FR" sz="2400" dirty="0"/>
              <a:t>Activités qui vont servir de base à l’estimation, à la planification, à l’exécution, à la surveillance et à la maitrise du travail du projet</a:t>
            </a:r>
          </a:p>
          <a:p>
            <a:pPr marL="285750" indent="-285750">
              <a:buFont typeface="Wingdings" panose="05000000000000000000" pitchFamily="2" charset="2"/>
              <a:buChar char="§"/>
            </a:pPr>
            <a:r>
              <a:rPr lang="fr-FR" sz="2400" dirty="0"/>
              <a:t>Activités qui seront séquencées dans le prochain processus</a:t>
            </a:r>
          </a:p>
          <a:p>
            <a:endParaRPr lang="fr-FR" sz="2400" dirty="0"/>
          </a:p>
          <a:p>
            <a:endParaRPr lang="fr-FR" sz="2400" dirty="0"/>
          </a:p>
        </p:txBody>
      </p:sp>
    </p:spTree>
    <p:extLst>
      <p:ext uri="{BB962C8B-B14F-4D97-AF65-F5344CB8AC3E}">
        <p14:creationId xmlns:p14="http://schemas.microsoft.com/office/powerpoint/2010/main" val="5509073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DEFINIR LES ACTIVITES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4012650420"/>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Définir les activités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D8933FA7-8C01-4D19-8352-9A79B653A228}"/>
              </a:ext>
            </a:extLst>
          </p:cNvPr>
          <p:cNvPicPr>
            <a:picLocks noChangeAspect="1"/>
          </p:cNvPicPr>
          <p:nvPr/>
        </p:nvPicPr>
        <p:blipFill>
          <a:blip r:embed="rId3"/>
          <a:stretch>
            <a:fillRect/>
          </a:stretch>
        </p:blipFill>
        <p:spPr>
          <a:xfrm>
            <a:off x="3089564" y="3342837"/>
            <a:ext cx="8811491" cy="3028950"/>
          </a:xfrm>
          <a:prstGeom prst="rect">
            <a:avLst/>
          </a:prstGeom>
        </p:spPr>
      </p:pic>
      <p:pic>
        <p:nvPicPr>
          <p:cNvPr id="11" name="Image 10">
            <a:extLst>
              <a:ext uri="{FF2B5EF4-FFF2-40B4-BE49-F238E27FC236}">
                <a16:creationId xmlns:a16="http://schemas.microsoft.com/office/drawing/2014/main" xmlns="" id="{7939E4A4-0E12-49C5-B240-1BCD340233A1}"/>
              </a:ext>
            </a:extLst>
          </p:cNvPr>
          <p:cNvPicPr>
            <a:picLocks noChangeAspect="1"/>
          </p:cNvPicPr>
          <p:nvPr/>
        </p:nvPicPr>
        <p:blipFill>
          <a:blip r:embed="rId4"/>
          <a:stretch>
            <a:fillRect/>
          </a:stretch>
        </p:blipFill>
        <p:spPr>
          <a:xfrm>
            <a:off x="3958070" y="6510519"/>
            <a:ext cx="7296150" cy="333375"/>
          </a:xfrm>
          <a:prstGeom prst="rect">
            <a:avLst/>
          </a:prstGeom>
        </p:spPr>
      </p:pic>
    </p:spTree>
    <p:extLst>
      <p:ext uri="{BB962C8B-B14F-4D97-AF65-F5344CB8AC3E}">
        <p14:creationId xmlns:p14="http://schemas.microsoft.com/office/powerpoint/2010/main" val="206107360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DEFINIR LES ACTIVITES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Définir les activités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864C6C44-F674-4EFE-B0E4-C573E13A5280}"/>
              </a:ext>
            </a:extLst>
          </p:cNvPr>
          <p:cNvPicPr>
            <a:picLocks noChangeAspect="1"/>
          </p:cNvPicPr>
          <p:nvPr/>
        </p:nvPicPr>
        <p:blipFill>
          <a:blip r:embed="rId3"/>
          <a:stretch>
            <a:fillRect/>
          </a:stretch>
        </p:blipFill>
        <p:spPr>
          <a:xfrm>
            <a:off x="221239" y="3857191"/>
            <a:ext cx="2619375" cy="1914525"/>
          </a:xfrm>
          <a:prstGeom prst="rect">
            <a:avLst/>
          </a:prstGeom>
        </p:spPr>
      </p:pic>
      <p:sp>
        <p:nvSpPr>
          <p:cNvPr id="9" name="ZoneTexte 8">
            <a:extLst>
              <a:ext uri="{FF2B5EF4-FFF2-40B4-BE49-F238E27FC236}">
                <a16:creationId xmlns:a16="http://schemas.microsoft.com/office/drawing/2014/main" xmlns="" id="{D0DF40C9-43DD-4A52-B2A1-C99AE0BA8E6D}"/>
              </a:ext>
            </a:extLst>
          </p:cNvPr>
          <p:cNvSpPr txBox="1"/>
          <p:nvPr/>
        </p:nvSpPr>
        <p:spPr>
          <a:xfrm>
            <a:off x="3234599" y="4088989"/>
            <a:ext cx="8506690" cy="1200329"/>
          </a:xfrm>
          <a:prstGeom prst="rect">
            <a:avLst/>
          </a:prstGeom>
          <a:noFill/>
        </p:spPr>
        <p:txBody>
          <a:bodyPr wrap="square" rtlCol="0">
            <a:spAutoFit/>
          </a:bodyPr>
          <a:lstStyle/>
          <a:p>
            <a:pPr marL="285750" indent="-285750">
              <a:buFont typeface="Wingdings" panose="05000000000000000000" pitchFamily="2" charset="2"/>
              <a:buChar char="§"/>
            </a:pPr>
            <a:r>
              <a:rPr lang="fr-FR" dirty="0"/>
              <a:t>Listes des activités ( ID, Désignation, antécédente, successeurs, décalages avec avance, avec retard, zone géographique, responsable …)</a:t>
            </a:r>
          </a:p>
          <a:p>
            <a:pPr marL="285750" indent="-285750">
              <a:buFont typeface="Wingdings" panose="05000000000000000000" pitchFamily="2" charset="2"/>
              <a:buChar char="§"/>
            </a:pPr>
            <a:r>
              <a:rPr lang="fr-FR" dirty="0"/>
              <a:t>Attributs des activités ( serve à trier , élaboration  de rapport)</a:t>
            </a:r>
          </a:p>
          <a:p>
            <a:pPr marL="285750" indent="-285750">
              <a:buFont typeface="Wingdings" panose="05000000000000000000" pitchFamily="2" charset="2"/>
              <a:buChar char="§"/>
            </a:pPr>
            <a:r>
              <a:rPr lang="fr-FR" dirty="0"/>
              <a:t>Jalons ?  Certains obligatoires, requis dans le contrat</a:t>
            </a:r>
          </a:p>
        </p:txBody>
      </p:sp>
    </p:spTree>
    <p:extLst>
      <p:ext uri="{BB962C8B-B14F-4D97-AF65-F5344CB8AC3E}">
        <p14:creationId xmlns:p14="http://schemas.microsoft.com/office/powerpoint/2010/main" val="4081080485"/>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954107"/>
          </a:xfrm>
          <a:prstGeom prst="rect">
            <a:avLst/>
          </a:prstGeom>
          <a:noFill/>
        </p:spPr>
        <p:txBody>
          <a:bodyPr wrap="square" rtlCol="0">
            <a:spAutoFit/>
          </a:bodyPr>
          <a:lstStyle/>
          <a:p>
            <a:pPr algn="ctr"/>
            <a:r>
              <a:rPr lang="fr-FR" sz="2800" b="1" dirty="0"/>
              <a:t>DEFINIR LES ACTIVITES</a:t>
            </a:r>
          </a:p>
        </p:txBody>
      </p:sp>
      <p:pic>
        <p:nvPicPr>
          <p:cNvPr id="4" name="Image 3">
            <a:extLst>
              <a:ext uri="{FF2B5EF4-FFF2-40B4-BE49-F238E27FC236}">
                <a16:creationId xmlns:a16="http://schemas.microsoft.com/office/drawing/2014/main" xmlns="" id="{02C2FC37-5DF7-4DBB-AAC4-19C0AC93C1E1}"/>
              </a:ext>
            </a:extLst>
          </p:cNvPr>
          <p:cNvPicPr>
            <a:picLocks noChangeAspect="1"/>
          </p:cNvPicPr>
          <p:nvPr/>
        </p:nvPicPr>
        <p:blipFill>
          <a:blip r:embed="rId3"/>
          <a:stretch>
            <a:fillRect/>
          </a:stretch>
        </p:blipFill>
        <p:spPr>
          <a:xfrm>
            <a:off x="4025177" y="180975"/>
            <a:ext cx="6829425" cy="6067425"/>
          </a:xfrm>
          <a:prstGeom prst="rect">
            <a:avLst/>
          </a:prstGeom>
        </p:spPr>
      </p:pic>
      <p:pic>
        <p:nvPicPr>
          <p:cNvPr id="7" name="Image 6">
            <a:extLst>
              <a:ext uri="{FF2B5EF4-FFF2-40B4-BE49-F238E27FC236}">
                <a16:creationId xmlns:a16="http://schemas.microsoft.com/office/drawing/2014/main" xmlns="" id="{58C7F83C-E866-443C-8D8A-E2CB200970A0}"/>
              </a:ext>
            </a:extLst>
          </p:cNvPr>
          <p:cNvPicPr>
            <a:picLocks noChangeAspect="1"/>
          </p:cNvPicPr>
          <p:nvPr/>
        </p:nvPicPr>
        <p:blipFill>
          <a:blip r:embed="rId4"/>
          <a:stretch>
            <a:fillRect/>
          </a:stretch>
        </p:blipFill>
        <p:spPr>
          <a:xfrm>
            <a:off x="4210482" y="6248400"/>
            <a:ext cx="6181725" cy="381000"/>
          </a:xfrm>
          <a:prstGeom prst="rect">
            <a:avLst/>
          </a:prstGeom>
        </p:spPr>
      </p:pic>
    </p:spTree>
    <p:extLst>
      <p:ext uri="{BB962C8B-B14F-4D97-AF65-F5344CB8AC3E}">
        <p14:creationId xmlns:p14="http://schemas.microsoft.com/office/powerpoint/2010/main" val="21580901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696120659"/>
              </p:ext>
            </p:extLst>
          </p:nvPr>
        </p:nvGraphicFramePr>
        <p:xfrm>
          <a:off x="3554844" y="185881"/>
          <a:ext cx="6614392" cy="292110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86686">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9230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61856" y="3629891"/>
            <a:ext cx="9033162" cy="3785652"/>
          </a:xfrm>
          <a:prstGeom prst="rect">
            <a:avLst/>
          </a:prstGeom>
          <a:noFill/>
        </p:spPr>
        <p:txBody>
          <a:bodyPr wrap="square" rtlCol="0">
            <a:spAutoFit/>
          </a:bodyPr>
          <a:lstStyle/>
          <a:p>
            <a:pPr marL="285750" indent="-285750">
              <a:buFont typeface="Wingdings" panose="05000000000000000000" pitchFamily="2" charset="2"/>
              <a:buChar char="§"/>
            </a:pPr>
            <a:r>
              <a:rPr lang="fr-FR" sz="2400" dirty="0"/>
              <a:t>Identifier et documenter les relations entre les activités du projet.</a:t>
            </a:r>
          </a:p>
          <a:p>
            <a:pPr marL="285750" indent="-285750">
              <a:buFont typeface="Wingdings" panose="05000000000000000000" pitchFamily="2" charset="2"/>
              <a:buChar char="§"/>
            </a:pPr>
            <a:r>
              <a:rPr lang="fr-FR" sz="2400" dirty="0"/>
              <a:t>Chaque activité et un chalon doit être lié à un prédécesseur(FD, DD) ou à un successeur (  FD,FF)</a:t>
            </a:r>
          </a:p>
          <a:p>
            <a:pPr marL="285750" indent="-285750">
              <a:buFont typeface="Wingdings" panose="05000000000000000000" pitchFamily="2" charset="2"/>
              <a:buChar char="§"/>
            </a:pPr>
            <a:r>
              <a:rPr lang="fr-FR" sz="2400" dirty="0"/>
              <a:t>Possible de placer un décalage avec retard , ou un décalage avec avance</a:t>
            </a:r>
          </a:p>
          <a:p>
            <a:pPr marL="285750" indent="-285750">
              <a:buFont typeface="Wingdings" panose="05000000000000000000" pitchFamily="2" charset="2"/>
              <a:buChar char="§"/>
            </a:pPr>
            <a:r>
              <a:rPr lang="fr-FR" sz="2400" dirty="0"/>
              <a:t>Possibilité d’utilisation d’un logiciel de gestion de projet (Tommonitoring, Ms Project) technique manuel ou automatisées ( Excel…)</a:t>
            </a:r>
          </a:p>
          <a:p>
            <a:endParaRPr lang="fr-FR" sz="2400" dirty="0"/>
          </a:p>
          <a:p>
            <a:endParaRPr lang="fr-FR" sz="2400" dirty="0"/>
          </a:p>
        </p:txBody>
      </p:sp>
    </p:spTree>
    <p:extLst>
      <p:ext uri="{BB962C8B-B14F-4D97-AF65-F5344CB8AC3E}">
        <p14:creationId xmlns:p14="http://schemas.microsoft.com/office/powerpoint/2010/main" val="209481220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680847060"/>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1" name="Image 10">
            <a:extLst>
              <a:ext uri="{FF2B5EF4-FFF2-40B4-BE49-F238E27FC236}">
                <a16:creationId xmlns:a16="http://schemas.microsoft.com/office/drawing/2014/main" xmlns="" id="{7939E4A4-0E12-49C5-B240-1BCD340233A1}"/>
              </a:ext>
            </a:extLst>
          </p:cNvPr>
          <p:cNvPicPr>
            <a:picLocks noChangeAspect="1"/>
          </p:cNvPicPr>
          <p:nvPr/>
        </p:nvPicPr>
        <p:blipFill>
          <a:blip r:embed="rId3"/>
          <a:stretch>
            <a:fillRect/>
          </a:stretch>
        </p:blipFill>
        <p:spPr>
          <a:xfrm>
            <a:off x="3958070" y="6510519"/>
            <a:ext cx="7296150" cy="333375"/>
          </a:xfrm>
          <a:prstGeom prst="rect">
            <a:avLst/>
          </a:prstGeom>
        </p:spPr>
      </p:pic>
      <p:pic>
        <p:nvPicPr>
          <p:cNvPr id="3" name="Image 2">
            <a:extLst>
              <a:ext uri="{FF2B5EF4-FFF2-40B4-BE49-F238E27FC236}">
                <a16:creationId xmlns:a16="http://schemas.microsoft.com/office/drawing/2014/main" xmlns="" id="{BD94FF5B-7367-4A2A-A86F-6C6136EABFB1}"/>
              </a:ext>
            </a:extLst>
          </p:cNvPr>
          <p:cNvPicPr>
            <a:picLocks noChangeAspect="1"/>
          </p:cNvPicPr>
          <p:nvPr/>
        </p:nvPicPr>
        <p:blipFill>
          <a:blip r:embed="rId4"/>
          <a:stretch>
            <a:fillRect/>
          </a:stretch>
        </p:blipFill>
        <p:spPr>
          <a:xfrm>
            <a:off x="3050938" y="3509156"/>
            <a:ext cx="9110413" cy="2780808"/>
          </a:xfrm>
          <a:prstGeom prst="rect">
            <a:avLst/>
          </a:prstGeom>
        </p:spPr>
      </p:pic>
    </p:spTree>
    <p:extLst>
      <p:ext uri="{BB962C8B-B14F-4D97-AF65-F5344CB8AC3E}">
        <p14:creationId xmlns:p14="http://schemas.microsoft.com/office/powerpoint/2010/main" val="28382911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lipse 14">
            <a:extLst>
              <a:ext uri="{FF2B5EF4-FFF2-40B4-BE49-F238E27FC236}">
                <a16:creationId xmlns:a16="http://schemas.microsoft.com/office/drawing/2014/main" xmlns="" id="{6D34F0B7-E01C-43AA-AFE7-80430608210F}"/>
              </a:ext>
            </a:extLst>
          </p:cNvPr>
          <p:cNvSpPr/>
          <p:nvPr/>
        </p:nvSpPr>
        <p:spPr>
          <a:xfrm>
            <a:off x="20781" y="418910"/>
            <a:ext cx="10432473" cy="5774072"/>
          </a:xfrm>
          <a:prstGeom prst="ellipse">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993414" y="0"/>
            <a:ext cx="9144000" cy="426105"/>
          </a:xfrm>
          <a:solidFill>
            <a:srgbClr val="FF0000"/>
          </a:solidFill>
        </p:spPr>
        <p:txBody>
          <a:bodyPr>
            <a:noAutofit/>
          </a:bodyPr>
          <a:lstStyle/>
          <a:p>
            <a:r>
              <a:rPr lang="fr-FR" sz="2400" b="1" dirty="0">
                <a:solidFill>
                  <a:schemeClr val="bg1"/>
                </a:solidFill>
                <a:latin typeface="Arial Rounded MT Bold" panose="020F0704030504030204" pitchFamily="34" charset="0"/>
              </a:rPr>
              <a:t>QU’EST-CE QUI PEUT FAIRE ECHOUER UN PROJET ?</a:t>
            </a:r>
          </a:p>
        </p:txBody>
      </p:sp>
      <p:sp>
        <p:nvSpPr>
          <p:cNvPr id="3" name="Triangle isocèle 2">
            <a:extLst>
              <a:ext uri="{FF2B5EF4-FFF2-40B4-BE49-F238E27FC236}">
                <a16:creationId xmlns:a16="http://schemas.microsoft.com/office/drawing/2014/main" xmlns="" id="{CF616B22-78B0-483C-BB7E-10B77500B079}"/>
              </a:ext>
            </a:extLst>
          </p:cNvPr>
          <p:cNvSpPr/>
          <p:nvPr/>
        </p:nvSpPr>
        <p:spPr>
          <a:xfrm>
            <a:off x="1816068" y="1222072"/>
            <a:ext cx="3296259" cy="21740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xmlns="" id="{6C1A8C3D-65F1-40E6-8308-DECC26149EDA}"/>
              </a:ext>
            </a:extLst>
          </p:cNvPr>
          <p:cNvSpPr txBox="1"/>
          <p:nvPr/>
        </p:nvSpPr>
        <p:spPr>
          <a:xfrm>
            <a:off x="2607074" y="852739"/>
            <a:ext cx="1995055" cy="369332"/>
          </a:xfrm>
          <a:prstGeom prst="rect">
            <a:avLst/>
          </a:prstGeom>
          <a:solidFill>
            <a:srgbClr val="FFFF00"/>
          </a:solidFill>
        </p:spPr>
        <p:txBody>
          <a:bodyPr wrap="square" rtlCol="0">
            <a:spAutoFit/>
          </a:bodyPr>
          <a:lstStyle/>
          <a:p>
            <a:r>
              <a:rPr lang="fr-FR" b="1" dirty="0"/>
              <a:t>Contenu / Scope</a:t>
            </a:r>
          </a:p>
        </p:txBody>
      </p:sp>
      <p:sp>
        <p:nvSpPr>
          <p:cNvPr id="5" name="ZoneTexte 4">
            <a:extLst>
              <a:ext uri="{FF2B5EF4-FFF2-40B4-BE49-F238E27FC236}">
                <a16:creationId xmlns:a16="http://schemas.microsoft.com/office/drawing/2014/main" xmlns="" id="{CBFF23FD-CC73-41FE-8EC9-07A9A00D62C3}"/>
              </a:ext>
            </a:extLst>
          </p:cNvPr>
          <p:cNvSpPr txBox="1"/>
          <p:nvPr/>
        </p:nvSpPr>
        <p:spPr>
          <a:xfrm>
            <a:off x="170762" y="3216995"/>
            <a:ext cx="1645304" cy="369332"/>
          </a:xfrm>
          <a:prstGeom prst="rect">
            <a:avLst/>
          </a:prstGeom>
          <a:solidFill>
            <a:srgbClr val="FFFF00"/>
          </a:solidFill>
        </p:spPr>
        <p:txBody>
          <a:bodyPr wrap="square" rtlCol="0">
            <a:spAutoFit/>
          </a:bodyPr>
          <a:lstStyle/>
          <a:p>
            <a:r>
              <a:rPr lang="fr-FR" b="1" dirty="0"/>
              <a:t>Temps / Time</a:t>
            </a:r>
          </a:p>
        </p:txBody>
      </p:sp>
      <p:sp>
        <p:nvSpPr>
          <p:cNvPr id="6" name="ZoneTexte 5">
            <a:extLst>
              <a:ext uri="{FF2B5EF4-FFF2-40B4-BE49-F238E27FC236}">
                <a16:creationId xmlns:a16="http://schemas.microsoft.com/office/drawing/2014/main" xmlns="" id="{62E09075-D42A-4531-94B1-35334D13096C}"/>
              </a:ext>
            </a:extLst>
          </p:cNvPr>
          <p:cNvSpPr txBox="1"/>
          <p:nvPr/>
        </p:nvSpPr>
        <p:spPr>
          <a:xfrm>
            <a:off x="5237017" y="3229085"/>
            <a:ext cx="1995055" cy="369332"/>
          </a:xfrm>
          <a:prstGeom prst="rect">
            <a:avLst/>
          </a:prstGeom>
          <a:solidFill>
            <a:srgbClr val="FFFF00"/>
          </a:solidFill>
        </p:spPr>
        <p:txBody>
          <a:bodyPr wrap="square" rtlCol="0">
            <a:spAutoFit/>
          </a:bodyPr>
          <a:lstStyle/>
          <a:p>
            <a:r>
              <a:rPr lang="fr-FR" b="1" dirty="0"/>
              <a:t>Coût / </a:t>
            </a:r>
            <a:r>
              <a:rPr lang="fr-FR" b="1" dirty="0" err="1"/>
              <a:t>Cost</a:t>
            </a:r>
            <a:endParaRPr lang="fr-FR" b="1" dirty="0"/>
          </a:p>
        </p:txBody>
      </p:sp>
      <p:sp>
        <p:nvSpPr>
          <p:cNvPr id="7" name="ZoneTexte 6">
            <a:extLst>
              <a:ext uri="{FF2B5EF4-FFF2-40B4-BE49-F238E27FC236}">
                <a16:creationId xmlns:a16="http://schemas.microsoft.com/office/drawing/2014/main" xmlns="" id="{46EBF9CC-D111-4256-9F26-69CBB895AFA5}"/>
              </a:ext>
            </a:extLst>
          </p:cNvPr>
          <p:cNvSpPr txBox="1"/>
          <p:nvPr/>
        </p:nvSpPr>
        <p:spPr>
          <a:xfrm>
            <a:off x="2529014" y="2847575"/>
            <a:ext cx="1995055" cy="369332"/>
          </a:xfrm>
          <a:prstGeom prst="rect">
            <a:avLst/>
          </a:prstGeom>
          <a:solidFill>
            <a:srgbClr val="FFFF00"/>
          </a:solidFill>
        </p:spPr>
        <p:txBody>
          <a:bodyPr wrap="square" rtlCol="0">
            <a:spAutoFit/>
          </a:bodyPr>
          <a:lstStyle/>
          <a:p>
            <a:r>
              <a:rPr lang="fr-FR" b="1" dirty="0"/>
              <a:t>Qualité / </a:t>
            </a:r>
            <a:r>
              <a:rPr lang="fr-FR" b="1" dirty="0" err="1"/>
              <a:t>Quality</a:t>
            </a:r>
            <a:endParaRPr lang="fr-FR" b="1" dirty="0"/>
          </a:p>
        </p:txBody>
      </p:sp>
      <p:sp>
        <p:nvSpPr>
          <p:cNvPr id="8" name="Triangle isocèle 7">
            <a:extLst>
              <a:ext uri="{FF2B5EF4-FFF2-40B4-BE49-F238E27FC236}">
                <a16:creationId xmlns:a16="http://schemas.microsoft.com/office/drawing/2014/main" xmlns="" id="{015E4E90-34BE-471F-856B-EA8CAC30A250}"/>
              </a:ext>
            </a:extLst>
          </p:cNvPr>
          <p:cNvSpPr/>
          <p:nvPr/>
        </p:nvSpPr>
        <p:spPr>
          <a:xfrm rot="10800000">
            <a:off x="1816067" y="3442122"/>
            <a:ext cx="3296259" cy="19489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xmlns="" id="{4BAE3668-E109-46F0-9A48-99F4ACF1A049}"/>
              </a:ext>
            </a:extLst>
          </p:cNvPr>
          <p:cNvSpPr txBox="1"/>
          <p:nvPr/>
        </p:nvSpPr>
        <p:spPr>
          <a:xfrm>
            <a:off x="2570020" y="5391060"/>
            <a:ext cx="1995055" cy="369332"/>
          </a:xfrm>
          <a:prstGeom prst="rect">
            <a:avLst/>
          </a:prstGeom>
          <a:solidFill>
            <a:srgbClr val="FFFF00"/>
          </a:solidFill>
        </p:spPr>
        <p:txBody>
          <a:bodyPr wrap="square" rtlCol="0">
            <a:spAutoFit/>
          </a:bodyPr>
          <a:lstStyle/>
          <a:p>
            <a:r>
              <a:rPr lang="fr-FR" b="1" dirty="0"/>
              <a:t>Risque/ Risk</a:t>
            </a:r>
          </a:p>
        </p:txBody>
      </p:sp>
      <p:sp>
        <p:nvSpPr>
          <p:cNvPr id="10" name="ZoneTexte 9">
            <a:extLst>
              <a:ext uri="{FF2B5EF4-FFF2-40B4-BE49-F238E27FC236}">
                <a16:creationId xmlns:a16="http://schemas.microsoft.com/office/drawing/2014/main" xmlns="" id="{120E8AB8-FC10-4AC1-AFB2-B2EDFA2B6C37}"/>
              </a:ext>
            </a:extLst>
          </p:cNvPr>
          <p:cNvSpPr txBox="1"/>
          <p:nvPr/>
        </p:nvSpPr>
        <p:spPr>
          <a:xfrm>
            <a:off x="4565075" y="1202415"/>
            <a:ext cx="3997034" cy="369332"/>
          </a:xfrm>
          <a:prstGeom prst="rect">
            <a:avLst/>
          </a:prstGeom>
          <a:solidFill>
            <a:srgbClr val="FFFF00"/>
          </a:solidFill>
          <a:ln>
            <a:noFill/>
          </a:ln>
        </p:spPr>
        <p:txBody>
          <a:bodyPr wrap="square" rtlCol="0">
            <a:spAutoFit/>
          </a:bodyPr>
          <a:lstStyle/>
          <a:p>
            <a:r>
              <a:rPr lang="fr-FR" b="1" dirty="0"/>
              <a:t>Ressource Humaine / Human Ressource</a:t>
            </a:r>
          </a:p>
        </p:txBody>
      </p:sp>
      <p:sp>
        <p:nvSpPr>
          <p:cNvPr id="12" name="ZoneTexte 11">
            <a:extLst>
              <a:ext uri="{FF2B5EF4-FFF2-40B4-BE49-F238E27FC236}">
                <a16:creationId xmlns:a16="http://schemas.microsoft.com/office/drawing/2014/main" xmlns="" id="{AECFF7DF-3F40-41AD-AD24-FE5B6DB70D70}"/>
              </a:ext>
            </a:extLst>
          </p:cNvPr>
          <p:cNvSpPr txBox="1"/>
          <p:nvPr/>
        </p:nvSpPr>
        <p:spPr>
          <a:xfrm>
            <a:off x="4720856" y="1762138"/>
            <a:ext cx="3508744" cy="369332"/>
          </a:xfrm>
          <a:prstGeom prst="rect">
            <a:avLst/>
          </a:prstGeom>
          <a:solidFill>
            <a:srgbClr val="FFFF00"/>
          </a:solidFill>
          <a:ln>
            <a:noFill/>
          </a:ln>
        </p:spPr>
        <p:txBody>
          <a:bodyPr wrap="square" rtlCol="0">
            <a:spAutoFit/>
          </a:bodyPr>
          <a:lstStyle/>
          <a:p>
            <a:r>
              <a:rPr lang="fr-FR" b="1" dirty="0"/>
              <a:t>Communication / Communication </a:t>
            </a:r>
          </a:p>
        </p:txBody>
      </p:sp>
      <p:sp>
        <p:nvSpPr>
          <p:cNvPr id="13" name="ZoneTexte 12">
            <a:extLst>
              <a:ext uri="{FF2B5EF4-FFF2-40B4-BE49-F238E27FC236}">
                <a16:creationId xmlns:a16="http://schemas.microsoft.com/office/drawing/2014/main" xmlns="" id="{D5C57035-45E3-440F-8FD9-03A7CB997485}"/>
              </a:ext>
            </a:extLst>
          </p:cNvPr>
          <p:cNvSpPr txBox="1"/>
          <p:nvPr/>
        </p:nvSpPr>
        <p:spPr>
          <a:xfrm>
            <a:off x="4720856" y="2296480"/>
            <a:ext cx="3841253" cy="369332"/>
          </a:xfrm>
          <a:prstGeom prst="rect">
            <a:avLst/>
          </a:prstGeom>
          <a:solidFill>
            <a:srgbClr val="FFFF00"/>
          </a:solidFill>
          <a:ln>
            <a:noFill/>
          </a:ln>
        </p:spPr>
        <p:txBody>
          <a:bodyPr wrap="square" rtlCol="0">
            <a:spAutoFit/>
          </a:bodyPr>
          <a:lstStyle/>
          <a:p>
            <a:r>
              <a:rPr lang="fr-FR" b="1" dirty="0"/>
              <a:t>Approvisionnement/ </a:t>
            </a:r>
            <a:r>
              <a:rPr lang="fr-FR" b="1" dirty="0" err="1"/>
              <a:t>Procurement</a:t>
            </a:r>
            <a:endParaRPr lang="fr-FR" b="1" dirty="0"/>
          </a:p>
        </p:txBody>
      </p:sp>
      <p:sp>
        <p:nvSpPr>
          <p:cNvPr id="14" name="ZoneTexte 13">
            <a:extLst>
              <a:ext uri="{FF2B5EF4-FFF2-40B4-BE49-F238E27FC236}">
                <a16:creationId xmlns:a16="http://schemas.microsoft.com/office/drawing/2014/main" xmlns="" id="{76D339D7-21DE-4415-A066-AE888771C8AC}"/>
              </a:ext>
            </a:extLst>
          </p:cNvPr>
          <p:cNvSpPr txBox="1"/>
          <p:nvPr/>
        </p:nvSpPr>
        <p:spPr>
          <a:xfrm>
            <a:off x="4720856" y="4132759"/>
            <a:ext cx="3228109" cy="369332"/>
          </a:xfrm>
          <a:prstGeom prst="rect">
            <a:avLst/>
          </a:prstGeom>
          <a:solidFill>
            <a:srgbClr val="FFFF00"/>
          </a:solidFill>
          <a:ln>
            <a:noFill/>
          </a:ln>
        </p:spPr>
        <p:txBody>
          <a:bodyPr wrap="square" rtlCol="0">
            <a:spAutoFit/>
          </a:bodyPr>
          <a:lstStyle/>
          <a:p>
            <a:r>
              <a:rPr lang="fr-FR" b="1" dirty="0"/>
              <a:t>Parties Prenantes / Stakeholder </a:t>
            </a:r>
          </a:p>
        </p:txBody>
      </p:sp>
      <p:sp>
        <p:nvSpPr>
          <p:cNvPr id="16" name="ZoneTexte 15">
            <a:extLst>
              <a:ext uri="{FF2B5EF4-FFF2-40B4-BE49-F238E27FC236}">
                <a16:creationId xmlns:a16="http://schemas.microsoft.com/office/drawing/2014/main" xmlns="" id="{DEA06010-14FF-4176-9DFC-BBE89C47DAE2}"/>
              </a:ext>
            </a:extLst>
          </p:cNvPr>
          <p:cNvSpPr txBox="1"/>
          <p:nvPr/>
        </p:nvSpPr>
        <p:spPr>
          <a:xfrm>
            <a:off x="10472225" y="508684"/>
            <a:ext cx="493206" cy="5509200"/>
          </a:xfrm>
          <a:prstGeom prst="rect">
            <a:avLst/>
          </a:prstGeom>
          <a:solidFill>
            <a:srgbClr val="FF0000"/>
          </a:solidFill>
        </p:spPr>
        <p:txBody>
          <a:bodyPr wrap="square" rtlCol="0">
            <a:spAutoFit/>
          </a:bodyPr>
          <a:lstStyle/>
          <a:p>
            <a:r>
              <a:rPr lang="fr-FR" sz="3200" b="1" dirty="0">
                <a:solidFill>
                  <a:schemeClr val="bg1"/>
                </a:solidFill>
              </a:rPr>
              <a:t>I</a:t>
            </a:r>
          </a:p>
          <a:p>
            <a:r>
              <a:rPr lang="fr-FR" sz="3200" b="1" dirty="0">
                <a:solidFill>
                  <a:schemeClr val="bg1"/>
                </a:solidFill>
              </a:rPr>
              <a:t>N</a:t>
            </a:r>
          </a:p>
          <a:p>
            <a:r>
              <a:rPr lang="fr-FR" sz="3200" b="1" dirty="0">
                <a:solidFill>
                  <a:schemeClr val="bg1"/>
                </a:solidFill>
              </a:rPr>
              <a:t>T</a:t>
            </a:r>
          </a:p>
          <a:p>
            <a:r>
              <a:rPr lang="fr-FR" sz="3200" b="1" dirty="0">
                <a:solidFill>
                  <a:schemeClr val="bg1"/>
                </a:solidFill>
              </a:rPr>
              <a:t>E</a:t>
            </a:r>
          </a:p>
          <a:p>
            <a:r>
              <a:rPr lang="fr-FR" sz="3200" b="1" dirty="0">
                <a:solidFill>
                  <a:schemeClr val="bg1"/>
                </a:solidFill>
              </a:rPr>
              <a:t>G</a:t>
            </a:r>
          </a:p>
          <a:p>
            <a:r>
              <a:rPr lang="fr-FR" sz="3200" b="1" dirty="0">
                <a:solidFill>
                  <a:schemeClr val="bg1"/>
                </a:solidFill>
              </a:rPr>
              <a:t>R</a:t>
            </a:r>
          </a:p>
          <a:p>
            <a:r>
              <a:rPr lang="fr-FR" sz="3200" b="1" dirty="0">
                <a:solidFill>
                  <a:schemeClr val="bg1"/>
                </a:solidFill>
              </a:rPr>
              <a:t>A</a:t>
            </a:r>
          </a:p>
          <a:p>
            <a:r>
              <a:rPr lang="fr-FR" sz="3200" b="1" dirty="0">
                <a:solidFill>
                  <a:schemeClr val="bg1"/>
                </a:solidFill>
              </a:rPr>
              <a:t>T</a:t>
            </a:r>
          </a:p>
          <a:p>
            <a:r>
              <a:rPr lang="fr-FR" sz="3200" b="1" dirty="0">
                <a:solidFill>
                  <a:schemeClr val="bg1"/>
                </a:solidFill>
              </a:rPr>
              <a:t>I</a:t>
            </a:r>
          </a:p>
          <a:p>
            <a:r>
              <a:rPr lang="fr-FR" sz="3200" b="1" dirty="0">
                <a:solidFill>
                  <a:schemeClr val="bg1"/>
                </a:solidFill>
              </a:rPr>
              <a:t>O</a:t>
            </a:r>
          </a:p>
          <a:p>
            <a:r>
              <a:rPr lang="fr-FR" sz="3200" b="1" dirty="0">
                <a:solidFill>
                  <a:schemeClr val="bg1"/>
                </a:solidFill>
              </a:rPr>
              <a:t>N</a:t>
            </a:r>
          </a:p>
        </p:txBody>
      </p:sp>
      <p:sp>
        <p:nvSpPr>
          <p:cNvPr id="17" name="ZoneTexte 16">
            <a:extLst>
              <a:ext uri="{FF2B5EF4-FFF2-40B4-BE49-F238E27FC236}">
                <a16:creationId xmlns:a16="http://schemas.microsoft.com/office/drawing/2014/main" xmlns="" id="{8D76970E-DAFC-4F2D-A24D-01960B8343FF}"/>
              </a:ext>
            </a:extLst>
          </p:cNvPr>
          <p:cNvSpPr txBox="1"/>
          <p:nvPr/>
        </p:nvSpPr>
        <p:spPr>
          <a:xfrm>
            <a:off x="113090" y="6195754"/>
            <a:ext cx="11023711" cy="400110"/>
          </a:xfrm>
          <a:prstGeom prst="rect">
            <a:avLst/>
          </a:prstGeom>
          <a:solidFill>
            <a:srgbClr val="FF0000"/>
          </a:solidFill>
        </p:spPr>
        <p:txBody>
          <a:bodyPr wrap="square" rtlCol="0">
            <a:spAutoFit/>
          </a:bodyPr>
          <a:lstStyle/>
          <a:p>
            <a:pPr algn="ctr"/>
            <a:r>
              <a:rPr lang="fr-FR" sz="2000" b="1" dirty="0">
                <a:solidFill>
                  <a:schemeClr val="bg1"/>
                </a:solidFill>
              </a:rPr>
              <a:t>Les dix domaines de connaissance du management de projet / </a:t>
            </a:r>
            <a:r>
              <a:rPr lang="fr-FR" sz="2000" b="1" dirty="0" err="1">
                <a:solidFill>
                  <a:schemeClr val="bg1"/>
                </a:solidFill>
              </a:rPr>
              <a:t>Knowledge</a:t>
            </a:r>
            <a:r>
              <a:rPr lang="fr-FR" sz="2000" b="1" dirty="0">
                <a:solidFill>
                  <a:schemeClr val="bg1"/>
                </a:solidFill>
              </a:rPr>
              <a:t> Area ( Guide PMBOK)</a:t>
            </a:r>
          </a:p>
        </p:txBody>
      </p:sp>
    </p:spTree>
    <p:extLst>
      <p:ext uri="{BB962C8B-B14F-4D97-AF65-F5344CB8AC3E}">
        <p14:creationId xmlns:p14="http://schemas.microsoft.com/office/powerpoint/2010/main" val="108277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box(in)">
                                      <p:cBhvr>
                                        <p:cTn id="6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4" grpId="0" animBg="1"/>
      <p:bldP spid="5" grpId="0" animBg="1"/>
      <p:bldP spid="6" grpId="0" animBg="1"/>
      <p:bldP spid="7" grpId="0" animBg="1"/>
      <p:bldP spid="8" grpId="0" animBg="1"/>
      <p:bldP spid="9" grpId="0" animBg="1"/>
      <p:bldP spid="10" grpId="0" animBg="1"/>
      <p:bldP spid="12" grpId="0" animBg="1"/>
      <p:bldP spid="13" grpId="0" animBg="1"/>
      <p:bldP spid="14" grpId="0" animBg="1"/>
      <p:bldP spid="16" grpId="0" animBg="1"/>
      <p:bldP spid="1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2713127983"/>
              </p:ext>
            </p:extLst>
          </p:nvPr>
        </p:nvGraphicFramePr>
        <p:xfrm>
          <a:off x="3554844" y="185881"/>
          <a:ext cx="6614392" cy="2529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935D0569-C2D0-499C-953A-3D85024F22FE}"/>
              </a:ext>
            </a:extLst>
          </p:cNvPr>
          <p:cNvPicPr>
            <a:picLocks noChangeAspect="1"/>
          </p:cNvPicPr>
          <p:nvPr/>
        </p:nvPicPr>
        <p:blipFill>
          <a:blip r:embed="rId3"/>
          <a:stretch>
            <a:fillRect/>
          </a:stretch>
        </p:blipFill>
        <p:spPr>
          <a:xfrm>
            <a:off x="245052" y="4118698"/>
            <a:ext cx="2571750" cy="1724025"/>
          </a:xfrm>
          <a:prstGeom prst="rect">
            <a:avLst/>
          </a:prstGeom>
        </p:spPr>
      </p:pic>
      <p:pic>
        <p:nvPicPr>
          <p:cNvPr id="12" name="Image 11">
            <a:extLst>
              <a:ext uri="{FF2B5EF4-FFF2-40B4-BE49-F238E27FC236}">
                <a16:creationId xmlns:a16="http://schemas.microsoft.com/office/drawing/2014/main" xmlns="" id="{A6755E14-38F5-4ACE-A74A-F41FCD5DAA49}"/>
              </a:ext>
            </a:extLst>
          </p:cNvPr>
          <p:cNvPicPr>
            <a:picLocks noChangeAspect="1"/>
          </p:cNvPicPr>
          <p:nvPr/>
        </p:nvPicPr>
        <p:blipFill>
          <a:blip r:embed="rId4"/>
          <a:stretch>
            <a:fillRect/>
          </a:stretch>
        </p:blipFill>
        <p:spPr>
          <a:xfrm>
            <a:off x="3810866" y="2789933"/>
            <a:ext cx="6648450" cy="3800475"/>
          </a:xfrm>
          <a:prstGeom prst="rect">
            <a:avLst/>
          </a:prstGeom>
        </p:spPr>
      </p:pic>
    </p:spTree>
    <p:extLst>
      <p:ext uri="{BB962C8B-B14F-4D97-AF65-F5344CB8AC3E}">
        <p14:creationId xmlns:p14="http://schemas.microsoft.com/office/powerpoint/2010/main" val="1009097289"/>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2529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935D0569-C2D0-499C-953A-3D85024F22FE}"/>
              </a:ext>
            </a:extLst>
          </p:cNvPr>
          <p:cNvPicPr>
            <a:picLocks noChangeAspect="1"/>
          </p:cNvPicPr>
          <p:nvPr/>
        </p:nvPicPr>
        <p:blipFill>
          <a:blip r:embed="rId3"/>
          <a:stretch>
            <a:fillRect/>
          </a:stretch>
        </p:blipFill>
        <p:spPr>
          <a:xfrm>
            <a:off x="245052" y="4118698"/>
            <a:ext cx="2571750" cy="1724025"/>
          </a:xfrm>
          <a:prstGeom prst="rect">
            <a:avLst/>
          </a:prstGeom>
        </p:spPr>
      </p:pic>
      <p:sp>
        <p:nvSpPr>
          <p:cNvPr id="3" name="ZoneTexte 2">
            <a:extLst>
              <a:ext uri="{FF2B5EF4-FFF2-40B4-BE49-F238E27FC236}">
                <a16:creationId xmlns:a16="http://schemas.microsoft.com/office/drawing/2014/main" xmlns="" id="{1A4FF255-A193-459D-861C-D9BE296E3586}"/>
              </a:ext>
            </a:extLst>
          </p:cNvPr>
          <p:cNvSpPr txBox="1"/>
          <p:nvPr/>
        </p:nvSpPr>
        <p:spPr>
          <a:xfrm>
            <a:off x="3061854" y="2964873"/>
            <a:ext cx="8672946" cy="923330"/>
          </a:xfrm>
          <a:prstGeom prst="rect">
            <a:avLst/>
          </a:prstGeom>
          <a:noFill/>
        </p:spPr>
        <p:txBody>
          <a:bodyPr wrap="square" rtlCol="0">
            <a:spAutoFit/>
          </a:bodyPr>
          <a:lstStyle/>
          <a:p>
            <a:pPr marL="285750" indent="-285750">
              <a:buFont typeface="Wingdings" panose="05000000000000000000" pitchFamily="2" charset="2"/>
              <a:buChar char="§"/>
            </a:pPr>
            <a:r>
              <a:rPr lang="fr-FR" dirty="0"/>
              <a:t>Dépendance obligatoire (contrat, sponsor..)</a:t>
            </a:r>
          </a:p>
          <a:p>
            <a:pPr marL="285750" indent="-285750">
              <a:buFont typeface="Wingdings" panose="05000000000000000000" pitchFamily="2" charset="2"/>
              <a:buChar char="§"/>
            </a:pPr>
            <a:r>
              <a:rPr lang="fr-FR" dirty="0"/>
              <a:t>Dépendante optionnelle ( par l’équipe projet)</a:t>
            </a:r>
          </a:p>
          <a:p>
            <a:pPr marL="285750" indent="-285750">
              <a:buFont typeface="Wingdings" panose="05000000000000000000" pitchFamily="2" charset="2"/>
              <a:buChar char="§"/>
            </a:pPr>
            <a:r>
              <a:rPr lang="fr-FR" dirty="0"/>
              <a:t>Dépendance externe ( pas sous contrôle de l’équipe projet)&lt;&gt; Dépendance interne</a:t>
            </a:r>
          </a:p>
        </p:txBody>
      </p:sp>
      <p:pic>
        <p:nvPicPr>
          <p:cNvPr id="9" name="Image 8">
            <a:extLst>
              <a:ext uri="{FF2B5EF4-FFF2-40B4-BE49-F238E27FC236}">
                <a16:creationId xmlns:a16="http://schemas.microsoft.com/office/drawing/2014/main" xmlns="" id="{67BE60EB-B7CB-4CB5-92B7-16B98D4BD826}"/>
              </a:ext>
            </a:extLst>
          </p:cNvPr>
          <p:cNvPicPr>
            <a:picLocks noChangeAspect="1"/>
          </p:cNvPicPr>
          <p:nvPr/>
        </p:nvPicPr>
        <p:blipFill>
          <a:blip r:embed="rId4"/>
          <a:stretch>
            <a:fillRect/>
          </a:stretch>
        </p:blipFill>
        <p:spPr>
          <a:xfrm>
            <a:off x="3554844" y="3959258"/>
            <a:ext cx="7258050" cy="2219325"/>
          </a:xfrm>
          <a:prstGeom prst="rect">
            <a:avLst/>
          </a:prstGeom>
        </p:spPr>
      </p:pic>
      <p:pic>
        <p:nvPicPr>
          <p:cNvPr id="11" name="Image 10">
            <a:extLst>
              <a:ext uri="{FF2B5EF4-FFF2-40B4-BE49-F238E27FC236}">
                <a16:creationId xmlns:a16="http://schemas.microsoft.com/office/drawing/2014/main" xmlns="" id="{0169C1B7-6730-4A68-AE26-0F9883DEA158}"/>
              </a:ext>
            </a:extLst>
          </p:cNvPr>
          <p:cNvPicPr>
            <a:picLocks noChangeAspect="1"/>
          </p:cNvPicPr>
          <p:nvPr/>
        </p:nvPicPr>
        <p:blipFill>
          <a:blip r:embed="rId5"/>
          <a:stretch>
            <a:fillRect/>
          </a:stretch>
        </p:blipFill>
        <p:spPr>
          <a:xfrm>
            <a:off x="5179865" y="6325668"/>
            <a:ext cx="4819650" cy="361950"/>
          </a:xfrm>
          <a:prstGeom prst="rect">
            <a:avLst/>
          </a:prstGeom>
        </p:spPr>
      </p:pic>
    </p:spTree>
    <p:extLst>
      <p:ext uri="{BB962C8B-B14F-4D97-AF65-F5344CB8AC3E}">
        <p14:creationId xmlns:p14="http://schemas.microsoft.com/office/powerpoint/2010/main" val="135864555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ORGANISER LES ACTIVITES EN SEQUENCE</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2529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Organiser les activités en séquence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2" name="Image 11">
            <a:extLst>
              <a:ext uri="{FF2B5EF4-FFF2-40B4-BE49-F238E27FC236}">
                <a16:creationId xmlns:a16="http://schemas.microsoft.com/office/drawing/2014/main" xmlns="" id="{B98C6890-AACB-4E12-AB38-979D09BD6A5F}"/>
              </a:ext>
            </a:extLst>
          </p:cNvPr>
          <p:cNvPicPr>
            <a:picLocks noChangeAspect="1"/>
          </p:cNvPicPr>
          <p:nvPr/>
        </p:nvPicPr>
        <p:blipFill>
          <a:blip r:embed="rId3"/>
          <a:stretch>
            <a:fillRect/>
          </a:stretch>
        </p:blipFill>
        <p:spPr>
          <a:xfrm>
            <a:off x="173614" y="4118698"/>
            <a:ext cx="2714625" cy="1590675"/>
          </a:xfrm>
          <a:prstGeom prst="rect">
            <a:avLst/>
          </a:prstGeom>
        </p:spPr>
      </p:pic>
      <p:pic>
        <p:nvPicPr>
          <p:cNvPr id="13" name="Image 12">
            <a:extLst>
              <a:ext uri="{FF2B5EF4-FFF2-40B4-BE49-F238E27FC236}">
                <a16:creationId xmlns:a16="http://schemas.microsoft.com/office/drawing/2014/main" xmlns="" id="{06A5F3E3-C32D-4437-935B-5CB6239135F4}"/>
              </a:ext>
            </a:extLst>
          </p:cNvPr>
          <p:cNvPicPr>
            <a:picLocks noChangeAspect="1"/>
          </p:cNvPicPr>
          <p:nvPr/>
        </p:nvPicPr>
        <p:blipFill>
          <a:blip r:embed="rId4"/>
          <a:stretch>
            <a:fillRect/>
          </a:stretch>
        </p:blipFill>
        <p:spPr>
          <a:xfrm>
            <a:off x="3554844" y="2753605"/>
            <a:ext cx="7334250" cy="3681411"/>
          </a:xfrm>
          <a:prstGeom prst="rect">
            <a:avLst/>
          </a:prstGeom>
        </p:spPr>
      </p:pic>
      <p:pic>
        <p:nvPicPr>
          <p:cNvPr id="14" name="Image 13">
            <a:extLst>
              <a:ext uri="{FF2B5EF4-FFF2-40B4-BE49-F238E27FC236}">
                <a16:creationId xmlns:a16="http://schemas.microsoft.com/office/drawing/2014/main" xmlns="" id="{897A03DA-5307-4D53-836C-5885419A9C4C}"/>
              </a:ext>
            </a:extLst>
          </p:cNvPr>
          <p:cNvPicPr>
            <a:picLocks noChangeAspect="1"/>
          </p:cNvPicPr>
          <p:nvPr/>
        </p:nvPicPr>
        <p:blipFill>
          <a:blip r:embed="rId5"/>
          <a:stretch>
            <a:fillRect/>
          </a:stretch>
        </p:blipFill>
        <p:spPr>
          <a:xfrm>
            <a:off x="5183616" y="6472900"/>
            <a:ext cx="3114675" cy="342900"/>
          </a:xfrm>
          <a:prstGeom prst="rect">
            <a:avLst/>
          </a:prstGeom>
        </p:spPr>
      </p:pic>
    </p:spTree>
    <p:extLst>
      <p:ext uri="{BB962C8B-B14F-4D97-AF65-F5344CB8AC3E}">
        <p14:creationId xmlns:p14="http://schemas.microsoft.com/office/powerpoint/2010/main" val="111955369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1384995"/>
          </a:xfrm>
          <a:prstGeom prst="rect">
            <a:avLst/>
          </a:prstGeom>
          <a:noFill/>
        </p:spPr>
        <p:txBody>
          <a:bodyPr wrap="square" rtlCol="0">
            <a:spAutoFit/>
          </a:bodyPr>
          <a:lstStyle/>
          <a:p>
            <a:pPr algn="ctr"/>
            <a:r>
              <a:rPr lang="fr-FR" sz="2800" b="1" dirty="0"/>
              <a:t>ORGANISER LES ACTIVITES EN SEQUENCE</a:t>
            </a:r>
          </a:p>
        </p:txBody>
      </p:sp>
      <p:pic>
        <p:nvPicPr>
          <p:cNvPr id="2" name="Image 1">
            <a:extLst>
              <a:ext uri="{FF2B5EF4-FFF2-40B4-BE49-F238E27FC236}">
                <a16:creationId xmlns:a16="http://schemas.microsoft.com/office/drawing/2014/main" xmlns="" id="{B42247C3-CF3C-4AFF-B47F-E3551D080C48}"/>
              </a:ext>
            </a:extLst>
          </p:cNvPr>
          <p:cNvPicPr>
            <a:picLocks noChangeAspect="1"/>
          </p:cNvPicPr>
          <p:nvPr/>
        </p:nvPicPr>
        <p:blipFill>
          <a:blip r:embed="rId3"/>
          <a:stretch>
            <a:fillRect/>
          </a:stretch>
        </p:blipFill>
        <p:spPr>
          <a:xfrm>
            <a:off x="4310927" y="6055735"/>
            <a:ext cx="6543675" cy="676275"/>
          </a:xfrm>
          <a:prstGeom prst="rect">
            <a:avLst/>
          </a:prstGeom>
        </p:spPr>
      </p:pic>
      <p:pic>
        <p:nvPicPr>
          <p:cNvPr id="8" name="Image 7">
            <a:extLst>
              <a:ext uri="{FF2B5EF4-FFF2-40B4-BE49-F238E27FC236}">
                <a16:creationId xmlns:a16="http://schemas.microsoft.com/office/drawing/2014/main" xmlns="" id="{A37A4AAB-DBB9-49A7-A0D6-51C0AD3D332B}"/>
              </a:ext>
            </a:extLst>
          </p:cNvPr>
          <p:cNvPicPr>
            <a:picLocks noChangeAspect="1"/>
          </p:cNvPicPr>
          <p:nvPr/>
        </p:nvPicPr>
        <p:blipFill>
          <a:blip r:embed="rId4"/>
          <a:stretch>
            <a:fillRect/>
          </a:stretch>
        </p:blipFill>
        <p:spPr>
          <a:xfrm>
            <a:off x="3467100" y="170150"/>
            <a:ext cx="8724900" cy="5885585"/>
          </a:xfrm>
          <a:prstGeom prst="rect">
            <a:avLst/>
          </a:prstGeom>
        </p:spPr>
      </p:pic>
    </p:spTree>
    <p:extLst>
      <p:ext uri="{BB962C8B-B14F-4D97-AF65-F5344CB8AC3E}">
        <p14:creationId xmlns:p14="http://schemas.microsoft.com/office/powerpoint/2010/main" val="3077793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4872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2062103"/>
          </a:xfrm>
          <a:prstGeom prst="rect">
            <a:avLst/>
          </a:prstGeom>
          <a:noFill/>
        </p:spPr>
        <p:txBody>
          <a:bodyPr wrap="square" rtlCol="0">
            <a:spAutoFit/>
          </a:bodyPr>
          <a:lstStyle/>
          <a:p>
            <a:pPr algn="ctr"/>
            <a:r>
              <a:rPr lang="fr-FR" sz="3200" b="1" dirty="0"/>
              <a:t>ESTIMER LES RESSOURCES NECESSAIRES AUX ACTIVITES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2607989699"/>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les ressources nécessaires aux activités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109192"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657600" y="3629891"/>
            <a:ext cx="8423564" cy="2462213"/>
          </a:xfrm>
          <a:prstGeom prst="rect">
            <a:avLst/>
          </a:prstGeom>
          <a:noFill/>
        </p:spPr>
        <p:txBody>
          <a:bodyPr wrap="square" rtlCol="0">
            <a:spAutoFit/>
          </a:bodyPr>
          <a:lstStyle/>
          <a:p>
            <a:pPr marL="285750" indent="-285750">
              <a:buFont typeface="Wingdings" panose="05000000000000000000" pitchFamily="2" charset="2"/>
              <a:buChar char="§"/>
            </a:pPr>
            <a:r>
              <a:rPr lang="fr-FR" sz="2200" dirty="0"/>
              <a:t>Identification du type, quantité, et caractéristique des ressources requises.</a:t>
            </a:r>
          </a:p>
          <a:p>
            <a:pPr marL="285750" indent="-285750">
              <a:buFont typeface="Wingdings" panose="05000000000000000000" pitchFamily="2" charset="2"/>
              <a:buChar char="§"/>
            </a:pPr>
            <a:r>
              <a:rPr lang="fr-FR" sz="2200" dirty="0"/>
              <a:t>Estimer le profil et les ressources humaines</a:t>
            </a:r>
          </a:p>
          <a:p>
            <a:pPr marL="285750" indent="-285750">
              <a:buFont typeface="Wingdings" panose="05000000000000000000" pitchFamily="2" charset="2"/>
              <a:buChar char="§"/>
            </a:pPr>
            <a:r>
              <a:rPr lang="fr-FR" sz="2200" dirty="0"/>
              <a:t>Type et quantité de matériels, équipements, fournitures nécessaires à l’accomplissement de chaque activité</a:t>
            </a:r>
          </a:p>
          <a:p>
            <a:pPr marL="285750" indent="-285750">
              <a:buFont typeface="Wingdings" panose="05000000000000000000" pitchFamily="2" charset="2"/>
              <a:buChar char="§"/>
            </a:pPr>
            <a:r>
              <a:rPr lang="fr-FR" sz="2200" dirty="0"/>
              <a:t>Gérer les besoins en ressources ( catégorie et type)</a:t>
            </a:r>
          </a:p>
          <a:p>
            <a:endParaRPr lang="fr-FR" sz="2200" dirty="0"/>
          </a:p>
        </p:txBody>
      </p:sp>
    </p:spTree>
    <p:extLst>
      <p:ext uri="{BB962C8B-B14F-4D97-AF65-F5344CB8AC3E}">
        <p14:creationId xmlns:p14="http://schemas.microsoft.com/office/powerpoint/2010/main" val="14691164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2062103"/>
          </a:xfrm>
          <a:prstGeom prst="rect">
            <a:avLst/>
          </a:prstGeom>
          <a:noFill/>
        </p:spPr>
        <p:txBody>
          <a:bodyPr wrap="square" rtlCol="0">
            <a:spAutoFit/>
          </a:bodyPr>
          <a:lstStyle/>
          <a:p>
            <a:pPr algn="ctr"/>
            <a:r>
              <a:rPr lang="fr-FR" sz="3200" b="1" dirty="0"/>
              <a:t>ESTIMER LES RESSOURCES NECESSAIRES AUX ACTIVITES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462610190"/>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les ressources nécessaires aux activités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E6DD6646-4746-4958-AE5D-095185647552}"/>
              </a:ext>
            </a:extLst>
          </p:cNvPr>
          <p:cNvPicPr>
            <a:picLocks noChangeAspect="1"/>
          </p:cNvPicPr>
          <p:nvPr/>
        </p:nvPicPr>
        <p:blipFill>
          <a:blip r:embed="rId3"/>
          <a:stretch>
            <a:fillRect/>
          </a:stretch>
        </p:blipFill>
        <p:spPr>
          <a:xfrm>
            <a:off x="3061855" y="3515605"/>
            <a:ext cx="8880763" cy="3077738"/>
          </a:xfrm>
          <a:prstGeom prst="rect">
            <a:avLst/>
          </a:prstGeom>
        </p:spPr>
      </p:pic>
    </p:spTree>
    <p:extLst>
      <p:ext uri="{BB962C8B-B14F-4D97-AF65-F5344CB8AC3E}">
        <p14:creationId xmlns:p14="http://schemas.microsoft.com/office/powerpoint/2010/main" val="4091084699"/>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1815882"/>
          </a:xfrm>
          <a:prstGeom prst="rect">
            <a:avLst/>
          </a:prstGeom>
          <a:noFill/>
        </p:spPr>
        <p:txBody>
          <a:bodyPr wrap="square" rtlCol="0">
            <a:spAutoFit/>
          </a:bodyPr>
          <a:lstStyle/>
          <a:p>
            <a:pPr algn="ctr"/>
            <a:r>
              <a:rPr lang="fr-FR" sz="2800" b="1" dirty="0"/>
              <a:t>ESTIMER LES RESSOURCES NECESSAIRES AUX ACTIVITES</a:t>
            </a:r>
          </a:p>
        </p:txBody>
      </p:sp>
      <p:pic>
        <p:nvPicPr>
          <p:cNvPr id="3" name="Image 2">
            <a:extLst>
              <a:ext uri="{FF2B5EF4-FFF2-40B4-BE49-F238E27FC236}">
                <a16:creationId xmlns:a16="http://schemas.microsoft.com/office/drawing/2014/main" xmlns="" id="{9A46E8E0-801A-471D-A6C2-F3E8803AEB61}"/>
              </a:ext>
            </a:extLst>
          </p:cNvPr>
          <p:cNvPicPr>
            <a:picLocks noChangeAspect="1"/>
          </p:cNvPicPr>
          <p:nvPr/>
        </p:nvPicPr>
        <p:blipFill>
          <a:blip r:embed="rId3"/>
          <a:stretch>
            <a:fillRect/>
          </a:stretch>
        </p:blipFill>
        <p:spPr>
          <a:xfrm>
            <a:off x="3180051" y="-1"/>
            <a:ext cx="8353425" cy="6257925"/>
          </a:xfrm>
          <a:prstGeom prst="rect">
            <a:avLst/>
          </a:prstGeom>
        </p:spPr>
      </p:pic>
    </p:spTree>
    <p:extLst>
      <p:ext uri="{BB962C8B-B14F-4D97-AF65-F5344CB8AC3E}">
        <p14:creationId xmlns:p14="http://schemas.microsoft.com/office/powerpoint/2010/main" val="42683540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4872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ESTIMER LA DUREE DES RESSOURCES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983663381"/>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la durée des ressources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109192"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657600" y="3629891"/>
            <a:ext cx="7897091" cy="2677656"/>
          </a:xfrm>
          <a:prstGeom prst="rect">
            <a:avLst/>
          </a:prstGeom>
          <a:noFill/>
        </p:spPr>
        <p:txBody>
          <a:bodyPr wrap="square" rtlCol="0">
            <a:spAutoFit/>
          </a:bodyPr>
          <a:lstStyle/>
          <a:p>
            <a:pPr marL="285750" indent="-285750">
              <a:buFont typeface="Wingdings" panose="05000000000000000000" pitchFamily="2" charset="2"/>
              <a:buChar char="§"/>
            </a:pPr>
            <a:r>
              <a:rPr lang="fr-FR" sz="2400" dirty="0"/>
              <a:t>Nombre de périodes de travail requises pour accomplir chacune des activités avec leurs ressources estimées</a:t>
            </a:r>
          </a:p>
          <a:p>
            <a:pPr marL="285750" indent="-285750">
              <a:buFont typeface="Wingdings" panose="05000000000000000000" pitchFamily="2" charset="2"/>
              <a:buChar char="§"/>
            </a:pPr>
            <a:r>
              <a:rPr lang="fr-FR" sz="2400" dirty="0"/>
              <a:t>Chiffrage du temps nécessaire pour mener à bien chacune des activités </a:t>
            </a:r>
          </a:p>
          <a:p>
            <a:endParaRPr lang="fr-FR" sz="2400" dirty="0"/>
          </a:p>
          <a:p>
            <a:endParaRPr lang="fr-FR" sz="2400" dirty="0"/>
          </a:p>
          <a:p>
            <a:endParaRPr lang="fr-FR" sz="2400" dirty="0"/>
          </a:p>
        </p:txBody>
      </p:sp>
    </p:spTree>
    <p:extLst>
      <p:ext uri="{BB962C8B-B14F-4D97-AF65-F5344CB8AC3E}">
        <p14:creationId xmlns:p14="http://schemas.microsoft.com/office/powerpoint/2010/main" val="2705266196"/>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ESTIMER LA DUREE DES RESSOURCES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2389592802"/>
              </p:ext>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la durée des ressources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653B80DA-94D6-4BCC-BE83-7E86F0D8DCA9}"/>
              </a:ext>
            </a:extLst>
          </p:cNvPr>
          <p:cNvPicPr>
            <a:picLocks noChangeAspect="1"/>
          </p:cNvPicPr>
          <p:nvPr/>
        </p:nvPicPr>
        <p:blipFill>
          <a:blip r:embed="rId3"/>
          <a:stretch>
            <a:fillRect/>
          </a:stretch>
        </p:blipFill>
        <p:spPr>
          <a:xfrm>
            <a:off x="3061855" y="2720865"/>
            <a:ext cx="8848725" cy="3984736"/>
          </a:xfrm>
          <a:prstGeom prst="rect">
            <a:avLst/>
          </a:prstGeom>
        </p:spPr>
      </p:pic>
    </p:spTree>
    <p:extLst>
      <p:ext uri="{BB962C8B-B14F-4D97-AF65-F5344CB8AC3E}">
        <p14:creationId xmlns:p14="http://schemas.microsoft.com/office/powerpoint/2010/main" val="228589232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8495" y="1432311"/>
            <a:ext cx="3061855" cy="1569660"/>
          </a:xfrm>
          <a:prstGeom prst="rect">
            <a:avLst/>
          </a:prstGeom>
          <a:noFill/>
        </p:spPr>
        <p:txBody>
          <a:bodyPr wrap="square" rtlCol="0">
            <a:spAutoFit/>
          </a:bodyPr>
          <a:lstStyle/>
          <a:p>
            <a:pPr algn="ctr"/>
            <a:r>
              <a:rPr lang="fr-FR" sz="3200" b="1" dirty="0"/>
              <a:t>ESTIMER LA DUREE DES RESSOURCES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la durée des ressources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6914BDA9-C32E-48E8-B2F7-5BB061C7B9F5}"/>
              </a:ext>
            </a:extLst>
          </p:cNvPr>
          <p:cNvPicPr>
            <a:picLocks noChangeAspect="1"/>
          </p:cNvPicPr>
          <p:nvPr/>
        </p:nvPicPr>
        <p:blipFill>
          <a:blip r:embed="rId3"/>
          <a:stretch>
            <a:fillRect/>
          </a:stretch>
        </p:blipFill>
        <p:spPr>
          <a:xfrm>
            <a:off x="253707" y="3381770"/>
            <a:ext cx="2457450" cy="2105025"/>
          </a:xfrm>
          <a:prstGeom prst="rect">
            <a:avLst/>
          </a:prstGeom>
        </p:spPr>
      </p:pic>
      <p:sp>
        <p:nvSpPr>
          <p:cNvPr id="9" name="ZoneTexte 8">
            <a:extLst>
              <a:ext uri="{FF2B5EF4-FFF2-40B4-BE49-F238E27FC236}">
                <a16:creationId xmlns:a16="http://schemas.microsoft.com/office/drawing/2014/main" xmlns="" id="{70B9DC0D-57EB-4EDE-9BE4-E3F3A38BC317}"/>
              </a:ext>
            </a:extLst>
          </p:cNvPr>
          <p:cNvSpPr txBox="1"/>
          <p:nvPr/>
        </p:nvSpPr>
        <p:spPr>
          <a:xfrm>
            <a:off x="3172691" y="3381770"/>
            <a:ext cx="8866909" cy="3139321"/>
          </a:xfrm>
          <a:prstGeom prst="rect">
            <a:avLst/>
          </a:prstGeom>
          <a:noFill/>
        </p:spPr>
        <p:txBody>
          <a:bodyPr wrap="square" rtlCol="0">
            <a:spAutoFit/>
          </a:bodyPr>
          <a:lstStyle/>
          <a:p>
            <a:pPr marL="285750" indent="-285750">
              <a:buFont typeface="Wingdings" panose="05000000000000000000" pitchFamily="2" charset="2"/>
              <a:buChar char="§"/>
            </a:pPr>
            <a:r>
              <a:rPr lang="fr-FR" dirty="0"/>
              <a:t>Estimation par analogie ( estimation de la durée ou du coût , en utilisant les données historiques d’une activité d’un projet similaire comme base d’estimation )</a:t>
            </a:r>
          </a:p>
          <a:p>
            <a:pPr marL="285750" indent="-285750">
              <a:buFont typeface="Wingdings" panose="05000000000000000000" pitchFamily="2" charset="2"/>
              <a:buChar char="§"/>
            </a:pPr>
            <a:r>
              <a:rPr lang="fr-FR" dirty="0"/>
              <a:t>Estimation paramétrique ( Utilisation d’algorithme de calcul en se basant sur les données historique d’un projet et les paramètres du projet)</a:t>
            </a:r>
          </a:p>
          <a:p>
            <a:pPr marL="285750" indent="-285750">
              <a:buFont typeface="Wingdings" panose="05000000000000000000" pitchFamily="2" charset="2"/>
              <a:buChar char="§"/>
            </a:pPr>
            <a:r>
              <a:rPr lang="fr-FR" dirty="0"/>
              <a:t>Estimation à trois points : Plus probable, Optimiste, Pessimiste</a:t>
            </a:r>
          </a:p>
          <a:p>
            <a:pPr marL="742950" lvl="1" indent="-285750">
              <a:buFont typeface="Wingdings" panose="05000000000000000000" pitchFamily="2" charset="2"/>
              <a:buChar char="§"/>
            </a:pPr>
            <a:r>
              <a:rPr lang="fr-FR" dirty="0"/>
              <a:t>Distribution triangulaire : DE = (</a:t>
            </a:r>
            <a:r>
              <a:rPr lang="fr-FR" dirty="0" err="1"/>
              <a:t>Do+DPP+Dp</a:t>
            </a:r>
            <a:r>
              <a:rPr lang="fr-FR" dirty="0"/>
              <a:t>)/3</a:t>
            </a:r>
          </a:p>
          <a:p>
            <a:pPr marL="742950" lvl="1" indent="-285750">
              <a:buFont typeface="Wingdings" panose="05000000000000000000" pitchFamily="2" charset="2"/>
              <a:buChar char="§"/>
            </a:pPr>
            <a:r>
              <a:rPr lang="fr-FR" dirty="0"/>
              <a:t>Distribution bêta ( Analyse PERT) DE = ( Do+4dPP+dP)/6</a:t>
            </a:r>
          </a:p>
          <a:p>
            <a:pPr marL="285750" indent="-285750">
              <a:buFont typeface="Wingdings" panose="05000000000000000000" pitchFamily="2" charset="2"/>
              <a:buChar char="§"/>
            </a:pPr>
            <a:r>
              <a:rPr lang="fr-FR" dirty="0"/>
              <a:t>Technique de prise de décision collectives ( remue-méninge, Delphes…)</a:t>
            </a:r>
          </a:p>
          <a:p>
            <a:pPr marL="285750" indent="-285750">
              <a:buFont typeface="Wingdings" panose="05000000000000000000" pitchFamily="2" charset="2"/>
              <a:buChar char="§"/>
            </a:pPr>
            <a:r>
              <a:rPr lang="fr-FR" dirty="0"/>
              <a:t>Analyse de la réserve ( Gestion des incertitudes, provision pour aléas, risques…)</a:t>
            </a:r>
          </a:p>
          <a:p>
            <a:pPr marL="285750" indent="-285750">
              <a:buFont typeface="Wingdings" panose="05000000000000000000" pitchFamily="2" charset="2"/>
              <a:buChar char="§"/>
            </a:pPr>
            <a:endParaRPr lang="fr-FR" dirty="0"/>
          </a:p>
          <a:p>
            <a:endParaRPr lang="fr-FR" dirty="0"/>
          </a:p>
        </p:txBody>
      </p:sp>
    </p:spTree>
    <p:extLst>
      <p:ext uri="{BB962C8B-B14F-4D97-AF65-F5344CB8AC3E}">
        <p14:creationId xmlns:p14="http://schemas.microsoft.com/office/powerpoint/2010/main" val="406991032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3325089" y="193964"/>
            <a:ext cx="5791202" cy="383094"/>
          </a:xfrm>
          <a:solidFill>
            <a:schemeClr val="accent1"/>
          </a:solidFill>
        </p:spPr>
        <p:txBody>
          <a:bodyPr>
            <a:normAutofit/>
          </a:bodyPr>
          <a:lstStyle/>
          <a:p>
            <a:r>
              <a:rPr lang="fr-FR" sz="2000" b="1" dirty="0">
                <a:solidFill>
                  <a:schemeClr val="bg1"/>
                </a:solidFill>
              </a:rPr>
              <a:t>QU’EST-CE QUI PEUT FAIRE ECHOUER UN PROJET ?</a:t>
            </a:r>
          </a:p>
        </p:txBody>
      </p:sp>
      <p:graphicFrame>
        <p:nvGraphicFramePr>
          <p:cNvPr id="4" name="Tableau 3">
            <a:extLst>
              <a:ext uri="{FF2B5EF4-FFF2-40B4-BE49-F238E27FC236}">
                <a16:creationId xmlns:a16="http://schemas.microsoft.com/office/drawing/2014/main" xmlns="" id="{AB4ED988-8F7A-4384-9FB0-B424CD793106}"/>
              </a:ext>
            </a:extLst>
          </p:cNvPr>
          <p:cNvGraphicFramePr>
            <a:graphicFrameLocks noGrp="1"/>
          </p:cNvGraphicFramePr>
          <p:nvPr>
            <p:extLst>
              <p:ext uri="{D42A27DB-BD31-4B8C-83A1-F6EECF244321}">
                <p14:modId xmlns:p14="http://schemas.microsoft.com/office/powerpoint/2010/main" val="2801781823"/>
              </p:ext>
            </p:extLst>
          </p:nvPr>
        </p:nvGraphicFramePr>
        <p:xfrm>
          <a:off x="277091" y="789709"/>
          <a:ext cx="11333015" cy="5902036"/>
        </p:xfrm>
        <a:graphic>
          <a:graphicData uri="http://schemas.openxmlformats.org/drawingml/2006/table">
            <a:tbl>
              <a:tblPr firstRow="1" bandRow="1">
                <a:tableStyleId>{5C22544A-7EE6-4342-B048-85BDC9FD1C3A}</a:tableStyleId>
              </a:tblPr>
              <a:tblGrid>
                <a:gridCol w="2266603">
                  <a:extLst>
                    <a:ext uri="{9D8B030D-6E8A-4147-A177-3AD203B41FA5}">
                      <a16:colId xmlns:a16="http://schemas.microsoft.com/office/drawing/2014/main" xmlns="" val="2569849580"/>
                    </a:ext>
                  </a:extLst>
                </a:gridCol>
                <a:gridCol w="2266603">
                  <a:extLst>
                    <a:ext uri="{9D8B030D-6E8A-4147-A177-3AD203B41FA5}">
                      <a16:colId xmlns:a16="http://schemas.microsoft.com/office/drawing/2014/main" xmlns="" val="1406532425"/>
                    </a:ext>
                  </a:extLst>
                </a:gridCol>
                <a:gridCol w="2266603">
                  <a:extLst>
                    <a:ext uri="{9D8B030D-6E8A-4147-A177-3AD203B41FA5}">
                      <a16:colId xmlns:a16="http://schemas.microsoft.com/office/drawing/2014/main" xmlns="" val="2709586550"/>
                    </a:ext>
                  </a:extLst>
                </a:gridCol>
                <a:gridCol w="2266603">
                  <a:extLst>
                    <a:ext uri="{9D8B030D-6E8A-4147-A177-3AD203B41FA5}">
                      <a16:colId xmlns:a16="http://schemas.microsoft.com/office/drawing/2014/main" xmlns="" val="2807108109"/>
                    </a:ext>
                  </a:extLst>
                </a:gridCol>
                <a:gridCol w="2266603">
                  <a:extLst>
                    <a:ext uri="{9D8B030D-6E8A-4147-A177-3AD203B41FA5}">
                      <a16:colId xmlns:a16="http://schemas.microsoft.com/office/drawing/2014/main" xmlns="" val="3639754974"/>
                    </a:ext>
                  </a:extLst>
                </a:gridCol>
              </a:tblGrid>
              <a:tr h="2951018">
                <a:tc>
                  <a:txBody>
                    <a:bodyPr/>
                    <a:lstStyle/>
                    <a:p>
                      <a:r>
                        <a:rPr lang="fr-FR" dirty="0"/>
                        <a:t>Intégration</a:t>
                      </a:r>
                    </a:p>
                  </a:txBody>
                  <a:tcPr/>
                </a:tc>
                <a:tc>
                  <a:txBody>
                    <a:bodyPr/>
                    <a:lstStyle/>
                    <a:p>
                      <a:r>
                        <a:rPr lang="fr-FR" dirty="0"/>
                        <a:t>Contenu</a:t>
                      </a:r>
                    </a:p>
                  </a:txBody>
                  <a:tcPr/>
                </a:tc>
                <a:tc>
                  <a:txBody>
                    <a:bodyPr/>
                    <a:lstStyle/>
                    <a:p>
                      <a:r>
                        <a:rPr lang="fr-FR" dirty="0"/>
                        <a:t>Délais</a:t>
                      </a:r>
                    </a:p>
                  </a:txBody>
                  <a:tcPr/>
                </a:tc>
                <a:tc>
                  <a:txBody>
                    <a:bodyPr/>
                    <a:lstStyle/>
                    <a:p>
                      <a:r>
                        <a:rPr lang="fr-FR" dirty="0"/>
                        <a:t>Coût</a:t>
                      </a:r>
                    </a:p>
                  </a:txBody>
                  <a:tcPr/>
                </a:tc>
                <a:tc>
                  <a:txBody>
                    <a:bodyPr/>
                    <a:lstStyle/>
                    <a:p>
                      <a:r>
                        <a:rPr lang="fr-FR" dirty="0"/>
                        <a:t>Qualité</a:t>
                      </a:r>
                    </a:p>
                  </a:txBody>
                  <a:tcPr/>
                </a:tc>
                <a:extLst>
                  <a:ext uri="{0D108BD9-81ED-4DB2-BD59-A6C34878D82A}">
                    <a16:rowId xmlns:a16="http://schemas.microsoft.com/office/drawing/2014/main" xmlns="" val="3094098113"/>
                  </a:ext>
                </a:extLst>
              </a:tr>
              <a:tr h="2951018">
                <a:tc>
                  <a:txBody>
                    <a:bodyPr/>
                    <a:lstStyle/>
                    <a:p>
                      <a:r>
                        <a:rPr lang="fr-FR" dirty="0"/>
                        <a:t>Ressource Humaine</a:t>
                      </a:r>
                    </a:p>
                  </a:txBody>
                  <a:tcPr/>
                </a:tc>
                <a:tc>
                  <a:txBody>
                    <a:bodyPr/>
                    <a:lstStyle/>
                    <a:p>
                      <a:r>
                        <a:rPr lang="fr-FR" dirty="0"/>
                        <a:t>Communication</a:t>
                      </a:r>
                    </a:p>
                  </a:txBody>
                  <a:tcPr/>
                </a:tc>
                <a:tc>
                  <a:txBody>
                    <a:bodyPr/>
                    <a:lstStyle/>
                    <a:p>
                      <a:r>
                        <a:rPr lang="fr-FR" dirty="0"/>
                        <a:t>Risque</a:t>
                      </a:r>
                    </a:p>
                  </a:txBody>
                  <a:tcPr/>
                </a:tc>
                <a:tc>
                  <a:txBody>
                    <a:bodyPr/>
                    <a:lstStyle/>
                    <a:p>
                      <a:r>
                        <a:rPr lang="fr-FR" dirty="0"/>
                        <a:t>Approvisionnement</a:t>
                      </a:r>
                    </a:p>
                  </a:txBody>
                  <a:tcPr/>
                </a:tc>
                <a:tc>
                  <a:txBody>
                    <a:bodyPr/>
                    <a:lstStyle/>
                    <a:p>
                      <a:r>
                        <a:rPr lang="fr-FR" dirty="0"/>
                        <a:t>Partie prenantes</a:t>
                      </a:r>
                    </a:p>
                  </a:txBody>
                  <a:tcPr/>
                </a:tc>
                <a:extLst>
                  <a:ext uri="{0D108BD9-81ED-4DB2-BD59-A6C34878D82A}">
                    <a16:rowId xmlns:a16="http://schemas.microsoft.com/office/drawing/2014/main" xmlns="" val="1973767274"/>
                  </a:ext>
                </a:extLst>
              </a:tr>
            </a:tbl>
          </a:graphicData>
        </a:graphic>
      </p:graphicFrame>
    </p:spTree>
    <p:extLst>
      <p:ext uri="{BB962C8B-B14F-4D97-AF65-F5344CB8AC3E}">
        <p14:creationId xmlns:p14="http://schemas.microsoft.com/office/powerpoint/2010/main" val="27383111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954107"/>
          </a:xfrm>
          <a:prstGeom prst="rect">
            <a:avLst/>
          </a:prstGeom>
          <a:noFill/>
        </p:spPr>
        <p:txBody>
          <a:bodyPr wrap="square" rtlCol="0">
            <a:spAutoFit/>
          </a:bodyPr>
          <a:lstStyle/>
          <a:p>
            <a:pPr algn="ctr"/>
            <a:r>
              <a:rPr lang="fr-FR" sz="2800" b="1" dirty="0"/>
              <a:t>ESTIMER LA DUREE DES RESSOURCES</a:t>
            </a:r>
          </a:p>
        </p:txBody>
      </p:sp>
      <p:pic>
        <p:nvPicPr>
          <p:cNvPr id="2" name="Image 1">
            <a:extLst>
              <a:ext uri="{FF2B5EF4-FFF2-40B4-BE49-F238E27FC236}">
                <a16:creationId xmlns:a16="http://schemas.microsoft.com/office/drawing/2014/main" xmlns="" id="{2E616A9F-3D7C-4473-B00C-5511B87AA6ED}"/>
              </a:ext>
            </a:extLst>
          </p:cNvPr>
          <p:cNvPicPr>
            <a:picLocks noChangeAspect="1"/>
          </p:cNvPicPr>
          <p:nvPr/>
        </p:nvPicPr>
        <p:blipFill>
          <a:blip r:embed="rId3"/>
          <a:stretch>
            <a:fillRect/>
          </a:stretch>
        </p:blipFill>
        <p:spPr>
          <a:xfrm>
            <a:off x="3375313" y="152676"/>
            <a:ext cx="8267700" cy="6134100"/>
          </a:xfrm>
          <a:prstGeom prst="rect">
            <a:avLst/>
          </a:prstGeom>
        </p:spPr>
      </p:pic>
    </p:spTree>
    <p:extLst>
      <p:ext uri="{BB962C8B-B14F-4D97-AF65-F5344CB8AC3E}">
        <p14:creationId xmlns:p14="http://schemas.microsoft.com/office/powerpoint/2010/main" val="31366344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4872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010598093"/>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109192"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657600" y="3629891"/>
            <a:ext cx="7398327" cy="1938992"/>
          </a:xfrm>
          <a:prstGeom prst="rect">
            <a:avLst/>
          </a:prstGeom>
          <a:noFill/>
        </p:spPr>
        <p:txBody>
          <a:bodyPr wrap="square" rtlCol="0">
            <a:spAutoFit/>
          </a:bodyPr>
          <a:lstStyle/>
          <a:p>
            <a:pPr marL="285750" indent="-285750">
              <a:buFont typeface="Wingdings" panose="05000000000000000000" pitchFamily="2" charset="2"/>
              <a:buChar char="§"/>
            </a:pPr>
            <a:r>
              <a:rPr lang="fr-FR" sz="2400" dirty="0"/>
              <a:t>Elaborer le modèle d’échéancier du projet</a:t>
            </a:r>
          </a:p>
          <a:p>
            <a:pPr marL="285750" indent="-285750">
              <a:buFont typeface="Wingdings" panose="05000000000000000000" pitchFamily="2" charset="2"/>
              <a:buChar char="§"/>
            </a:pPr>
            <a:r>
              <a:rPr lang="fr-FR" sz="2400" dirty="0"/>
              <a:t>Sources ( WBS, activités, séquences, durées, besoins en ressource , contraintes de l’échéancier…) </a:t>
            </a:r>
          </a:p>
          <a:p>
            <a:endParaRPr lang="fr-FR" sz="2400" dirty="0"/>
          </a:p>
          <a:p>
            <a:endParaRPr lang="fr-FR" sz="2400" dirty="0"/>
          </a:p>
        </p:txBody>
      </p:sp>
    </p:spTree>
    <p:extLst>
      <p:ext uri="{BB962C8B-B14F-4D97-AF65-F5344CB8AC3E}">
        <p14:creationId xmlns:p14="http://schemas.microsoft.com/office/powerpoint/2010/main" val="212270908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370421254"/>
              </p:ext>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24824EDA-2F94-4202-9ECA-2C26B916D46C}"/>
              </a:ext>
            </a:extLst>
          </p:cNvPr>
          <p:cNvPicPr>
            <a:picLocks noChangeAspect="1"/>
          </p:cNvPicPr>
          <p:nvPr/>
        </p:nvPicPr>
        <p:blipFill>
          <a:blip r:embed="rId3"/>
          <a:stretch>
            <a:fillRect/>
          </a:stretch>
        </p:blipFill>
        <p:spPr>
          <a:xfrm>
            <a:off x="3403023" y="2982291"/>
            <a:ext cx="7353300" cy="3737164"/>
          </a:xfrm>
          <a:prstGeom prst="rect">
            <a:avLst/>
          </a:prstGeom>
        </p:spPr>
      </p:pic>
    </p:spTree>
    <p:extLst>
      <p:ext uri="{BB962C8B-B14F-4D97-AF65-F5344CB8AC3E}">
        <p14:creationId xmlns:p14="http://schemas.microsoft.com/office/powerpoint/2010/main" val="1953261867"/>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24247" y="1386086"/>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2" name="Image 11">
            <a:extLst>
              <a:ext uri="{FF2B5EF4-FFF2-40B4-BE49-F238E27FC236}">
                <a16:creationId xmlns:a16="http://schemas.microsoft.com/office/drawing/2014/main" xmlns="" id="{A59F42B0-86A4-4905-A6E9-51AAD96665F6}"/>
              </a:ext>
            </a:extLst>
          </p:cNvPr>
          <p:cNvPicPr>
            <a:picLocks noChangeAspect="1"/>
          </p:cNvPicPr>
          <p:nvPr/>
        </p:nvPicPr>
        <p:blipFill>
          <a:blip r:embed="rId3"/>
          <a:stretch>
            <a:fillRect/>
          </a:stretch>
        </p:blipFill>
        <p:spPr>
          <a:xfrm>
            <a:off x="154130" y="3012827"/>
            <a:ext cx="2705100" cy="3295650"/>
          </a:xfrm>
          <a:prstGeom prst="rect">
            <a:avLst/>
          </a:prstGeom>
        </p:spPr>
      </p:pic>
      <p:sp>
        <p:nvSpPr>
          <p:cNvPr id="15" name="ZoneTexte 14">
            <a:extLst>
              <a:ext uri="{FF2B5EF4-FFF2-40B4-BE49-F238E27FC236}">
                <a16:creationId xmlns:a16="http://schemas.microsoft.com/office/drawing/2014/main" xmlns="" id="{E98A9574-B6FB-439E-9E58-9F948AC0940F}"/>
              </a:ext>
            </a:extLst>
          </p:cNvPr>
          <p:cNvSpPr txBox="1"/>
          <p:nvPr/>
        </p:nvSpPr>
        <p:spPr>
          <a:xfrm>
            <a:off x="8188036" y="6123709"/>
            <a:ext cx="3311237" cy="568036"/>
          </a:xfrm>
          <a:prstGeom prst="rect">
            <a:avLst/>
          </a:prstGeom>
          <a:noFill/>
        </p:spPr>
        <p:txBody>
          <a:bodyPr wrap="square" rtlCol="0">
            <a:spAutoFit/>
          </a:bodyPr>
          <a:lstStyle/>
          <a:p>
            <a:endParaRPr lang="fr-FR" dirty="0"/>
          </a:p>
        </p:txBody>
      </p:sp>
      <p:pic>
        <p:nvPicPr>
          <p:cNvPr id="16" name="Image 15">
            <a:extLst>
              <a:ext uri="{FF2B5EF4-FFF2-40B4-BE49-F238E27FC236}">
                <a16:creationId xmlns:a16="http://schemas.microsoft.com/office/drawing/2014/main" xmlns="" id="{431D5A6D-7B9F-44BA-B1C7-AC2CC9D6D8FB}"/>
              </a:ext>
            </a:extLst>
          </p:cNvPr>
          <p:cNvPicPr>
            <a:picLocks noChangeAspect="1"/>
          </p:cNvPicPr>
          <p:nvPr/>
        </p:nvPicPr>
        <p:blipFill>
          <a:blip r:embed="rId4"/>
          <a:stretch>
            <a:fillRect/>
          </a:stretch>
        </p:blipFill>
        <p:spPr>
          <a:xfrm>
            <a:off x="3167490" y="3055927"/>
            <a:ext cx="8533967" cy="3351800"/>
          </a:xfrm>
          <a:prstGeom prst="rect">
            <a:avLst/>
          </a:prstGeom>
        </p:spPr>
      </p:pic>
    </p:spTree>
    <p:extLst>
      <p:ext uri="{BB962C8B-B14F-4D97-AF65-F5344CB8AC3E}">
        <p14:creationId xmlns:p14="http://schemas.microsoft.com/office/powerpoint/2010/main" val="2214492942"/>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24247" y="1386086"/>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2" name="Image 11">
            <a:extLst>
              <a:ext uri="{FF2B5EF4-FFF2-40B4-BE49-F238E27FC236}">
                <a16:creationId xmlns:a16="http://schemas.microsoft.com/office/drawing/2014/main" xmlns="" id="{A59F42B0-86A4-4905-A6E9-51AAD96665F6}"/>
              </a:ext>
            </a:extLst>
          </p:cNvPr>
          <p:cNvPicPr>
            <a:picLocks noChangeAspect="1"/>
          </p:cNvPicPr>
          <p:nvPr/>
        </p:nvPicPr>
        <p:blipFill>
          <a:blip r:embed="rId3"/>
          <a:stretch>
            <a:fillRect/>
          </a:stretch>
        </p:blipFill>
        <p:spPr>
          <a:xfrm>
            <a:off x="154130" y="3012827"/>
            <a:ext cx="2705100" cy="3295650"/>
          </a:xfrm>
          <a:prstGeom prst="rect">
            <a:avLst/>
          </a:prstGeom>
        </p:spPr>
      </p:pic>
      <p:sp>
        <p:nvSpPr>
          <p:cNvPr id="15" name="ZoneTexte 14">
            <a:extLst>
              <a:ext uri="{FF2B5EF4-FFF2-40B4-BE49-F238E27FC236}">
                <a16:creationId xmlns:a16="http://schemas.microsoft.com/office/drawing/2014/main" xmlns="" id="{E98A9574-B6FB-439E-9E58-9F948AC0940F}"/>
              </a:ext>
            </a:extLst>
          </p:cNvPr>
          <p:cNvSpPr txBox="1"/>
          <p:nvPr/>
        </p:nvSpPr>
        <p:spPr>
          <a:xfrm>
            <a:off x="8188036" y="6123709"/>
            <a:ext cx="3311237" cy="568036"/>
          </a:xfrm>
          <a:prstGeom prst="rect">
            <a:avLst/>
          </a:prstGeom>
          <a:noFill/>
        </p:spPr>
        <p:txBody>
          <a:bodyPr wrap="square" rtlCol="0">
            <a:spAutoFit/>
          </a:bodyPr>
          <a:lstStyle/>
          <a:p>
            <a:endParaRPr lang="fr-FR" dirty="0"/>
          </a:p>
        </p:txBody>
      </p:sp>
      <p:sp>
        <p:nvSpPr>
          <p:cNvPr id="3" name="ZoneTexte 2">
            <a:extLst>
              <a:ext uri="{FF2B5EF4-FFF2-40B4-BE49-F238E27FC236}">
                <a16:creationId xmlns:a16="http://schemas.microsoft.com/office/drawing/2014/main" xmlns="" id="{9E38D254-A77C-4E48-A066-87B2C7E64018}"/>
              </a:ext>
            </a:extLst>
          </p:cNvPr>
          <p:cNvSpPr txBox="1"/>
          <p:nvPr/>
        </p:nvSpPr>
        <p:spPr>
          <a:xfrm>
            <a:off x="3186545" y="3255818"/>
            <a:ext cx="9005455" cy="646331"/>
          </a:xfrm>
          <a:prstGeom prst="rect">
            <a:avLst/>
          </a:prstGeom>
          <a:noFill/>
        </p:spPr>
        <p:txBody>
          <a:bodyPr wrap="square" rtlCol="0">
            <a:spAutoFit/>
          </a:bodyPr>
          <a:lstStyle/>
          <a:p>
            <a:pPr marL="285750" indent="-285750">
              <a:buFont typeface="Arial" panose="020B0604020202020204" pitchFamily="34" charset="0"/>
              <a:buChar char="•"/>
            </a:pPr>
            <a:r>
              <a:rPr lang="fr-FR" dirty="0"/>
              <a:t>Chaine critique: méthode de modélisation de l'échéancier permettant à l'équipe de placer une réserve de temps sur tout chemin ( prise en compte des conflits de ressources )</a:t>
            </a:r>
          </a:p>
        </p:txBody>
      </p:sp>
      <p:pic>
        <p:nvPicPr>
          <p:cNvPr id="5" name="Image 4">
            <a:extLst>
              <a:ext uri="{FF2B5EF4-FFF2-40B4-BE49-F238E27FC236}">
                <a16:creationId xmlns:a16="http://schemas.microsoft.com/office/drawing/2014/main" xmlns="" id="{D395A2A8-E8A1-4589-BEC7-B33C43669772}"/>
              </a:ext>
            </a:extLst>
          </p:cNvPr>
          <p:cNvPicPr>
            <a:picLocks noChangeAspect="1"/>
          </p:cNvPicPr>
          <p:nvPr/>
        </p:nvPicPr>
        <p:blipFill>
          <a:blip r:embed="rId4"/>
          <a:stretch>
            <a:fillRect/>
          </a:stretch>
        </p:blipFill>
        <p:spPr>
          <a:xfrm>
            <a:off x="3167490" y="3910779"/>
            <a:ext cx="8312728" cy="2947221"/>
          </a:xfrm>
          <a:prstGeom prst="rect">
            <a:avLst/>
          </a:prstGeom>
        </p:spPr>
      </p:pic>
    </p:spTree>
    <p:extLst>
      <p:ext uri="{BB962C8B-B14F-4D97-AF65-F5344CB8AC3E}">
        <p14:creationId xmlns:p14="http://schemas.microsoft.com/office/powerpoint/2010/main" val="2914053823"/>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24247" y="1386086"/>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2" name="Image 11">
            <a:extLst>
              <a:ext uri="{FF2B5EF4-FFF2-40B4-BE49-F238E27FC236}">
                <a16:creationId xmlns:a16="http://schemas.microsoft.com/office/drawing/2014/main" xmlns="" id="{A59F42B0-86A4-4905-A6E9-51AAD96665F6}"/>
              </a:ext>
            </a:extLst>
          </p:cNvPr>
          <p:cNvPicPr>
            <a:picLocks noChangeAspect="1"/>
          </p:cNvPicPr>
          <p:nvPr/>
        </p:nvPicPr>
        <p:blipFill>
          <a:blip r:embed="rId3"/>
          <a:stretch>
            <a:fillRect/>
          </a:stretch>
        </p:blipFill>
        <p:spPr>
          <a:xfrm>
            <a:off x="154130" y="3012827"/>
            <a:ext cx="2705100" cy="3295650"/>
          </a:xfrm>
          <a:prstGeom prst="rect">
            <a:avLst/>
          </a:prstGeom>
        </p:spPr>
      </p:pic>
      <p:sp>
        <p:nvSpPr>
          <p:cNvPr id="15" name="ZoneTexte 14">
            <a:extLst>
              <a:ext uri="{FF2B5EF4-FFF2-40B4-BE49-F238E27FC236}">
                <a16:creationId xmlns:a16="http://schemas.microsoft.com/office/drawing/2014/main" xmlns="" id="{E98A9574-B6FB-439E-9E58-9F948AC0940F}"/>
              </a:ext>
            </a:extLst>
          </p:cNvPr>
          <p:cNvSpPr txBox="1"/>
          <p:nvPr/>
        </p:nvSpPr>
        <p:spPr>
          <a:xfrm>
            <a:off x="8188036" y="6123709"/>
            <a:ext cx="3311237" cy="568036"/>
          </a:xfrm>
          <a:prstGeom prst="rect">
            <a:avLst/>
          </a:prstGeom>
          <a:noFill/>
        </p:spPr>
        <p:txBody>
          <a:bodyPr wrap="square" rtlCol="0">
            <a:spAutoFit/>
          </a:bodyPr>
          <a:lstStyle/>
          <a:p>
            <a:endParaRPr lang="fr-FR" dirty="0"/>
          </a:p>
        </p:txBody>
      </p:sp>
      <p:sp>
        <p:nvSpPr>
          <p:cNvPr id="3" name="ZoneTexte 2">
            <a:extLst>
              <a:ext uri="{FF2B5EF4-FFF2-40B4-BE49-F238E27FC236}">
                <a16:creationId xmlns:a16="http://schemas.microsoft.com/office/drawing/2014/main" xmlns="" id="{9E38D254-A77C-4E48-A066-87B2C7E64018}"/>
              </a:ext>
            </a:extLst>
          </p:cNvPr>
          <p:cNvSpPr txBox="1"/>
          <p:nvPr/>
        </p:nvSpPr>
        <p:spPr>
          <a:xfrm>
            <a:off x="3186545" y="3255818"/>
            <a:ext cx="9005455" cy="3139321"/>
          </a:xfrm>
          <a:prstGeom prst="rect">
            <a:avLst/>
          </a:prstGeom>
          <a:noFill/>
        </p:spPr>
        <p:txBody>
          <a:bodyPr wrap="square" rtlCol="0">
            <a:spAutoFit/>
          </a:bodyPr>
          <a:lstStyle/>
          <a:p>
            <a:pPr marL="285750" indent="-285750">
              <a:buFont typeface="Arial" panose="020B0604020202020204" pitchFamily="34" charset="0"/>
              <a:buChar char="•"/>
            </a:pPr>
            <a:r>
              <a:rPr lang="fr-FR" dirty="0"/>
              <a:t>Technique d’optimisation des ressources </a:t>
            </a:r>
          </a:p>
          <a:p>
            <a:pPr marL="742950" lvl="1" indent="-285750">
              <a:buFont typeface="Arial" panose="020B0604020202020204" pitchFamily="34" charset="0"/>
              <a:buChar char="•"/>
            </a:pPr>
            <a:r>
              <a:rPr lang="fr-FR" dirty="0"/>
              <a:t>Nivellement des ressources ( ajustement des dates de début et des dates de fin en fonction des contraintes des ressources pour assurer l'équilibre entre la demande et la disponibilité )</a:t>
            </a:r>
          </a:p>
          <a:p>
            <a:pPr marL="742950" lvl="1" indent="-285750">
              <a:buFont typeface="Arial" panose="020B0604020202020204" pitchFamily="34" charset="0"/>
              <a:buChar char="•"/>
            </a:pPr>
            <a:r>
              <a:rPr lang="fr-FR" dirty="0"/>
              <a:t>Lissage des ressources (ajustement des activités de telle sorte que les demandes de ressources pour le projet ne dépassent pas certaines limites de ressources prédéfinies</a:t>
            </a:r>
          </a:p>
          <a:p>
            <a:pPr marL="742950" lvl="1"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Compression de l’échéancier</a:t>
            </a:r>
          </a:p>
          <a:p>
            <a:pPr marL="742950" lvl="1" indent="-285750">
              <a:buFont typeface="Arial" panose="020B0604020202020204" pitchFamily="34" charset="0"/>
              <a:buChar char="•"/>
            </a:pPr>
            <a:r>
              <a:rPr lang="fr-FR" dirty="0"/>
              <a:t>Compression des délais ( heures sup, ressources supplémentaires) risques et coûts</a:t>
            </a:r>
          </a:p>
          <a:p>
            <a:pPr marL="742950" lvl="1" indent="-285750">
              <a:buFont typeface="Arial" panose="020B0604020202020204" pitchFamily="34" charset="0"/>
              <a:buChar char="•"/>
            </a:pPr>
            <a:r>
              <a:rPr lang="fr-FR" dirty="0"/>
              <a:t>Exécution accélérée ou chevauchement (accroissement des risques, …)</a:t>
            </a:r>
          </a:p>
          <a:p>
            <a:pPr marL="742950" lvl="1" indent="-285750">
              <a:buFont typeface="Arial" panose="020B0604020202020204" pitchFamily="34" charset="0"/>
              <a:buChar char="•"/>
            </a:pPr>
            <a:endParaRPr lang="fr-FR" dirty="0"/>
          </a:p>
        </p:txBody>
      </p:sp>
    </p:spTree>
    <p:extLst>
      <p:ext uri="{BB962C8B-B14F-4D97-AF65-F5344CB8AC3E}">
        <p14:creationId xmlns:p14="http://schemas.microsoft.com/office/powerpoint/2010/main" val="1869562056"/>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ELABORER L’ECHEANCIER</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2"/>
          <a:ext cx="6614392" cy="2758526"/>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5530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972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délais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Elaborer l’échéancier</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23765"/>
            <a:ext cx="3107171" cy="1708709"/>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8EA14C41-3FBA-4788-A75D-2FEA40A30A23}"/>
              </a:ext>
            </a:extLst>
          </p:cNvPr>
          <p:cNvPicPr>
            <a:picLocks noChangeAspect="1"/>
          </p:cNvPicPr>
          <p:nvPr/>
        </p:nvPicPr>
        <p:blipFill>
          <a:blip r:embed="rId3"/>
          <a:stretch>
            <a:fillRect/>
          </a:stretch>
        </p:blipFill>
        <p:spPr>
          <a:xfrm>
            <a:off x="245405" y="3741556"/>
            <a:ext cx="2266163" cy="2105061"/>
          </a:xfrm>
          <a:prstGeom prst="rect">
            <a:avLst/>
          </a:prstGeom>
        </p:spPr>
      </p:pic>
      <p:sp>
        <p:nvSpPr>
          <p:cNvPr id="9" name="ZoneTexte 8">
            <a:extLst>
              <a:ext uri="{FF2B5EF4-FFF2-40B4-BE49-F238E27FC236}">
                <a16:creationId xmlns:a16="http://schemas.microsoft.com/office/drawing/2014/main" xmlns="" id="{C85D1BC2-D92E-4313-86C7-344250E92C4F}"/>
              </a:ext>
            </a:extLst>
          </p:cNvPr>
          <p:cNvSpPr txBox="1"/>
          <p:nvPr/>
        </p:nvSpPr>
        <p:spPr>
          <a:xfrm>
            <a:off x="3554844" y="3505200"/>
            <a:ext cx="7390247" cy="1477328"/>
          </a:xfrm>
          <a:prstGeom prst="rect">
            <a:avLst/>
          </a:prstGeom>
          <a:noFill/>
        </p:spPr>
        <p:txBody>
          <a:bodyPr wrap="square" rtlCol="0">
            <a:spAutoFit/>
          </a:bodyPr>
          <a:lstStyle/>
          <a:p>
            <a:pPr marL="285750" indent="-285750">
              <a:buFont typeface="Wingdings" panose="05000000000000000000" pitchFamily="2" charset="2"/>
              <a:buChar char="§"/>
            </a:pPr>
            <a:r>
              <a:rPr lang="fr-FR" dirty="0"/>
              <a:t>Echéancier du projet</a:t>
            </a:r>
          </a:p>
          <a:p>
            <a:pPr marL="742950" lvl="1" indent="-285750">
              <a:buFont typeface="Wingdings" panose="05000000000000000000" pitchFamily="2" charset="2"/>
              <a:buChar char="§"/>
            </a:pPr>
            <a:r>
              <a:rPr lang="fr-FR" dirty="0"/>
              <a:t>Diagrammes à barres</a:t>
            </a:r>
          </a:p>
          <a:p>
            <a:pPr marL="742950" lvl="1" indent="-285750">
              <a:buFont typeface="Wingdings" panose="05000000000000000000" pitchFamily="2" charset="2"/>
              <a:buChar char="§"/>
            </a:pPr>
            <a:r>
              <a:rPr lang="fr-FR" dirty="0"/>
              <a:t>Diagramme à jalons</a:t>
            </a:r>
          </a:p>
          <a:p>
            <a:pPr marL="742950" lvl="1" indent="-285750">
              <a:buFont typeface="Wingdings" panose="05000000000000000000" pitchFamily="2" charset="2"/>
              <a:buChar char="§"/>
            </a:pPr>
            <a:r>
              <a:rPr lang="fr-FR" dirty="0"/>
              <a:t>Diagrammes de réseau du projet</a:t>
            </a:r>
          </a:p>
          <a:p>
            <a:r>
              <a:rPr lang="fr-FR" dirty="0"/>
              <a:t>	</a:t>
            </a:r>
          </a:p>
        </p:txBody>
      </p:sp>
    </p:spTree>
    <p:extLst>
      <p:ext uri="{BB962C8B-B14F-4D97-AF65-F5344CB8AC3E}">
        <p14:creationId xmlns:p14="http://schemas.microsoft.com/office/powerpoint/2010/main" val="2243962734"/>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954107"/>
          </a:xfrm>
          <a:prstGeom prst="rect">
            <a:avLst/>
          </a:prstGeom>
          <a:noFill/>
        </p:spPr>
        <p:txBody>
          <a:bodyPr wrap="square" rtlCol="0">
            <a:spAutoFit/>
          </a:bodyPr>
          <a:lstStyle/>
          <a:p>
            <a:pPr algn="ctr"/>
            <a:r>
              <a:rPr lang="fr-FR" sz="2800" b="1" dirty="0"/>
              <a:t>ELABORER L’ECHEANCIER</a:t>
            </a:r>
          </a:p>
        </p:txBody>
      </p:sp>
      <p:pic>
        <p:nvPicPr>
          <p:cNvPr id="3" name="Image 2">
            <a:extLst>
              <a:ext uri="{FF2B5EF4-FFF2-40B4-BE49-F238E27FC236}">
                <a16:creationId xmlns:a16="http://schemas.microsoft.com/office/drawing/2014/main" xmlns="" id="{3E8CD3C0-A719-4249-B9ED-A71D7F263333}"/>
              </a:ext>
            </a:extLst>
          </p:cNvPr>
          <p:cNvPicPr>
            <a:picLocks noChangeAspect="1"/>
          </p:cNvPicPr>
          <p:nvPr/>
        </p:nvPicPr>
        <p:blipFill>
          <a:blip r:embed="rId3"/>
          <a:stretch>
            <a:fillRect/>
          </a:stretch>
        </p:blipFill>
        <p:spPr>
          <a:xfrm>
            <a:off x="3367087" y="200024"/>
            <a:ext cx="6677025" cy="6457950"/>
          </a:xfrm>
          <a:prstGeom prst="rect">
            <a:avLst/>
          </a:prstGeom>
        </p:spPr>
      </p:pic>
    </p:spTree>
    <p:extLst>
      <p:ext uri="{BB962C8B-B14F-4D97-AF65-F5344CB8AC3E}">
        <p14:creationId xmlns:p14="http://schemas.microsoft.com/office/powerpoint/2010/main" val="39770150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xmlns="" id="{C88A7601-9909-4A96-9208-59C8B92F16A1}"/>
              </a:ext>
            </a:extLst>
          </p:cNvPr>
          <p:cNvSpPr txBox="1"/>
          <p:nvPr/>
        </p:nvSpPr>
        <p:spPr>
          <a:xfrm>
            <a:off x="0" y="2265619"/>
            <a:ext cx="3061855" cy="2062103"/>
          </a:xfrm>
          <a:prstGeom prst="rect">
            <a:avLst/>
          </a:prstGeom>
          <a:noFill/>
        </p:spPr>
        <p:txBody>
          <a:bodyPr wrap="square" rtlCol="0">
            <a:spAutoFit/>
          </a:bodyPr>
          <a:lstStyle/>
          <a:p>
            <a:pPr algn="ctr"/>
            <a:r>
              <a:rPr lang="fr-FR" sz="3200" b="1" dirty="0"/>
              <a:t>CRÉER LA STRUCTURE DE DE DECOUPAGE DU PROJET</a:t>
            </a:r>
          </a:p>
        </p:txBody>
      </p:sp>
    </p:spTree>
    <p:extLst>
      <p:ext uri="{BB962C8B-B14F-4D97-AF65-F5344CB8AC3E}">
        <p14:creationId xmlns:p14="http://schemas.microsoft.com/office/powerpoint/2010/main" val="42582059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xmlns="" id="{C88A7601-9909-4A96-9208-59C8B92F16A1}"/>
              </a:ext>
            </a:extLst>
          </p:cNvPr>
          <p:cNvSpPr txBox="1"/>
          <p:nvPr/>
        </p:nvSpPr>
        <p:spPr>
          <a:xfrm>
            <a:off x="0" y="2265619"/>
            <a:ext cx="3061855" cy="2062103"/>
          </a:xfrm>
          <a:prstGeom prst="rect">
            <a:avLst/>
          </a:prstGeom>
          <a:noFill/>
        </p:spPr>
        <p:txBody>
          <a:bodyPr wrap="square" rtlCol="0">
            <a:spAutoFit/>
          </a:bodyPr>
          <a:lstStyle/>
          <a:p>
            <a:pPr algn="ctr"/>
            <a:r>
              <a:rPr lang="fr-FR" sz="3200" b="1" dirty="0"/>
              <a:t>CRÉER LA STRUCTURE DE DE DECOUPAGE DU PROJET</a:t>
            </a:r>
          </a:p>
        </p:txBody>
      </p:sp>
      <p:sp>
        <p:nvSpPr>
          <p:cNvPr id="6" name="ZoneTexte 5">
            <a:extLst>
              <a:ext uri="{FF2B5EF4-FFF2-40B4-BE49-F238E27FC236}">
                <a16:creationId xmlns:a16="http://schemas.microsoft.com/office/drawing/2014/main" xmlns="" id="{5CAEC19B-9D7C-471B-82FE-8FFEC7EA5D8D}"/>
              </a:ext>
            </a:extLst>
          </p:cNvPr>
          <p:cNvSpPr txBox="1"/>
          <p:nvPr/>
        </p:nvSpPr>
        <p:spPr>
          <a:xfrm>
            <a:off x="3616037" y="2504853"/>
            <a:ext cx="8465127" cy="2308324"/>
          </a:xfrm>
          <a:prstGeom prst="rect">
            <a:avLst/>
          </a:prstGeom>
          <a:noFill/>
        </p:spPr>
        <p:txBody>
          <a:bodyPr wrap="square" rtlCol="0">
            <a:spAutoFit/>
          </a:bodyPr>
          <a:lstStyle/>
          <a:p>
            <a:r>
              <a:rPr lang="fr-FR" sz="3600" b="1" dirty="0"/>
              <a:t>CONSTRUIRE LA SDP DE VOTRE PRODUIT</a:t>
            </a:r>
          </a:p>
          <a:p>
            <a:r>
              <a:rPr lang="fr-FR" sz="3600" b="1" dirty="0"/>
              <a:t>CONSTRUIRE LA SDP DE VOTRE PROJET</a:t>
            </a:r>
          </a:p>
          <a:p>
            <a:endParaRPr lang="fr-FR" sz="3600" b="1" dirty="0"/>
          </a:p>
          <a:p>
            <a:endParaRPr lang="fr-FR" sz="3600" b="1" dirty="0"/>
          </a:p>
        </p:txBody>
      </p:sp>
    </p:spTree>
    <p:extLst>
      <p:ext uri="{BB962C8B-B14F-4D97-AF65-F5344CB8AC3E}">
        <p14:creationId xmlns:p14="http://schemas.microsoft.com/office/powerpoint/2010/main" val="1601876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292017" y="157233"/>
            <a:ext cx="9144000" cy="964985"/>
          </a:xfrm>
          <a:solidFill>
            <a:schemeClr val="accent1"/>
          </a:solidFill>
        </p:spPr>
        <p:txBody>
          <a:bodyPr>
            <a:normAutofit fontScale="90000"/>
          </a:bodyPr>
          <a:lstStyle/>
          <a:p>
            <a:r>
              <a:rPr lang="fr-FR" sz="6600" b="1" dirty="0">
                <a:solidFill>
                  <a:schemeClr val="bg1"/>
                </a:solidFill>
              </a:rPr>
              <a:t>MANAGEMENT DE PROJET?</a:t>
            </a:r>
          </a:p>
        </p:txBody>
      </p:sp>
      <p:sp>
        <p:nvSpPr>
          <p:cNvPr id="3" name="Rectangle 2">
            <a:extLst>
              <a:ext uri="{FF2B5EF4-FFF2-40B4-BE49-F238E27FC236}">
                <a16:creationId xmlns:a16="http://schemas.microsoft.com/office/drawing/2014/main" xmlns="" id="{D4B3F16C-94C9-44EA-A48F-DB0E973A3FFF}"/>
              </a:ext>
            </a:extLst>
          </p:cNvPr>
          <p:cNvSpPr txBox="1">
            <a:spLocks/>
          </p:cNvSpPr>
          <p:nvPr/>
        </p:nvSpPr>
        <p:spPr>
          <a:xfrm>
            <a:off x="6442364" y="5421313"/>
            <a:ext cx="5638800" cy="1230313"/>
          </a:xfrm>
          <a:prstGeom prst="rect">
            <a:avLst/>
          </a:prstGeom>
          <a:solidFill>
            <a:srgbClr val="FF0000"/>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fr-FR" sz="3600" b="1" dirty="0">
                <a:solidFill>
                  <a:schemeClr val="bg1"/>
                </a:solidFill>
                <a:latin typeface="Britannic Bold" panose="020B0903060703020204" pitchFamily="34" charset="0"/>
              </a:rPr>
              <a:t>MANAGEMENT DE PROJET ORIENTE PMI</a:t>
            </a:r>
          </a:p>
        </p:txBody>
      </p:sp>
      <p:sp>
        <p:nvSpPr>
          <p:cNvPr id="4" name="AutoShape 2">
            <a:extLst>
              <a:ext uri="{FF2B5EF4-FFF2-40B4-BE49-F238E27FC236}">
                <a16:creationId xmlns:a16="http://schemas.microsoft.com/office/drawing/2014/main" xmlns="" id="{DA908815-53C1-4B18-ACCE-3279534F6CEE}"/>
              </a:ext>
            </a:extLst>
          </p:cNvPr>
          <p:cNvSpPr txBox="1">
            <a:spLocks noChangeArrowheads="1"/>
          </p:cNvSpPr>
          <p:nvPr/>
        </p:nvSpPr>
        <p:spPr>
          <a:xfrm>
            <a:off x="5737370" y="1165153"/>
            <a:ext cx="6201208" cy="580520"/>
          </a:xfrm>
          <a:prstGeom prst="rect">
            <a:avLst/>
          </a:prstGeom>
        </p:spPr>
        <p:txBody>
          <a:bodyPr lIns="68580" tIns="34290" rIns="68580" bIns="34290"/>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sz="2400" b="1" dirty="0"/>
              <a:t>une discipline formalisée et normalisée</a:t>
            </a:r>
          </a:p>
        </p:txBody>
      </p:sp>
      <p:sp>
        <p:nvSpPr>
          <p:cNvPr id="5" name="Rectangle 3">
            <a:extLst>
              <a:ext uri="{FF2B5EF4-FFF2-40B4-BE49-F238E27FC236}">
                <a16:creationId xmlns:a16="http://schemas.microsoft.com/office/drawing/2014/main" xmlns="" id="{484DE8A5-B616-49EA-AA54-88B15CC6D6D2}"/>
              </a:ext>
            </a:extLst>
          </p:cNvPr>
          <p:cNvSpPr txBox="1">
            <a:spLocks noChangeArrowheads="1"/>
          </p:cNvSpPr>
          <p:nvPr/>
        </p:nvSpPr>
        <p:spPr>
          <a:xfrm>
            <a:off x="624666" y="4832302"/>
            <a:ext cx="3714750" cy="837298"/>
          </a:xfrm>
          <a:prstGeom prst="rect">
            <a:avLst/>
          </a:prstGeom>
        </p:spPr>
        <p:txBody>
          <a:bodyPr vert="horz" wrap="square" lIns="54245" tIns="27123" rIns="54245" bIns="27123"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06023" lvl="1" indent="-202608" algn="l" defTabSz="538178">
              <a:spcBef>
                <a:spcPct val="10000"/>
              </a:spcBef>
              <a:spcAft>
                <a:spcPct val="10000"/>
              </a:spcAft>
              <a:buSzPct val="70000"/>
              <a:buFont typeface="Wingdings" pitchFamily="2" charset="2"/>
              <a:buChar char="n"/>
              <a:defRPr/>
            </a:pPr>
            <a:r>
              <a:rPr lang="fr-FR" sz="1350" b="1" dirty="0"/>
              <a:t>PMBOK® Guide du PMI® </a:t>
            </a:r>
            <a:r>
              <a:rPr lang="fr-FR" sz="1600" dirty="0"/>
              <a:t>Project</a:t>
            </a:r>
            <a:r>
              <a:rPr lang="fr-FR" sz="1350" dirty="0"/>
              <a:t> Management Institut (</a:t>
            </a:r>
            <a:r>
              <a:rPr lang="fr-FR" sz="1350" u="sng" dirty="0">
                <a:hlinkClick r:id="rId3"/>
              </a:rPr>
              <a:t>www.pmi.org</a:t>
            </a:r>
            <a:r>
              <a:rPr lang="fr-FR" sz="1350" dirty="0"/>
              <a:t>)</a:t>
            </a:r>
            <a:br>
              <a:rPr lang="fr-FR" sz="1350" dirty="0"/>
            </a:br>
            <a:r>
              <a:rPr lang="fr-FR" sz="1350" dirty="0"/>
              <a:t>=&gt; corpus de connaissances en management de projet</a:t>
            </a:r>
            <a:endParaRPr lang="fr-FR" sz="1200" dirty="0"/>
          </a:p>
        </p:txBody>
      </p:sp>
      <p:pic>
        <p:nvPicPr>
          <p:cNvPr id="6" name="Image 11" descr="logo_prince2.gif">
            <a:extLst>
              <a:ext uri="{FF2B5EF4-FFF2-40B4-BE49-F238E27FC236}">
                <a16:creationId xmlns:a16="http://schemas.microsoft.com/office/drawing/2014/main" xmlns="" id="{B9AC39F1-7E1E-4399-9C6C-3D86A95663C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4813" y="1805879"/>
            <a:ext cx="1608345" cy="52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RECUEIL afnor.jpg">
            <a:extLst>
              <a:ext uri="{FF2B5EF4-FFF2-40B4-BE49-F238E27FC236}">
                <a16:creationId xmlns:a16="http://schemas.microsoft.com/office/drawing/2014/main" xmlns="" id="{B30B7DBE-2252-4921-ADFB-3B536D82912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8788" y="2530293"/>
            <a:ext cx="885970" cy="1157666"/>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xmlns="" id="{19E1752C-040A-46CE-B09F-6C67823BF433}"/>
              </a:ext>
            </a:extLst>
          </p:cNvPr>
          <p:cNvSpPr txBox="1">
            <a:spLocks noChangeArrowheads="1"/>
          </p:cNvSpPr>
          <p:nvPr/>
        </p:nvSpPr>
        <p:spPr>
          <a:xfrm>
            <a:off x="648729" y="3735796"/>
            <a:ext cx="4005262" cy="754967"/>
          </a:xfrm>
          <a:prstGeom prst="rect">
            <a:avLst/>
          </a:prstGeom>
        </p:spPr>
        <p:txBody>
          <a:bodyPr lIns="54245" tIns="27123" rIns="54245" bIns="27123">
            <a:spAutoFit/>
          </a:bodyPr>
          <a:lstStyle>
            <a:lvl1pPr marL="342900" indent="-342900" algn="l" defTabSz="914400" rtl="0" eaLnBrk="1" latinLnBrk="0" hangingPunct="1">
              <a:spcBef>
                <a:spcPct val="20000"/>
              </a:spcBef>
              <a:buClrTx/>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ClrTx/>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ClrTx/>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6023" lvl="1" indent="-202608" defTabSz="538178" fontAlgn="auto">
              <a:spcBef>
                <a:spcPct val="10000"/>
              </a:spcBef>
              <a:spcAft>
                <a:spcPct val="10000"/>
              </a:spcAft>
              <a:buSzPct val="70000"/>
              <a:buFont typeface="Wingdings" pitchFamily="2" charset="2"/>
              <a:buChar char="n"/>
              <a:defRPr/>
            </a:pPr>
            <a:r>
              <a:rPr lang="fr-FR" sz="1350" b="1" dirty="0"/>
              <a:t>IPMA , </a:t>
            </a:r>
            <a:r>
              <a:rPr lang="fr-FR" sz="1350" dirty="0"/>
              <a:t>(</a:t>
            </a:r>
            <a:r>
              <a:rPr lang="fr-FR" sz="1600" dirty="0"/>
              <a:t>International</a:t>
            </a:r>
            <a:r>
              <a:rPr lang="fr-FR" sz="1350" dirty="0"/>
              <a:t> Project Management Association) =&gt; système de </a:t>
            </a:r>
            <a:r>
              <a:rPr lang="fr-FR" sz="1600" dirty="0"/>
              <a:t>certification</a:t>
            </a:r>
            <a:r>
              <a:rPr lang="fr-FR" sz="1350" dirty="0"/>
              <a:t> à 4 niveaux (</a:t>
            </a:r>
            <a:r>
              <a:rPr lang="fr-FR" sz="1350" dirty="0">
                <a:hlinkClick r:id="rId6"/>
              </a:rPr>
              <a:t>www.ipma.ch</a:t>
            </a:r>
            <a:r>
              <a:rPr lang="fr-FR" sz="1350" dirty="0"/>
              <a:t>)</a:t>
            </a:r>
          </a:p>
        </p:txBody>
      </p:sp>
      <p:sp>
        <p:nvSpPr>
          <p:cNvPr id="9" name="Rectangle 3">
            <a:extLst>
              <a:ext uri="{FF2B5EF4-FFF2-40B4-BE49-F238E27FC236}">
                <a16:creationId xmlns:a16="http://schemas.microsoft.com/office/drawing/2014/main" xmlns="" id="{255F200F-D0B8-49BA-A9F7-74926C3E1654}"/>
              </a:ext>
            </a:extLst>
          </p:cNvPr>
          <p:cNvSpPr txBox="1">
            <a:spLocks noChangeArrowheads="1"/>
          </p:cNvSpPr>
          <p:nvPr/>
        </p:nvSpPr>
        <p:spPr>
          <a:xfrm>
            <a:off x="648729" y="1736854"/>
            <a:ext cx="4140059" cy="793439"/>
          </a:xfrm>
          <a:prstGeom prst="rect">
            <a:avLst/>
          </a:prstGeom>
        </p:spPr>
        <p:txBody>
          <a:bodyPr wrap="square" lIns="54245" tIns="27123" rIns="54245" bIns="27123">
            <a:spAutoFit/>
          </a:bodyPr>
          <a:lstStyle>
            <a:lvl1pPr marL="342900" indent="-342900" algn="l" defTabSz="914400" rtl="0" eaLnBrk="1" latinLnBrk="0" hangingPunct="1">
              <a:spcBef>
                <a:spcPct val="20000"/>
              </a:spcBef>
              <a:buClrTx/>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ClrTx/>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ClrTx/>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6023" lvl="1" indent="-202608" defTabSz="538178" fontAlgn="auto">
              <a:spcBef>
                <a:spcPct val="10000"/>
              </a:spcBef>
              <a:spcAft>
                <a:spcPct val="10000"/>
              </a:spcAft>
              <a:buSzPct val="70000"/>
              <a:buFont typeface="Wingdings" pitchFamily="2" charset="2"/>
              <a:buChar char="n"/>
              <a:defRPr/>
            </a:pPr>
            <a:r>
              <a:rPr lang="fr-FR" sz="1600" b="1" dirty="0"/>
              <a:t>PRINCE2 </a:t>
            </a:r>
            <a:r>
              <a:rPr lang="fr-FR" sz="1600" dirty="0"/>
              <a:t>®  (</a:t>
            </a:r>
            <a:r>
              <a:rPr lang="en-US" sz="1600" dirty="0" err="1"/>
              <a:t>PRojects</a:t>
            </a:r>
            <a:r>
              <a:rPr lang="en-US" sz="1600" dirty="0"/>
              <a:t> IN Controlled Environments</a:t>
            </a:r>
            <a:r>
              <a:rPr lang="fr-FR" sz="1600" dirty="0"/>
              <a:t>) de l’OGC (</a:t>
            </a:r>
            <a:r>
              <a:rPr lang="en-US" sz="1600" dirty="0"/>
              <a:t>Office of Government</a:t>
            </a:r>
            <a:r>
              <a:rPr lang="fr-FR" sz="1600" dirty="0"/>
              <a:t>) </a:t>
            </a:r>
          </a:p>
        </p:txBody>
      </p:sp>
      <p:sp>
        <p:nvSpPr>
          <p:cNvPr id="10" name="Rectangle 3">
            <a:extLst>
              <a:ext uri="{FF2B5EF4-FFF2-40B4-BE49-F238E27FC236}">
                <a16:creationId xmlns:a16="http://schemas.microsoft.com/office/drawing/2014/main" xmlns="" id="{F48782CE-1EE2-441E-9A14-45BDA4E7EBC9}"/>
              </a:ext>
            </a:extLst>
          </p:cNvPr>
          <p:cNvSpPr txBox="1">
            <a:spLocks noChangeArrowheads="1"/>
          </p:cNvSpPr>
          <p:nvPr/>
        </p:nvSpPr>
        <p:spPr>
          <a:xfrm>
            <a:off x="648729" y="2736325"/>
            <a:ext cx="4005262" cy="793439"/>
          </a:xfrm>
          <a:prstGeom prst="rect">
            <a:avLst/>
          </a:prstGeom>
        </p:spPr>
        <p:txBody>
          <a:bodyPr lIns="54245" tIns="27123" rIns="54245" bIns="27123">
            <a:spAutoFit/>
          </a:bodyPr>
          <a:lstStyle>
            <a:lvl1pPr marL="342900" indent="-342900" algn="l" defTabSz="914400" rtl="0" eaLnBrk="1" latinLnBrk="0" hangingPunct="1">
              <a:spcBef>
                <a:spcPct val="20000"/>
              </a:spcBef>
              <a:buClrTx/>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ClrTx/>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ClrTx/>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ClrTx/>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06023" lvl="1" indent="-202608" defTabSz="538178" fontAlgn="auto">
              <a:spcBef>
                <a:spcPct val="10000"/>
              </a:spcBef>
              <a:spcAft>
                <a:spcPct val="10000"/>
              </a:spcAft>
              <a:buSzPct val="70000"/>
              <a:buFont typeface="Wingdings" pitchFamily="2" charset="2"/>
              <a:buChar char="n"/>
              <a:defRPr/>
            </a:pPr>
            <a:r>
              <a:rPr lang="fr-FR" sz="1600" b="1" dirty="0"/>
              <a:t>AFNOR : </a:t>
            </a:r>
            <a:r>
              <a:rPr lang="fr-FR" sz="1600" dirty="0"/>
              <a:t>(Association Française de </a:t>
            </a:r>
            <a:r>
              <a:rPr lang="fr-FR" sz="1600" dirty="0" err="1"/>
              <a:t>NORmalisation</a:t>
            </a:r>
            <a:r>
              <a:rPr lang="fr-FR" sz="1600" dirty="0"/>
              <a:t>) =&gt; concepts et normes fondamentales en management de projet</a:t>
            </a:r>
          </a:p>
        </p:txBody>
      </p:sp>
      <p:pic>
        <p:nvPicPr>
          <p:cNvPr id="11" name="Image 10">
            <a:extLst>
              <a:ext uri="{FF2B5EF4-FFF2-40B4-BE49-F238E27FC236}">
                <a16:creationId xmlns:a16="http://schemas.microsoft.com/office/drawing/2014/main" xmlns="" id="{90D6694B-0C3C-4A54-8270-580BECEF0CB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9472" y="4790660"/>
            <a:ext cx="1524601" cy="8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ipma.ch/wp-content/themes/ipmav2/assets/images/ipma-logo.png">
            <a:extLst>
              <a:ext uri="{FF2B5EF4-FFF2-40B4-BE49-F238E27FC236}">
                <a16:creationId xmlns:a16="http://schemas.microsoft.com/office/drawing/2014/main" xmlns="" id="{202BF0E1-6DF6-449B-8CF8-ECF1E1BCFB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3991" y="3800858"/>
            <a:ext cx="1599869" cy="48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223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P spid="9" grpId="0"/>
      <p:bldP spid="1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956955" y="2008908"/>
            <a:ext cx="8004463"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MANAGEMENT DES COÛTS DU PROJET</a:t>
            </a:r>
          </a:p>
        </p:txBody>
      </p:sp>
    </p:spTree>
    <p:extLst>
      <p:ext uri="{BB962C8B-B14F-4D97-AF65-F5344CB8AC3E}">
        <p14:creationId xmlns:p14="http://schemas.microsoft.com/office/powerpoint/2010/main" val="33069384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MANAGEMENT DES COÛTS DU PROJET</a:t>
            </a:r>
          </a:p>
        </p:txBody>
      </p:sp>
      <p:graphicFrame>
        <p:nvGraphicFramePr>
          <p:cNvPr id="5" name="Tableau 4">
            <a:extLst>
              <a:ext uri="{FF2B5EF4-FFF2-40B4-BE49-F238E27FC236}">
                <a16:creationId xmlns:a16="http://schemas.microsoft.com/office/drawing/2014/main" xmlns="" id="{96DA7E5F-B378-4BA8-BD55-BD282F0B4B41}"/>
              </a:ext>
            </a:extLst>
          </p:cNvPr>
          <p:cNvGraphicFramePr>
            <a:graphicFrameLocks noGrp="1"/>
          </p:cNvGraphicFramePr>
          <p:nvPr>
            <p:extLst>
              <p:ext uri="{D42A27DB-BD31-4B8C-83A1-F6EECF244321}">
                <p14:modId xmlns:p14="http://schemas.microsoft.com/office/powerpoint/2010/main" val="3729790527"/>
              </p:ext>
            </p:extLst>
          </p:nvPr>
        </p:nvGraphicFramePr>
        <p:xfrm>
          <a:off x="3020290" y="1052176"/>
          <a:ext cx="9005454" cy="2661920"/>
        </p:xfrm>
        <a:graphic>
          <a:graphicData uri="http://schemas.openxmlformats.org/drawingml/2006/table">
            <a:tbl>
              <a:tblPr firstRow="1" bandRow="1">
                <a:tableStyleId>{5C22544A-7EE6-4342-B048-85BDC9FD1C3A}</a:tableStyleId>
              </a:tblPr>
              <a:tblGrid>
                <a:gridCol w="4627419">
                  <a:extLst>
                    <a:ext uri="{9D8B030D-6E8A-4147-A177-3AD203B41FA5}">
                      <a16:colId xmlns:a16="http://schemas.microsoft.com/office/drawing/2014/main" xmlns="" val="2126170792"/>
                    </a:ext>
                  </a:extLst>
                </a:gridCol>
                <a:gridCol w="4378035">
                  <a:extLst>
                    <a:ext uri="{9D8B030D-6E8A-4147-A177-3AD203B41FA5}">
                      <a16:colId xmlns:a16="http://schemas.microsoft.com/office/drawing/2014/main" xmlns=""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xmlns="" val="1020992721"/>
                  </a:ext>
                </a:extLst>
              </a:tr>
              <a:tr h="370840">
                <a:tc>
                  <a:txBody>
                    <a:bodyPr/>
                    <a:lstStyle/>
                    <a:p>
                      <a:r>
                        <a:rPr lang="fr-FR" dirty="0"/>
                        <a:t>Planifier le management des coûts </a:t>
                      </a:r>
                    </a:p>
                  </a:txBody>
                  <a:tcPr/>
                </a:tc>
                <a:tc>
                  <a:txBody>
                    <a:bodyPr/>
                    <a:lstStyle/>
                    <a:p>
                      <a:r>
                        <a:rPr lang="fr-FR" dirty="0"/>
                        <a:t>Groupe de processus planification</a:t>
                      </a:r>
                    </a:p>
                  </a:txBody>
                  <a:tcPr/>
                </a:tc>
                <a:extLst>
                  <a:ext uri="{0D108BD9-81ED-4DB2-BD59-A6C34878D82A}">
                    <a16:rowId xmlns:a16="http://schemas.microsoft.com/office/drawing/2014/main" xmlns="" val="3617802200"/>
                  </a:ext>
                </a:extLst>
              </a:tr>
              <a:tr h="209049">
                <a:tc>
                  <a:txBody>
                    <a:bodyPr/>
                    <a:lstStyle/>
                    <a:p>
                      <a:r>
                        <a:rPr lang="fr-FR" dirty="0"/>
                        <a:t>Estimer des coûts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4145226790"/>
                  </a:ext>
                </a:extLst>
              </a:tr>
              <a:tr h="370840">
                <a:tc>
                  <a:txBody>
                    <a:bodyPr/>
                    <a:lstStyle/>
                    <a:p>
                      <a:r>
                        <a:rPr lang="fr-FR" dirty="0"/>
                        <a:t>Déterminer le budget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227430433"/>
                  </a:ext>
                </a:extLst>
              </a:tr>
              <a:tr h="370840">
                <a:tc>
                  <a:txBody>
                    <a:bodyPr/>
                    <a:lstStyle/>
                    <a:p>
                      <a:r>
                        <a:rPr lang="fr-FR" dirty="0"/>
                        <a:t>Maitriser le budget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surveillance et maitrise</a:t>
                      </a:r>
                    </a:p>
                    <a:p>
                      <a:endParaRPr lang="fr-FR" dirty="0"/>
                    </a:p>
                  </a:txBody>
                  <a:tcPr/>
                </a:tc>
                <a:extLst>
                  <a:ext uri="{0D108BD9-81ED-4DB2-BD59-A6C34878D82A}">
                    <a16:rowId xmlns:a16="http://schemas.microsoft.com/office/drawing/2014/main" xmlns="" val="2812462739"/>
                  </a:ext>
                </a:extLst>
              </a:tr>
            </a:tbl>
          </a:graphicData>
        </a:graphic>
      </p:graphicFrame>
    </p:spTree>
    <p:extLst>
      <p:ext uri="{BB962C8B-B14F-4D97-AF65-F5344CB8AC3E}">
        <p14:creationId xmlns:p14="http://schemas.microsoft.com/office/powerpoint/2010/main" val="2617339577"/>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MANAGEMENT DES COÛTS DU PROJET</a:t>
            </a:r>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061856" y="696988"/>
            <a:ext cx="8991600" cy="6370975"/>
          </a:xfrm>
          <a:prstGeom prst="rect">
            <a:avLst/>
          </a:prstGeom>
          <a:noFill/>
        </p:spPr>
        <p:txBody>
          <a:bodyPr wrap="square" rtlCol="0">
            <a:spAutoFit/>
          </a:bodyPr>
          <a:lstStyle/>
          <a:p>
            <a:r>
              <a:rPr lang="fr-FR" sz="2400" dirty="0"/>
              <a:t>Le management des coûts du projet comprend les processus relatifs à:</a:t>
            </a:r>
          </a:p>
          <a:p>
            <a:pPr marL="285750" indent="-285750">
              <a:buFont typeface="Wingdings" panose="05000000000000000000" pitchFamily="2" charset="2"/>
              <a:buChar char="§"/>
            </a:pPr>
            <a:r>
              <a:rPr lang="fr-FR" sz="2400" dirty="0"/>
              <a:t>La planification des coûts</a:t>
            </a:r>
          </a:p>
          <a:p>
            <a:pPr marL="285750" indent="-285750">
              <a:buFont typeface="Wingdings" panose="05000000000000000000" pitchFamily="2" charset="2"/>
              <a:buChar char="§"/>
            </a:pPr>
            <a:r>
              <a:rPr lang="fr-FR" sz="2400" dirty="0"/>
              <a:t>L’estimation</a:t>
            </a:r>
          </a:p>
          <a:p>
            <a:pPr marL="285750" indent="-285750">
              <a:buFont typeface="Wingdings" panose="05000000000000000000" pitchFamily="2" charset="2"/>
              <a:buChar char="§"/>
            </a:pPr>
            <a:r>
              <a:rPr lang="fr-FR" sz="2400" dirty="0"/>
              <a:t>L'établissement du budget</a:t>
            </a:r>
          </a:p>
          <a:p>
            <a:pPr marL="285750" indent="-285750">
              <a:buFont typeface="Wingdings" panose="05000000000000000000" pitchFamily="2" charset="2"/>
              <a:buChar char="§"/>
            </a:pPr>
            <a:r>
              <a:rPr lang="fr-FR" sz="2400" dirty="0"/>
              <a:t>Financement et au provisionnement</a:t>
            </a:r>
          </a:p>
          <a:p>
            <a:pPr marL="285750" indent="-285750">
              <a:buFont typeface="Wingdings" panose="05000000000000000000" pitchFamily="2" charset="2"/>
              <a:buChar char="§"/>
            </a:pPr>
            <a:r>
              <a:rPr lang="fr-FR" sz="2400" dirty="0"/>
              <a:t>Management et à la maitrise des coûts</a:t>
            </a:r>
          </a:p>
          <a:p>
            <a:endParaRPr lang="fr-FR" sz="2400" dirty="0"/>
          </a:p>
          <a:p>
            <a:r>
              <a:rPr lang="fr-FR" sz="2400" dirty="0"/>
              <a:t> de façon à ce que le projet soit achevé dans les limites du budget approuvé.</a:t>
            </a:r>
          </a:p>
          <a:p>
            <a:endParaRPr lang="fr-FR" sz="2400" dirty="0"/>
          </a:p>
          <a:p>
            <a:endParaRPr lang="fr-FR" sz="2400" dirty="0"/>
          </a:p>
          <a:p>
            <a:r>
              <a:rPr lang="fr-FR" sz="2400" dirty="0"/>
              <a:t>(Estimation des coûts + budgétisation ) = 1 seul processus / personne /temps court dans un petit projet.</a:t>
            </a:r>
          </a:p>
          <a:p>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p:txBody>
      </p:sp>
    </p:spTree>
    <p:extLst>
      <p:ext uri="{BB962C8B-B14F-4D97-AF65-F5344CB8AC3E}">
        <p14:creationId xmlns:p14="http://schemas.microsoft.com/office/powerpoint/2010/main" val="3363639950"/>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PLANIFIER LE MANAGEMENT DES COÛTS </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735741356"/>
              </p:ext>
            </p:extLst>
          </p:nvPr>
        </p:nvGraphicFramePr>
        <p:xfrm>
          <a:off x="3554844" y="185881"/>
          <a:ext cx="6614392" cy="2954639"/>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6700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1258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coûts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61855" y="3225737"/>
            <a:ext cx="9130145" cy="2215991"/>
          </a:xfrm>
          <a:prstGeom prst="rect">
            <a:avLst/>
          </a:prstGeom>
          <a:noFill/>
        </p:spPr>
        <p:txBody>
          <a:bodyPr wrap="square" rtlCol="0">
            <a:spAutoFit/>
          </a:bodyPr>
          <a:lstStyle/>
          <a:p>
            <a:pPr marL="285750" indent="-285750">
              <a:buFont typeface="Wingdings" panose="05000000000000000000" pitchFamily="2" charset="2"/>
              <a:buChar char="§"/>
            </a:pPr>
            <a:r>
              <a:rPr lang="fr-FR" sz="2300" dirty="0"/>
              <a:t>Etablir les politiques internes, les procédures et la documentation pour la planification, le management, les dépenses et la maitrise des coûts du projet.</a:t>
            </a:r>
          </a:p>
          <a:p>
            <a:pPr marL="285750" indent="-285750">
              <a:buFont typeface="Wingdings" panose="05000000000000000000" pitchFamily="2" charset="2"/>
              <a:buChar char="§"/>
            </a:pPr>
            <a:r>
              <a:rPr lang="fr-FR" sz="2300" dirty="0"/>
              <a:t>Fournir les directives sur la façon de gérer les coûts du projet, tout au long du projet</a:t>
            </a:r>
          </a:p>
          <a:p>
            <a:endParaRPr lang="fr-FR" sz="2300" dirty="0"/>
          </a:p>
        </p:txBody>
      </p:sp>
    </p:spTree>
    <p:extLst>
      <p:ext uri="{BB962C8B-B14F-4D97-AF65-F5344CB8AC3E}">
        <p14:creationId xmlns:p14="http://schemas.microsoft.com/office/powerpoint/2010/main" val="332115860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468584189"/>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1B7E5FB1-4802-4C88-99FF-5A8B2706EB00}"/>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PLANIFIER LE MANAGEMENT DES COÛTS </a:t>
            </a:r>
          </a:p>
        </p:txBody>
      </p:sp>
      <p:pic>
        <p:nvPicPr>
          <p:cNvPr id="5" name="Image 4">
            <a:extLst>
              <a:ext uri="{FF2B5EF4-FFF2-40B4-BE49-F238E27FC236}">
                <a16:creationId xmlns:a16="http://schemas.microsoft.com/office/drawing/2014/main" xmlns="" id="{ABE0F1A2-BC99-48A5-911F-91AD8477F667}"/>
              </a:ext>
            </a:extLst>
          </p:cNvPr>
          <p:cNvPicPr>
            <a:picLocks noChangeAspect="1"/>
          </p:cNvPicPr>
          <p:nvPr/>
        </p:nvPicPr>
        <p:blipFill>
          <a:blip r:embed="rId3"/>
          <a:stretch>
            <a:fillRect/>
          </a:stretch>
        </p:blipFill>
        <p:spPr>
          <a:xfrm>
            <a:off x="3124196" y="3554301"/>
            <a:ext cx="8096250" cy="1962150"/>
          </a:xfrm>
          <a:prstGeom prst="rect">
            <a:avLst/>
          </a:prstGeom>
        </p:spPr>
      </p:pic>
    </p:spTree>
    <p:extLst>
      <p:ext uri="{BB962C8B-B14F-4D97-AF65-F5344CB8AC3E}">
        <p14:creationId xmlns:p14="http://schemas.microsoft.com/office/powerpoint/2010/main" val="229577918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1B7E5FB1-4802-4C88-99FF-5A8B2706EB00}"/>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PLANIFIER LE MANAGEMENT DES COÛTS </a:t>
            </a:r>
          </a:p>
        </p:txBody>
      </p:sp>
      <p:pic>
        <p:nvPicPr>
          <p:cNvPr id="3" name="Image 2">
            <a:extLst>
              <a:ext uri="{FF2B5EF4-FFF2-40B4-BE49-F238E27FC236}">
                <a16:creationId xmlns:a16="http://schemas.microsoft.com/office/drawing/2014/main" xmlns="" id="{0CA59354-15A7-499A-9815-A66BA76A2DED}"/>
              </a:ext>
            </a:extLst>
          </p:cNvPr>
          <p:cNvPicPr>
            <a:picLocks noChangeAspect="1"/>
          </p:cNvPicPr>
          <p:nvPr/>
        </p:nvPicPr>
        <p:blipFill>
          <a:blip r:embed="rId3"/>
          <a:stretch>
            <a:fillRect/>
          </a:stretch>
        </p:blipFill>
        <p:spPr>
          <a:xfrm>
            <a:off x="110836" y="4168053"/>
            <a:ext cx="2770910" cy="1514475"/>
          </a:xfrm>
          <a:prstGeom prst="rect">
            <a:avLst/>
          </a:prstGeom>
        </p:spPr>
      </p:pic>
      <p:sp>
        <p:nvSpPr>
          <p:cNvPr id="11" name="ZoneTexte 10">
            <a:extLst>
              <a:ext uri="{FF2B5EF4-FFF2-40B4-BE49-F238E27FC236}">
                <a16:creationId xmlns:a16="http://schemas.microsoft.com/office/drawing/2014/main" xmlns="" id="{FF653CFD-A568-4B30-8660-E56CAFF6ABBD}"/>
              </a:ext>
            </a:extLst>
          </p:cNvPr>
          <p:cNvSpPr txBox="1"/>
          <p:nvPr/>
        </p:nvSpPr>
        <p:spPr>
          <a:xfrm>
            <a:off x="3186545" y="3785338"/>
            <a:ext cx="8645237" cy="2862322"/>
          </a:xfrm>
          <a:prstGeom prst="rect">
            <a:avLst/>
          </a:prstGeom>
          <a:noFill/>
        </p:spPr>
        <p:txBody>
          <a:bodyPr wrap="square" rtlCol="0">
            <a:spAutoFit/>
          </a:bodyPr>
          <a:lstStyle/>
          <a:p>
            <a:pPr marL="285750" indent="-285750">
              <a:buFont typeface="Wingdings" panose="05000000000000000000" pitchFamily="2" charset="2"/>
              <a:buChar char="§"/>
            </a:pPr>
            <a:r>
              <a:rPr lang="fr-FR" dirty="0"/>
              <a:t>Unités de mesure pour chacune de ressources ( heure, jour-homme, mètres, litres, les tonnes, mètre cube, montant forfaitaire…)</a:t>
            </a:r>
          </a:p>
          <a:p>
            <a:pPr marL="285750" indent="-285750">
              <a:buFont typeface="Wingdings" panose="05000000000000000000" pitchFamily="2" charset="2"/>
              <a:buChar char="§"/>
            </a:pPr>
            <a:r>
              <a:rPr lang="fr-FR" dirty="0"/>
              <a:t>Niveau d’exactitude ( 10% pour les prévision, règle pour arrondir les chiffres)</a:t>
            </a:r>
          </a:p>
          <a:p>
            <a:pPr marL="285750" indent="-285750">
              <a:buFont typeface="Wingdings" panose="05000000000000000000" pitchFamily="2" charset="2"/>
              <a:buChar char="§"/>
            </a:pPr>
            <a:r>
              <a:rPr lang="fr-FR" dirty="0"/>
              <a:t>Lien avec les procédures de l’organisation</a:t>
            </a:r>
          </a:p>
          <a:p>
            <a:pPr marL="285750" indent="-285750">
              <a:buFont typeface="Wingdings" panose="05000000000000000000" pitchFamily="2" charset="2"/>
              <a:buChar char="§"/>
            </a:pPr>
            <a:r>
              <a:rPr lang="fr-FR" dirty="0"/>
              <a:t>Taux de changes</a:t>
            </a:r>
          </a:p>
          <a:p>
            <a:pPr marL="285750" indent="-285750">
              <a:buFont typeface="Wingdings" panose="05000000000000000000" pitchFamily="2" charset="2"/>
              <a:buChar char="§"/>
            </a:pPr>
            <a:r>
              <a:rPr lang="fr-FR" dirty="0"/>
              <a:t>Circuit de payement</a:t>
            </a:r>
          </a:p>
          <a:p>
            <a:pPr marL="285750" indent="-285750">
              <a:buFont typeface="Wingdings" panose="05000000000000000000" pitchFamily="2" charset="2"/>
              <a:buChar char="§"/>
            </a:pPr>
            <a:r>
              <a:rPr lang="fr-FR" dirty="0"/>
              <a:t>Exonération fiscale sur certaines ressources</a:t>
            </a:r>
          </a:p>
          <a:p>
            <a:pPr marL="285750" indent="-285750">
              <a:buFont typeface="Wingdings" panose="05000000000000000000" pitchFamily="2" charset="2"/>
              <a:buChar char="§"/>
            </a:pPr>
            <a:r>
              <a:rPr lang="fr-FR" dirty="0"/>
              <a:t>Exonération à la TVA ?</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endParaRPr lang="fr-FR" dirty="0"/>
          </a:p>
        </p:txBody>
      </p:sp>
    </p:spTree>
    <p:extLst>
      <p:ext uri="{BB962C8B-B14F-4D97-AF65-F5344CB8AC3E}">
        <p14:creationId xmlns:p14="http://schemas.microsoft.com/office/powerpoint/2010/main" val="768799395"/>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xmlns="" id="{2ACB158A-5DB3-4B46-AB97-0129D26265E5}"/>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PLANIFIER LE MANAGEMENT DES COÛTS </a:t>
            </a:r>
          </a:p>
        </p:txBody>
      </p:sp>
      <p:pic>
        <p:nvPicPr>
          <p:cNvPr id="4" name="Image 3">
            <a:extLst>
              <a:ext uri="{FF2B5EF4-FFF2-40B4-BE49-F238E27FC236}">
                <a16:creationId xmlns:a16="http://schemas.microsoft.com/office/drawing/2014/main" xmlns="" id="{4363ACAA-5179-4521-B088-340B4AC1E08A}"/>
              </a:ext>
            </a:extLst>
          </p:cNvPr>
          <p:cNvPicPr>
            <a:picLocks noChangeAspect="1"/>
          </p:cNvPicPr>
          <p:nvPr/>
        </p:nvPicPr>
        <p:blipFill>
          <a:blip r:embed="rId3"/>
          <a:stretch>
            <a:fillRect/>
          </a:stretch>
        </p:blipFill>
        <p:spPr>
          <a:xfrm>
            <a:off x="3432030" y="752474"/>
            <a:ext cx="8181975" cy="5353050"/>
          </a:xfrm>
          <a:prstGeom prst="rect">
            <a:avLst/>
          </a:prstGeom>
        </p:spPr>
      </p:pic>
    </p:spTree>
    <p:extLst>
      <p:ext uri="{BB962C8B-B14F-4D97-AF65-F5344CB8AC3E}">
        <p14:creationId xmlns:p14="http://schemas.microsoft.com/office/powerpoint/2010/main" val="23598382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ESTIMER LES COÛTS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2490336303"/>
              </p:ext>
            </p:extLst>
          </p:nvPr>
        </p:nvGraphicFramePr>
        <p:xfrm>
          <a:off x="3554844" y="185881"/>
          <a:ext cx="6614392" cy="2954639"/>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6700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1258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les coûts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1507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61855" y="3225737"/>
            <a:ext cx="9130145" cy="4339650"/>
          </a:xfrm>
          <a:prstGeom prst="rect">
            <a:avLst/>
          </a:prstGeom>
          <a:noFill/>
        </p:spPr>
        <p:txBody>
          <a:bodyPr wrap="square" rtlCol="0">
            <a:spAutoFit/>
          </a:bodyPr>
          <a:lstStyle/>
          <a:p>
            <a:pPr marL="285750" indent="-285750">
              <a:buFont typeface="Wingdings" panose="05000000000000000000" pitchFamily="2" charset="2"/>
              <a:buChar char="§"/>
            </a:pPr>
            <a:r>
              <a:rPr lang="fr-FR" sz="2300" dirty="0"/>
              <a:t>Evaluer les ressources monétaires nécessaires à l’accomplissement des activités du projet</a:t>
            </a:r>
          </a:p>
          <a:p>
            <a:pPr marL="285750" indent="-285750">
              <a:buFont typeface="Wingdings" panose="05000000000000000000" pitchFamily="2" charset="2"/>
              <a:buChar char="§"/>
            </a:pPr>
            <a:r>
              <a:rPr lang="fr-FR" sz="2300" dirty="0"/>
              <a:t>Déterminer le montant des coûts nécessaires à l’accomplissement du travail du projet </a:t>
            </a:r>
          </a:p>
          <a:p>
            <a:pPr marL="285750" indent="-285750">
              <a:buFont typeface="Wingdings" panose="05000000000000000000" pitchFamily="2" charset="2"/>
              <a:buChar char="§"/>
            </a:pPr>
            <a:r>
              <a:rPr lang="fr-FR" sz="2300" dirty="0"/>
              <a:t>Estimation des coûts basée sur les informations disponibles</a:t>
            </a:r>
          </a:p>
          <a:p>
            <a:pPr marL="285750" indent="-285750">
              <a:buFont typeface="Wingdings" panose="05000000000000000000" pitchFamily="2" charset="2"/>
              <a:buChar char="§"/>
            </a:pPr>
            <a:r>
              <a:rPr lang="fr-FR" sz="2300" dirty="0"/>
              <a:t>Considérations entre coûts et risques ( produire ou acheter, acheter ou louer )</a:t>
            </a:r>
          </a:p>
          <a:p>
            <a:pPr marL="285750" indent="-285750">
              <a:buFont typeface="Wingdings" panose="05000000000000000000" pitchFamily="2" charset="2"/>
              <a:buChar char="§"/>
            </a:pPr>
            <a:r>
              <a:rPr lang="fr-FR" sz="2300" dirty="0"/>
              <a:t>Comment gérer les effets de variations des devises</a:t>
            </a:r>
          </a:p>
          <a:p>
            <a:pPr marL="285750" indent="-285750">
              <a:buFont typeface="Wingdings" panose="05000000000000000000" pitchFamily="2" charset="2"/>
              <a:buChar char="§"/>
            </a:pPr>
            <a:r>
              <a:rPr lang="fr-FR" sz="2300" dirty="0"/>
              <a:t>Démarrage ordre de grandeur approximatif de l’estimation ( marge d’incertitude -25% à 75%) ( -5% à +10%)</a:t>
            </a:r>
          </a:p>
          <a:p>
            <a:endParaRPr lang="fr-FR" sz="2300" dirty="0"/>
          </a:p>
          <a:p>
            <a:endParaRPr lang="fr-FR" sz="2300" dirty="0"/>
          </a:p>
        </p:txBody>
      </p:sp>
    </p:spTree>
    <p:extLst>
      <p:ext uri="{BB962C8B-B14F-4D97-AF65-F5344CB8AC3E}">
        <p14:creationId xmlns:p14="http://schemas.microsoft.com/office/powerpoint/2010/main" val="283889412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369707092"/>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37DFB0C7-62D4-4E33-A2D7-27215EB73638}"/>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ESTIMER LES COÛTS DU PROJET</a:t>
            </a:r>
          </a:p>
        </p:txBody>
      </p:sp>
      <p:pic>
        <p:nvPicPr>
          <p:cNvPr id="3" name="Image 2">
            <a:extLst>
              <a:ext uri="{FF2B5EF4-FFF2-40B4-BE49-F238E27FC236}">
                <a16:creationId xmlns:a16="http://schemas.microsoft.com/office/drawing/2014/main" xmlns="" id="{D11EC1CA-E092-4677-9CB2-0551B23E1315}"/>
              </a:ext>
            </a:extLst>
          </p:cNvPr>
          <p:cNvPicPr>
            <a:picLocks noChangeAspect="1"/>
          </p:cNvPicPr>
          <p:nvPr/>
        </p:nvPicPr>
        <p:blipFill>
          <a:blip r:embed="rId3"/>
          <a:stretch>
            <a:fillRect/>
          </a:stretch>
        </p:blipFill>
        <p:spPr>
          <a:xfrm>
            <a:off x="3425103" y="3269302"/>
            <a:ext cx="8029575" cy="3476625"/>
          </a:xfrm>
          <a:prstGeom prst="rect">
            <a:avLst/>
          </a:prstGeom>
        </p:spPr>
      </p:pic>
    </p:spTree>
    <p:extLst>
      <p:ext uri="{BB962C8B-B14F-4D97-AF65-F5344CB8AC3E}">
        <p14:creationId xmlns:p14="http://schemas.microsoft.com/office/powerpoint/2010/main" val="1976062514"/>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0389"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Estimer les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37DFB0C7-62D4-4E33-A2D7-27215EB73638}"/>
              </a:ext>
            </a:extLst>
          </p:cNvPr>
          <p:cNvSpPr txBox="1"/>
          <p:nvPr/>
        </p:nvSpPr>
        <p:spPr>
          <a:xfrm>
            <a:off x="110836" y="1818406"/>
            <a:ext cx="2770910" cy="1384995"/>
          </a:xfrm>
          <a:prstGeom prst="rect">
            <a:avLst/>
          </a:prstGeom>
          <a:solidFill>
            <a:schemeClr val="accent6">
              <a:lumMod val="20000"/>
              <a:lumOff val="80000"/>
            </a:schemeClr>
          </a:solidFill>
        </p:spPr>
        <p:txBody>
          <a:bodyPr wrap="square" rtlCol="0">
            <a:spAutoFit/>
          </a:bodyPr>
          <a:lstStyle/>
          <a:p>
            <a:pPr algn="ctr"/>
            <a:r>
              <a:rPr lang="fr-FR" sz="2800" b="1" dirty="0"/>
              <a:t>ESTIMER LES COÛTS DU PROJET</a:t>
            </a:r>
          </a:p>
        </p:txBody>
      </p:sp>
      <p:sp>
        <p:nvSpPr>
          <p:cNvPr id="9" name="ZoneTexte 8">
            <a:extLst>
              <a:ext uri="{FF2B5EF4-FFF2-40B4-BE49-F238E27FC236}">
                <a16:creationId xmlns:a16="http://schemas.microsoft.com/office/drawing/2014/main" xmlns="" id="{A7639080-AEAE-45CC-BC2D-E88CFD6F6C34}"/>
              </a:ext>
            </a:extLst>
          </p:cNvPr>
          <p:cNvSpPr txBox="1"/>
          <p:nvPr/>
        </p:nvSpPr>
        <p:spPr>
          <a:xfrm>
            <a:off x="3172691" y="3381770"/>
            <a:ext cx="8866909" cy="3693319"/>
          </a:xfrm>
          <a:prstGeom prst="rect">
            <a:avLst/>
          </a:prstGeom>
          <a:noFill/>
        </p:spPr>
        <p:txBody>
          <a:bodyPr wrap="square" rtlCol="0">
            <a:spAutoFit/>
          </a:bodyPr>
          <a:lstStyle/>
          <a:p>
            <a:pPr marL="285750" indent="-285750">
              <a:buFont typeface="Wingdings" panose="05000000000000000000" pitchFamily="2" charset="2"/>
              <a:buChar char="§"/>
            </a:pPr>
            <a:r>
              <a:rPr lang="fr-FR" dirty="0"/>
              <a:t>Estimation par analogie ( estimation de la durée ou du coût , en utilisant les données historiques d’une activité d’un projet similaire comme base d’estimation )</a:t>
            </a:r>
          </a:p>
          <a:p>
            <a:pPr marL="285750" indent="-285750">
              <a:buFont typeface="Wingdings" panose="05000000000000000000" pitchFamily="2" charset="2"/>
              <a:buChar char="§"/>
            </a:pPr>
            <a:r>
              <a:rPr lang="fr-FR" dirty="0"/>
              <a:t>Estimation paramétrique ( Utilisation d’algorithme de calcul en se basant sur les données historique d’un projet et les paramètres du projet)</a:t>
            </a:r>
          </a:p>
          <a:p>
            <a:pPr marL="285750" indent="-285750">
              <a:buFont typeface="Wingdings" panose="05000000000000000000" pitchFamily="2" charset="2"/>
              <a:buChar char="§"/>
            </a:pPr>
            <a:r>
              <a:rPr lang="fr-FR" dirty="0"/>
              <a:t>Estimation à trois points : Plus probable ( évaluation réaliste du travail nécessaire et des dépenses prévues,  Optimiste ( meilleure scénario possible) , Pessimiste ( pire scénario possible) </a:t>
            </a:r>
          </a:p>
          <a:p>
            <a:pPr marL="742950" lvl="1" indent="-285750">
              <a:buFont typeface="Wingdings" panose="05000000000000000000" pitchFamily="2" charset="2"/>
              <a:buChar char="§"/>
            </a:pPr>
            <a:r>
              <a:rPr lang="fr-FR" dirty="0"/>
              <a:t>Distribution triangulaire : CE = (</a:t>
            </a:r>
            <a:r>
              <a:rPr lang="fr-FR" dirty="0" err="1"/>
              <a:t>Do+DPP+Dp</a:t>
            </a:r>
            <a:r>
              <a:rPr lang="fr-FR" dirty="0"/>
              <a:t>)/3</a:t>
            </a:r>
          </a:p>
          <a:p>
            <a:pPr marL="742950" lvl="1" indent="-285750">
              <a:buFont typeface="Wingdings" panose="05000000000000000000" pitchFamily="2" charset="2"/>
              <a:buChar char="§"/>
            </a:pPr>
            <a:r>
              <a:rPr lang="fr-FR" dirty="0"/>
              <a:t>Distribution bêta ( Analyse PERT) CE = ( Do+4dPP+dP)/6</a:t>
            </a:r>
          </a:p>
          <a:p>
            <a:pPr marL="285750" indent="-285750">
              <a:buFont typeface="Wingdings" panose="05000000000000000000" pitchFamily="2" charset="2"/>
              <a:buChar char="§"/>
            </a:pPr>
            <a:r>
              <a:rPr lang="fr-FR" dirty="0"/>
              <a:t>Technique de prise de décision collectives ( remue-méninge, Delphes…) </a:t>
            </a:r>
          </a:p>
          <a:p>
            <a:pPr marL="285750" indent="-285750">
              <a:buFont typeface="Wingdings" panose="05000000000000000000" pitchFamily="2" charset="2"/>
              <a:buChar char="§"/>
            </a:pPr>
            <a:r>
              <a:rPr lang="fr-FR" dirty="0"/>
              <a:t>Analyse de la réserve ( Gestion des incertitudes, provision pour aléas, risques…)</a:t>
            </a:r>
          </a:p>
          <a:p>
            <a:pPr marL="285750" indent="-285750">
              <a:buFont typeface="Wingdings" panose="05000000000000000000" pitchFamily="2" charset="2"/>
              <a:buChar char="§"/>
            </a:pPr>
            <a:endParaRPr lang="fr-FR" dirty="0"/>
          </a:p>
          <a:p>
            <a:endParaRPr lang="fr-FR" dirty="0"/>
          </a:p>
        </p:txBody>
      </p:sp>
      <p:pic>
        <p:nvPicPr>
          <p:cNvPr id="4" name="Image 3">
            <a:extLst>
              <a:ext uri="{FF2B5EF4-FFF2-40B4-BE49-F238E27FC236}">
                <a16:creationId xmlns:a16="http://schemas.microsoft.com/office/drawing/2014/main" xmlns="" id="{E018DE66-13EA-4E79-9D9E-688271C8D693}"/>
              </a:ext>
            </a:extLst>
          </p:cNvPr>
          <p:cNvPicPr>
            <a:picLocks noChangeAspect="1"/>
          </p:cNvPicPr>
          <p:nvPr/>
        </p:nvPicPr>
        <p:blipFill>
          <a:blip r:embed="rId3"/>
          <a:stretch>
            <a:fillRect/>
          </a:stretch>
        </p:blipFill>
        <p:spPr>
          <a:xfrm>
            <a:off x="395721" y="3373982"/>
            <a:ext cx="2486025" cy="3295650"/>
          </a:xfrm>
          <a:prstGeom prst="rect">
            <a:avLst/>
          </a:prstGeom>
        </p:spPr>
      </p:pic>
    </p:spTree>
    <p:extLst>
      <p:ext uri="{BB962C8B-B14F-4D97-AF65-F5344CB8AC3E}">
        <p14:creationId xmlns:p14="http://schemas.microsoft.com/office/powerpoint/2010/main" val="104237551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1052623"/>
          </a:xfrm>
          <a:solidFill>
            <a:schemeClr val="accent1"/>
          </a:solidFill>
        </p:spPr>
        <p:txBody>
          <a:bodyPr>
            <a:normAutofit fontScale="90000"/>
          </a:bodyPr>
          <a:lstStyle/>
          <a:p>
            <a:r>
              <a:rPr lang="fr-FR" b="1" dirty="0">
                <a:solidFill>
                  <a:schemeClr val="bg1"/>
                </a:solidFill>
              </a:rPr>
              <a:t>POURQUOI LE PROJET EST INITIE</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30259" y="1946402"/>
            <a:ext cx="11440634" cy="4274289"/>
          </a:xfrm>
        </p:spPr>
        <p:txBody>
          <a:bodyPr>
            <a:normAutofit/>
          </a:bodyPr>
          <a:lstStyle/>
          <a:p>
            <a:pPr marL="800100" lvl="1" indent="-342900" algn="l">
              <a:buFont typeface="Wingdings" panose="05000000000000000000" pitchFamily="2" charset="2"/>
              <a:buChar char="§"/>
            </a:pPr>
            <a:r>
              <a:rPr lang="fr-FR" sz="4000" dirty="0"/>
              <a:t>Dépassement de budget</a:t>
            </a:r>
          </a:p>
          <a:p>
            <a:pPr marL="800100" lvl="1" indent="-342900" algn="l">
              <a:buFont typeface="Wingdings" panose="05000000000000000000" pitchFamily="2" charset="2"/>
              <a:buChar char="§"/>
            </a:pPr>
            <a:r>
              <a:rPr lang="fr-FR" sz="4000" dirty="0"/>
              <a:t>Non respect des délais</a:t>
            </a:r>
          </a:p>
          <a:p>
            <a:pPr marL="800100" lvl="1" indent="-342900" algn="l">
              <a:buFont typeface="Wingdings" panose="05000000000000000000" pitchFamily="2" charset="2"/>
              <a:buChar char="§"/>
            </a:pPr>
            <a:r>
              <a:rPr lang="fr-FR" sz="4000" dirty="0"/>
              <a:t>Insatisfaction des parties prenantes ( bénéficiaire, bailleurs, Etat, employés….)</a:t>
            </a:r>
          </a:p>
          <a:p>
            <a:pPr marL="800100" lvl="1" indent="-342900" algn="l">
              <a:buFont typeface="Wingdings" panose="05000000000000000000" pitchFamily="2" charset="2"/>
              <a:buChar char="§"/>
            </a:pPr>
            <a:r>
              <a:rPr lang="fr-FR" sz="4000" dirty="0"/>
              <a:t>…</a:t>
            </a:r>
          </a:p>
        </p:txBody>
      </p:sp>
      <p:sp>
        <p:nvSpPr>
          <p:cNvPr id="4" name="AutoShape 2">
            <a:extLst>
              <a:ext uri="{FF2B5EF4-FFF2-40B4-BE49-F238E27FC236}">
                <a16:creationId xmlns:a16="http://schemas.microsoft.com/office/drawing/2014/main" xmlns="" id="{1F3C7E02-69C4-493F-AA50-2A460BC2B383}"/>
              </a:ext>
            </a:extLst>
          </p:cNvPr>
          <p:cNvSpPr txBox="1">
            <a:spLocks noChangeArrowheads="1"/>
          </p:cNvSpPr>
          <p:nvPr/>
        </p:nvSpPr>
        <p:spPr>
          <a:xfrm>
            <a:off x="5737370" y="1165153"/>
            <a:ext cx="6201208" cy="580520"/>
          </a:xfrm>
          <a:prstGeom prst="rect">
            <a:avLst/>
          </a:prstGeom>
        </p:spPr>
        <p:txBody>
          <a:bodyPr lIns="68580" tIns="34290" rIns="68580" bIns="34290"/>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fr-FR" sz="2400" b="1" dirty="0"/>
              <a:t>Pourquoi une discipline formalisée et normalisée</a:t>
            </a:r>
          </a:p>
        </p:txBody>
      </p:sp>
    </p:spTree>
    <p:extLst>
      <p:ext uri="{BB962C8B-B14F-4D97-AF65-F5344CB8AC3E}">
        <p14:creationId xmlns:p14="http://schemas.microsoft.com/office/powerpoint/2010/main" val="15132886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B18A85F8-5C8E-421F-A0C2-09F456B1A4F5}"/>
              </a:ext>
            </a:extLst>
          </p:cNvPr>
          <p:cNvSpPr txBox="1"/>
          <p:nvPr/>
        </p:nvSpPr>
        <p:spPr>
          <a:xfrm>
            <a:off x="121226" y="2331024"/>
            <a:ext cx="2770910" cy="1384995"/>
          </a:xfrm>
          <a:prstGeom prst="rect">
            <a:avLst/>
          </a:prstGeom>
          <a:solidFill>
            <a:schemeClr val="accent6">
              <a:lumMod val="20000"/>
              <a:lumOff val="80000"/>
            </a:schemeClr>
          </a:solidFill>
        </p:spPr>
        <p:txBody>
          <a:bodyPr wrap="square" rtlCol="0">
            <a:spAutoFit/>
          </a:bodyPr>
          <a:lstStyle/>
          <a:p>
            <a:pPr algn="ctr"/>
            <a:r>
              <a:rPr lang="fr-FR" sz="2800" b="1" dirty="0"/>
              <a:t>ESTIMER LES COÛTS DU PROJET</a:t>
            </a:r>
          </a:p>
        </p:txBody>
      </p:sp>
      <p:pic>
        <p:nvPicPr>
          <p:cNvPr id="2" name="Image 1">
            <a:extLst>
              <a:ext uri="{FF2B5EF4-FFF2-40B4-BE49-F238E27FC236}">
                <a16:creationId xmlns:a16="http://schemas.microsoft.com/office/drawing/2014/main" xmlns="" id="{8E8FE0A0-57DE-4C81-BEBC-2C39B07CB3A0}"/>
              </a:ext>
            </a:extLst>
          </p:cNvPr>
          <p:cNvPicPr>
            <a:picLocks noChangeAspect="1"/>
          </p:cNvPicPr>
          <p:nvPr/>
        </p:nvPicPr>
        <p:blipFill>
          <a:blip r:embed="rId3"/>
          <a:stretch>
            <a:fillRect/>
          </a:stretch>
        </p:blipFill>
        <p:spPr>
          <a:xfrm>
            <a:off x="3519487" y="380999"/>
            <a:ext cx="7591425" cy="6096000"/>
          </a:xfrm>
          <a:prstGeom prst="rect">
            <a:avLst/>
          </a:prstGeom>
        </p:spPr>
      </p:pic>
    </p:spTree>
    <p:extLst>
      <p:ext uri="{BB962C8B-B14F-4D97-AF65-F5344CB8AC3E}">
        <p14:creationId xmlns:p14="http://schemas.microsoft.com/office/powerpoint/2010/main" val="10549386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2736502"/>
            <a:ext cx="2770910" cy="954107"/>
          </a:xfrm>
          <a:prstGeom prst="rect">
            <a:avLst/>
          </a:prstGeom>
          <a:solidFill>
            <a:schemeClr val="accent6">
              <a:lumMod val="20000"/>
              <a:lumOff val="80000"/>
            </a:schemeClr>
          </a:solidFill>
        </p:spPr>
        <p:txBody>
          <a:bodyPr wrap="square" rtlCol="0">
            <a:spAutoFit/>
          </a:bodyPr>
          <a:lstStyle/>
          <a:p>
            <a:pPr algn="ctr"/>
            <a:r>
              <a:rPr lang="fr-FR" sz="2800" b="1" dirty="0"/>
              <a:t>DETERMINER LE BUDGET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054232823"/>
              </p:ext>
            </p:extLst>
          </p:nvPr>
        </p:nvGraphicFramePr>
        <p:xfrm>
          <a:off x="3554844" y="185881"/>
          <a:ext cx="6614392" cy="2954639"/>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166700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1258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Déterminer le budget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150756"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61855" y="3225737"/>
            <a:ext cx="9130145" cy="2923877"/>
          </a:xfrm>
          <a:prstGeom prst="rect">
            <a:avLst/>
          </a:prstGeom>
          <a:noFill/>
        </p:spPr>
        <p:txBody>
          <a:bodyPr wrap="square" rtlCol="0">
            <a:spAutoFit/>
          </a:bodyPr>
          <a:lstStyle/>
          <a:p>
            <a:pPr marL="285750" indent="-285750">
              <a:buFont typeface="Wingdings" panose="05000000000000000000" pitchFamily="2" charset="2"/>
              <a:buChar char="§"/>
            </a:pPr>
            <a:r>
              <a:rPr lang="fr-FR" sz="2300" dirty="0"/>
              <a:t>Cumuler les coûts estimés de chacune des activités ou lots de travail</a:t>
            </a:r>
          </a:p>
          <a:p>
            <a:pPr marL="285750" indent="-285750">
              <a:buFont typeface="Wingdings" panose="05000000000000000000" pitchFamily="2" charset="2"/>
              <a:buChar char="§"/>
            </a:pPr>
            <a:r>
              <a:rPr lang="fr-FR" sz="2300" dirty="0"/>
              <a:t>Etablir une référence de base de performance des coûts approuvés.</a:t>
            </a:r>
          </a:p>
          <a:p>
            <a:pPr marL="285750" indent="-285750">
              <a:buFont typeface="Wingdings" panose="05000000000000000000" pitchFamily="2" charset="2"/>
              <a:buChar char="§"/>
            </a:pPr>
            <a:r>
              <a:rPr lang="fr-FR" sz="2300" dirty="0"/>
              <a:t>Détermination du document qui sera utilisé pour surveiller et maitriser la performance du projet</a:t>
            </a:r>
          </a:p>
          <a:p>
            <a:pPr marL="285750" indent="-285750">
              <a:buFont typeface="Wingdings" panose="05000000000000000000" pitchFamily="2" charset="2"/>
              <a:buChar char="§"/>
            </a:pPr>
            <a:r>
              <a:rPr lang="fr-FR" sz="2300" dirty="0"/>
              <a:t>Ensemble des fonds autorisés pour l’exécution du projet</a:t>
            </a:r>
          </a:p>
          <a:p>
            <a:pPr marL="285750" indent="-285750">
              <a:buFont typeface="Wingdings" panose="05000000000000000000" pitchFamily="2" charset="2"/>
              <a:buChar char="§"/>
            </a:pPr>
            <a:endParaRPr lang="fr-FR" sz="2300" dirty="0"/>
          </a:p>
          <a:p>
            <a:endParaRPr lang="fr-FR" sz="2300" dirty="0"/>
          </a:p>
          <a:p>
            <a:endParaRPr lang="fr-FR" sz="2300" dirty="0"/>
          </a:p>
        </p:txBody>
      </p:sp>
    </p:spTree>
    <p:extLst>
      <p:ext uri="{BB962C8B-B14F-4D97-AF65-F5344CB8AC3E}">
        <p14:creationId xmlns:p14="http://schemas.microsoft.com/office/powerpoint/2010/main" val="206043867"/>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835131216"/>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Déterminer le budget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164611"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5A86A1C2-5C50-4DD4-98FA-983F33290F3F}"/>
              </a:ext>
            </a:extLst>
          </p:cNvPr>
          <p:cNvSpPr txBox="1"/>
          <p:nvPr/>
        </p:nvSpPr>
        <p:spPr>
          <a:xfrm>
            <a:off x="121225" y="2736502"/>
            <a:ext cx="2770910" cy="954107"/>
          </a:xfrm>
          <a:prstGeom prst="rect">
            <a:avLst/>
          </a:prstGeom>
          <a:solidFill>
            <a:schemeClr val="accent6">
              <a:lumMod val="20000"/>
              <a:lumOff val="80000"/>
            </a:schemeClr>
          </a:solidFill>
        </p:spPr>
        <p:txBody>
          <a:bodyPr wrap="square" rtlCol="0">
            <a:spAutoFit/>
          </a:bodyPr>
          <a:lstStyle/>
          <a:p>
            <a:pPr algn="ctr"/>
            <a:r>
              <a:rPr lang="fr-FR" sz="2800" b="1" dirty="0"/>
              <a:t>DETERMINER LE BUDGET</a:t>
            </a:r>
          </a:p>
        </p:txBody>
      </p:sp>
      <p:pic>
        <p:nvPicPr>
          <p:cNvPr id="5" name="Image 4">
            <a:extLst>
              <a:ext uri="{FF2B5EF4-FFF2-40B4-BE49-F238E27FC236}">
                <a16:creationId xmlns:a16="http://schemas.microsoft.com/office/drawing/2014/main" xmlns="" id="{66A5CE84-D09A-445A-8F7A-38FCEFF6D5D4}"/>
              </a:ext>
            </a:extLst>
          </p:cNvPr>
          <p:cNvPicPr>
            <a:picLocks noChangeAspect="1"/>
          </p:cNvPicPr>
          <p:nvPr/>
        </p:nvPicPr>
        <p:blipFill>
          <a:blip r:embed="rId3"/>
          <a:stretch>
            <a:fillRect/>
          </a:stretch>
        </p:blipFill>
        <p:spPr>
          <a:xfrm>
            <a:off x="3554844" y="3504496"/>
            <a:ext cx="7620000" cy="2705100"/>
          </a:xfrm>
          <a:prstGeom prst="rect">
            <a:avLst/>
          </a:prstGeom>
        </p:spPr>
      </p:pic>
    </p:spTree>
    <p:extLst>
      <p:ext uri="{BB962C8B-B14F-4D97-AF65-F5344CB8AC3E}">
        <p14:creationId xmlns:p14="http://schemas.microsoft.com/office/powerpoint/2010/main" val="1576219229"/>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0"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B18A85F8-5C8E-421F-A0C2-09F456B1A4F5}"/>
              </a:ext>
            </a:extLst>
          </p:cNvPr>
          <p:cNvSpPr txBox="1"/>
          <p:nvPr/>
        </p:nvSpPr>
        <p:spPr>
          <a:xfrm>
            <a:off x="121225" y="2594261"/>
            <a:ext cx="2770910" cy="954107"/>
          </a:xfrm>
          <a:prstGeom prst="rect">
            <a:avLst/>
          </a:prstGeom>
          <a:solidFill>
            <a:schemeClr val="accent6">
              <a:lumMod val="20000"/>
              <a:lumOff val="80000"/>
            </a:schemeClr>
          </a:solidFill>
        </p:spPr>
        <p:txBody>
          <a:bodyPr wrap="square" rtlCol="0">
            <a:spAutoFit/>
          </a:bodyPr>
          <a:lstStyle/>
          <a:p>
            <a:pPr algn="ctr"/>
            <a:r>
              <a:rPr lang="fr-FR" sz="2800" b="1" dirty="0"/>
              <a:t>DETERMINER LE BUDGET</a:t>
            </a:r>
          </a:p>
        </p:txBody>
      </p:sp>
      <p:pic>
        <p:nvPicPr>
          <p:cNvPr id="3" name="Image 2">
            <a:extLst>
              <a:ext uri="{FF2B5EF4-FFF2-40B4-BE49-F238E27FC236}">
                <a16:creationId xmlns:a16="http://schemas.microsoft.com/office/drawing/2014/main" xmlns="" id="{B37DE493-7F8D-440B-AD46-5C10821F93B8}"/>
              </a:ext>
            </a:extLst>
          </p:cNvPr>
          <p:cNvPicPr>
            <a:picLocks noChangeAspect="1"/>
          </p:cNvPicPr>
          <p:nvPr/>
        </p:nvPicPr>
        <p:blipFill>
          <a:blip r:embed="rId3"/>
          <a:stretch>
            <a:fillRect/>
          </a:stretch>
        </p:blipFill>
        <p:spPr>
          <a:xfrm>
            <a:off x="3668857" y="293110"/>
            <a:ext cx="6877050" cy="5800725"/>
          </a:xfrm>
          <a:prstGeom prst="rect">
            <a:avLst/>
          </a:prstGeom>
        </p:spPr>
      </p:pic>
    </p:spTree>
    <p:extLst>
      <p:ext uri="{BB962C8B-B14F-4D97-AF65-F5344CB8AC3E}">
        <p14:creationId xmlns:p14="http://schemas.microsoft.com/office/powerpoint/2010/main" val="30660509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956955" y="2008908"/>
            <a:ext cx="8004463"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MANAGEMENT DE LA QUALITE DU PROJET</a:t>
            </a:r>
          </a:p>
        </p:txBody>
      </p:sp>
    </p:spTree>
    <p:extLst>
      <p:ext uri="{BB962C8B-B14F-4D97-AF65-F5344CB8AC3E}">
        <p14:creationId xmlns:p14="http://schemas.microsoft.com/office/powerpoint/2010/main" val="3922731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MANAGEMENT DE LA QUALITE DU PROJET</a:t>
            </a:r>
          </a:p>
        </p:txBody>
      </p:sp>
      <p:graphicFrame>
        <p:nvGraphicFramePr>
          <p:cNvPr id="5" name="Tableau 4">
            <a:extLst>
              <a:ext uri="{FF2B5EF4-FFF2-40B4-BE49-F238E27FC236}">
                <a16:creationId xmlns:a16="http://schemas.microsoft.com/office/drawing/2014/main" xmlns="" id="{96DA7E5F-B378-4BA8-BD55-BD282F0B4B41}"/>
              </a:ext>
            </a:extLst>
          </p:cNvPr>
          <p:cNvGraphicFramePr>
            <a:graphicFrameLocks noGrp="1"/>
          </p:cNvGraphicFramePr>
          <p:nvPr>
            <p:extLst>
              <p:ext uri="{D42A27DB-BD31-4B8C-83A1-F6EECF244321}">
                <p14:modId xmlns:p14="http://schemas.microsoft.com/office/powerpoint/2010/main" val="1382665545"/>
              </p:ext>
            </p:extLst>
          </p:nvPr>
        </p:nvGraphicFramePr>
        <p:xfrm>
          <a:off x="3020290" y="1052176"/>
          <a:ext cx="9005454" cy="2021840"/>
        </p:xfrm>
        <a:graphic>
          <a:graphicData uri="http://schemas.openxmlformats.org/drawingml/2006/table">
            <a:tbl>
              <a:tblPr firstRow="1" bandRow="1">
                <a:tableStyleId>{5C22544A-7EE6-4342-B048-85BDC9FD1C3A}</a:tableStyleId>
              </a:tblPr>
              <a:tblGrid>
                <a:gridCol w="4627419">
                  <a:extLst>
                    <a:ext uri="{9D8B030D-6E8A-4147-A177-3AD203B41FA5}">
                      <a16:colId xmlns:a16="http://schemas.microsoft.com/office/drawing/2014/main" xmlns="" val="2126170792"/>
                    </a:ext>
                  </a:extLst>
                </a:gridCol>
                <a:gridCol w="4378035">
                  <a:extLst>
                    <a:ext uri="{9D8B030D-6E8A-4147-A177-3AD203B41FA5}">
                      <a16:colId xmlns:a16="http://schemas.microsoft.com/office/drawing/2014/main" xmlns=""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xmlns="" val="1020992721"/>
                  </a:ext>
                </a:extLst>
              </a:tr>
              <a:tr h="370840">
                <a:tc>
                  <a:txBody>
                    <a:bodyPr/>
                    <a:lstStyle/>
                    <a:p>
                      <a:r>
                        <a:rPr lang="fr-FR" dirty="0"/>
                        <a:t>Planifier le management de</a:t>
                      </a:r>
                      <a:r>
                        <a:rPr lang="fr-FR" baseline="0" dirty="0"/>
                        <a:t> la qualité</a:t>
                      </a:r>
                      <a:endParaRPr lang="fr-FR" dirty="0"/>
                    </a:p>
                  </a:txBody>
                  <a:tcPr/>
                </a:tc>
                <a:tc>
                  <a:txBody>
                    <a:bodyPr/>
                    <a:lstStyle/>
                    <a:p>
                      <a:r>
                        <a:rPr lang="fr-FR" dirty="0"/>
                        <a:t>Groupe de processus planification</a:t>
                      </a:r>
                    </a:p>
                  </a:txBody>
                  <a:tcPr/>
                </a:tc>
                <a:extLst>
                  <a:ext uri="{0D108BD9-81ED-4DB2-BD59-A6C34878D82A}">
                    <a16:rowId xmlns:a16="http://schemas.microsoft.com/office/drawing/2014/main" xmlns="" val="3617802200"/>
                  </a:ext>
                </a:extLst>
              </a:tr>
              <a:tr h="209049">
                <a:tc>
                  <a:txBody>
                    <a:bodyPr/>
                    <a:lstStyle/>
                    <a:p>
                      <a:r>
                        <a:rPr lang="fr-FR" dirty="0"/>
                        <a:t>Mettre en œuvre l’assurance qualité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d’exécution</a:t>
                      </a:r>
                    </a:p>
                    <a:p>
                      <a:endParaRPr lang="fr-FR" dirty="0"/>
                    </a:p>
                  </a:txBody>
                  <a:tcPr/>
                </a:tc>
                <a:extLst>
                  <a:ext uri="{0D108BD9-81ED-4DB2-BD59-A6C34878D82A}">
                    <a16:rowId xmlns:a16="http://schemas.microsoft.com/office/drawing/2014/main" xmlns="" val="4145226790"/>
                  </a:ext>
                </a:extLst>
              </a:tr>
              <a:tr h="370840">
                <a:tc>
                  <a:txBody>
                    <a:bodyPr/>
                    <a:lstStyle/>
                    <a:p>
                      <a:r>
                        <a:rPr lang="fr-FR" dirty="0"/>
                        <a:t>Mettre</a:t>
                      </a:r>
                      <a:r>
                        <a:rPr lang="fr-FR" baseline="0" dirty="0"/>
                        <a:t> en œuvre la contrôle qualité</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227430433"/>
                  </a:ext>
                </a:extLst>
              </a:tr>
            </a:tbl>
          </a:graphicData>
        </a:graphic>
      </p:graphicFrame>
    </p:spTree>
    <p:extLst>
      <p:ext uri="{BB962C8B-B14F-4D97-AF65-F5344CB8AC3E}">
        <p14:creationId xmlns:p14="http://schemas.microsoft.com/office/powerpoint/2010/main" val="2897019666"/>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MANAGEMENT DE LA QUALITE DU PROJET</a:t>
            </a:r>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061856" y="696988"/>
            <a:ext cx="8991600" cy="6063198"/>
          </a:xfrm>
          <a:prstGeom prst="rect">
            <a:avLst/>
          </a:prstGeom>
          <a:noFill/>
        </p:spPr>
        <p:txBody>
          <a:bodyPr wrap="square" rtlCol="0">
            <a:spAutoFit/>
          </a:bodyPr>
          <a:lstStyle/>
          <a:p>
            <a:r>
              <a:rPr lang="fr-FR" sz="2000" dirty="0"/>
              <a:t>Qualité en tant que performance ou résultat livré est « le degré auquel un ensemble de caractéristiques intrinsèques satisfait à des exigences » ISO 9000</a:t>
            </a:r>
          </a:p>
          <a:p>
            <a:r>
              <a:rPr lang="fr-FR" sz="2000" dirty="0"/>
              <a:t> </a:t>
            </a:r>
          </a:p>
          <a:p>
            <a:r>
              <a:rPr lang="fr-FR" sz="2000" dirty="0"/>
              <a:t>Le management de la qualité du projet comprend les processus et les activités de l’organisation qui déterminent</a:t>
            </a:r>
          </a:p>
          <a:p>
            <a:r>
              <a:rPr lang="fr-FR" sz="2000" dirty="0"/>
              <a:t> </a:t>
            </a:r>
          </a:p>
          <a:p>
            <a:pPr marL="285750" indent="-285750">
              <a:buFont typeface="Wingdings" panose="05000000000000000000" pitchFamily="2" charset="2"/>
              <a:buChar char="§"/>
            </a:pPr>
            <a:r>
              <a:rPr lang="fr-FR" sz="2000" dirty="0"/>
              <a:t>La politique qualité</a:t>
            </a:r>
          </a:p>
          <a:p>
            <a:pPr marL="285750" indent="-285750">
              <a:buFont typeface="Wingdings" panose="05000000000000000000" pitchFamily="2" charset="2"/>
              <a:buChar char="§"/>
            </a:pPr>
            <a:r>
              <a:rPr lang="fr-FR" sz="2000" dirty="0"/>
              <a:t>Les objectifs et les responsabilités</a:t>
            </a:r>
          </a:p>
          <a:p>
            <a:endParaRPr lang="fr-FR" sz="2000" dirty="0"/>
          </a:p>
          <a:p>
            <a:r>
              <a:rPr lang="fr-FR" sz="2000" dirty="0"/>
              <a:t> de façon à ce que le projet satisfasse aux besoins pour lesquels il a été entrepris. </a:t>
            </a:r>
          </a:p>
          <a:p>
            <a:endParaRPr lang="fr-FR" sz="2000" dirty="0"/>
          </a:p>
          <a:p>
            <a:r>
              <a:rPr lang="fr-FR" sz="2000" dirty="0"/>
              <a:t>Il applique les politiques et les procédures tout au long du projet en veillant à ce que les exigences du projet / Produit soient respectées et validées.</a:t>
            </a:r>
          </a:p>
          <a:p>
            <a:endParaRPr lang="fr-FR" sz="800" dirty="0"/>
          </a:p>
          <a:p>
            <a:r>
              <a:rPr lang="fr-FR" sz="2000" dirty="0"/>
              <a:t>Mesures et approches spécifiques à chaque livrable ( logiciel /Nucléaire)</a:t>
            </a:r>
          </a:p>
          <a:p>
            <a:endParaRPr lang="fr-FR" sz="2000" dirty="0"/>
          </a:p>
          <a:p>
            <a:r>
              <a:rPr lang="fr-FR" sz="2000" dirty="0"/>
              <a:t>Non respect  = conséquence graves</a:t>
            </a:r>
          </a:p>
          <a:p>
            <a:pPr marL="285750" indent="-285750">
              <a:buFont typeface="Wingdings" panose="05000000000000000000" pitchFamily="2" charset="2"/>
              <a:buChar char="§"/>
            </a:pPr>
            <a:endParaRPr lang="fr-FR" sz="2000" dirty="0"/>
          </a:p>
          <a:p>
            <a:pPr marL="285750" indent="-285750">
              <a:buFont typeface="Wingdings" panose="05000000000000000000" pitchFamily="2" charset="2"/>
              <a:buChar char="§"/>
            </a:pPr>
            <a:endParaRPr lang="fr-FR" sz="2000" dirty="0"/>
          </a:p>
          <a:p>
            <a:pPr marL="285750" indent="-285750">
              <a:buFont typeface="Wingdings" panose="05000000000000000000" pitchFamily="2" charset="2"/>
              <a:buChar char="§"/>
            </a:pPr>
            <a:endParaRPr lang="fr-FR" sz="2000" dirty="0"/>
          </a:p>
        </p:txBody>
      </p:sp>
    </p:spTree>
    <p:extLst>
      <p:ext uri="{BB962C8B-B14F-4D97-AF65-F5344CB8AC3E}">
        <p14:creationId xmlns:p14="http://schemas.microsoft.com/office/powerpoint/2010/main" val="2387600564"/>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MANAGEMENT DE LA QUALITE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105825389"/>
              </p:ext>
            </p:extLst>
          </p:nvPr>
        </p:nvGraphicFramePr>
        <p:xfrm>
          <a:off x="3554844" y="185882"/>
          <a:ext cx="6626386" cy="2865648"/>
        </p:xfrm>
        <a:graphic>
          <a:graphicData uri="http://schemas.openxmlformats.org/drawingml/2006/table">
            <a:tbl>
              <a:tblPr firstRow="1" bandRow="1">
                <a:tableStyleId>{5C22544A-7EE6-4342-B048-85BDC9FD1C3A}</a:tableStyleId>
              </a:tblPr>
              <a:tblGrid>
                <a:gridCol w="3148889">
                  <a:extLst>
                    <a:ext uri="{9D8B030D-6E8A-4147-A177-3AD203B41FA5}">
                      <a16:colId xmlns:a16="http://schemas.microsoft.com/office/drawing/2014/main" xmlns="" val="2249680118"/>
                    </a:ext>
                  </a:extLst>
                </a:gridCol>
                <a:gridCol w="3477497">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13360" y="3051530"/>
            <a:ext cx="9130145" cy="4493538"/>
          </a:xfrm>
          <a:prstGeom prst="rect">
            <a:avLst/>
          </a:prstGeom>
          <a:noFill/>
        </p:spPr>
        <p:txBody>
          <a:bodyPr wrap="square" rtlCol="0">
            <a:spAutoFit/>
          </a:bodyPr>
          <a:lstStyle/>
          <a:p>
            <a:pPr marL="285750" indent="-285750">
              <a:buFont typeface="Wingdings" panose="05000000000000000000" pitchFamily="2" charset="2"/>
              <a:buChar char="§"/>
            </a:pPr>
            <a:r>
              <a:rPr lang="fr-FR" sz="2200" dirty="0"/>
              <a:t>Identification des exigences de qualité et les normes à respecter pour le projet et ses livrables.</a:t>
            </a:r>
          </a:p>
          <a:p>
            <a:pPr marL="285750" indent="-285750">
              <a:buFont typeface="Wingdings" panose="05000000000000000000" pitchFamily="2" charset="2"/>
              <a:buChar char="§"/>
            </a:pPr>
            <a:r>
              <a:rPr lang="fr-FR" sz="2200" dirty="0"/>
              <a:t>Documenter la façon dont le projet démontrera sa conformité aux exigences et aux normes de qualité appropriées. ( validation de la qualité tout au long du projet)</a:t>
            </a:r>
          </a:p>
          <a:p>
            <a:pPr marL="285750" indent="-285750">
              <a:buFont typeface="Wingdings" panose="05000000000000000000" pitchFamily="2" charset="2"/>
              <a:buChar char="§"/>
            </a:pPr>
            <a:r>
              <a:rPr lang="fr-FR" sz="2200" dirty="0"/>
              <a:t>Satisfaction du client</a:t>
            </a:r>
          </a:p>
          <a:p>
            <a:pPr marL="285750" indent="-285750">
              <a:buFont typeface="Wingdings" panose="05000000000000000000" pitchFamily="2" charset="2"/>
              <a:buChar char="§"/>
            </a:pPr>
            <a:r>
              <a:rPr lang="fr-FR" sz="2200" dirty="0"/>
              <a:t>Prévention plutôt qu’inspection</a:t>
            </a:r>
          </a:p>
          <a:p>
            <a:pPr marL="285750" indent="-285750">
              <a:buFont typeface="Wingdings" panose="05000000000000000000" pitchFamily="2" charset="2"/>
              <a:buChar char="§"/>
            </a:pPr>
            <a:r>
              <a:rPr lang="fr-FR" sz="2200" dirty="0"/>
              <a:t>Amélioration continue ( cycle Planifier – Dérouler –Contrôler – Agir) base de l’amélioration de la qualité</a:t>
            </a:r>
          </a:p>
          <a:p>
            <a:pPr marL="285750" indent="-285750">
              <a:buFont typeface="Wingdings" panose="05000000000000000000" pitchFamily="2" charset="2"/>
              <a:buChar char="§"/>
            </a:pPr>
            <a:r>
              <a:rPr lang="fr-FR" sz="2200" dirty="0"/>
              <a:t>Coût de la qualité (</a:t>
            </a:r>
            <a:r>
              <a:rPr lang="fr-FR" altLang="fr-FR" sz="1600" dirty="0">
                <a:latin typeface="Arial" panose="020B0604020202020204" pitchFamily="34" charset="0"/>
              </a:rPr>
              <a:t>coût total des travaux relatifs à la conformité et des travaux compensatoires dus à la non-conformité </a:t>
            </a:r>
            <a:r>
              <a:rPr lang="fr-FR" altLang="fr-FR" sz="2200" dirty="0">
                <a:latin typeface="Arial" panose="020B0604020202020204" pitchFamily="34" charset="0"/>
              </a:rPr>
              <a:t>)</a:t>
            </a:r>
          </a:p>
          <a:p>
            <a:pPr marL="285750" indent="-285750">
              <a:buFont typeface="Wingdings" panose="05000000000000000000" pitchFamily="2" charset="2"/>
              <a:buChar char="§"/>
            </a:pPr>
            <a:endParaRPr lang="fr-FR" sz="2200" dirty="0"/>
          </a:p>
          <a:p>
            <a:endParaRPr lang="fr-FR" sz="2200" dirty="0"/>
          </a:p>
        </p:txBody>
      </p:sp>
    </p:spTree>
    <p:extLst>
      <p:ext uri="{BB962C8B-B14F-4D97-AF65-F5344CB8AC3E}">
        <p14:creationId xmlns:p14="http://schemas.microsoft.com/office/powerpoint/2010/main" val="397874160"/>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73707949"/>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MANAGEMENT DE LA QUALITE DU PROJET</a:t>
            </a:r>
          </a:p>
        </p:txBody>
      </p:sp>
      <p:pic>
        <p:nvPicPr>
          <p:cNvPr id="3" name="Image 2"/>
          <p:cNvPicPr>
            <a:picLocks noChangeAspect="1"/>
          </p:cNvPicPr>
          <p:nvPr/>
        </p:nvPicPr>
        <p:blipFill>
          <a:blip r:embed="rId3"/>
          <a:stretch>
            <a:fillRect/>
          </a:stretch>
        </p:blipFill>
        <p:spPr>
          <a:xfrm>
            <a:off x="3124196" y="3640256"/>
            <a:ext cx="7639050" cy="2552700"/>
          </a:xfrm>
          <a:prstGeom prst="rect">
            <a:avLst/>
          </a:prstGeom>
        </p:spPr>
      </p:pic>
    </p:spTree>
    <p:extLst>
      <p:ext uri="{BB962C8B-B14F-4D97-AF65-F5344CB8AC3E}">
        <p14:creationId xmlns:p14="http://schemas.microsoft.com/office/powerpoint/2010/main" val="148308921"/>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73707949"/>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MANAGEMENT DE LA QUALITE DU PROJET</a:t>
            </a:r>
          </a:p>
        </p:txBody>
      </p:sp>
      <p:pic>
        <p:nvPicPr>
          <p:cNvPr id="4" name="Image 3"/>
          <p:cNvPicPr>
            <a:picLocks noChangeAspect="1"/>
          </p:cNvPicPr>
          <p:nvPr/>
        </p:nvPicPr>
        <p:blipFill>
          <a:blip r:embed="rId3"/>
          <a:stretch>
            <a:fillRect/>
          </a:stretch>
        </p:blipFill>
        <p:spPr>
          <a:xfrm>
            <a:off x="272328" y="3932900"/>
            <a:ext cx="2447925" cy="2486025"/>
          </a:xfrm>
          <a:prstGeom prst="rect">
            <a:avLst/>
          </a:prstGeom>
        </p:spPr>
      </p:pic>
      <p:sp>
        <p:nvSpPr>
          <p:cNvPr id="5" name="ZoneTexte 4"/>
          <p:cNvSpPr txBox="1"/>
          <p:nvPr/>
        </p:nvSpPr>
        <p:spPr>
          <a:xfrm>
            <a:off x="3234519" y="3785338"/>
            <a:ext cx="8461612" cy="1477328"/>
          </a:xfrm>
          <a:prstGeom prst="rect">
            <a:avLst/>
          </a:prstGeom>
          <a:noFill/>
        </p:spPr>
        <p:txBody>
          <a:bodyPr wrap="square" rtlCol="0">
            <a:spAutoFit/>
          </a:bodyPr>
          <a:lstStyle/>
          <a:p>
            <a:r>
              <a:rPr lang="fr-FR" dirty="0"/>
              <a:t>Facteurs environnementaux de l’entreprise</a:t>
            </a:r>
          </a:p>
          <a:p>
            <a:pPr marL="285750" indent="-285750">
              <a:buFont typeface="Wingdings" panose="05000000000000000000" pitchFamily="2" charset="2"/>
              <a:buChar char="§"/>
            </a:pPr>
            <a:r>
              <a:rPr lang="fr-FR" dirty="0"/>
              <a:t>Les règlementations d’agences gouvernementaux</a:t>
            </a:r>
          </a:p>
          <a:p>
            <a:pPr marL="285750" indent="-285750">
              <a:buFont typeface="Wingdings" panose="05000000000000000000" pitchFamily="2" charset="2"/>
              <a:buChar char="§"/>
            </a:pPr>
            <a:r>
              <a:rPr lang="fr-FR" dirty="0"/>
              <a:t>Les règles, les normes, et les directives spécifiques à un domaine d’application</a:t>
            </a:r>
          </a:p>
          <a:p>
            <a:pPr marL="285750" indent="-285750">
              <a:buFont typeface="Wingdings" panose="05000000000000000000" pitchFamily="2" charset="2"/>
              <a:buChar char="§"/>
            </a:pPr>
            <a:r>
              <a:rPr lang="fr-FR" dirty="0"/>
              <a:t>Les conditions de travail et de fonctionnement qui peuvent avoir un impact sur la qualité du projet</a:t>
            </a:r>
          </a:p>
        </p:txBody>
      </p:sp>
    </p:spTree>
    <p:extLst>
      <p:ext uri="{BB962C8B-B14F-4D97-AF65-F5344CB8AC3E}">
        <p14:creationId xmlns:p14="http://schemas.microsoft.com/office/powerpoint/2010/main" val="69708762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xmlns="" id="{57E49383-E2A4-4BB4-9504-384FD2249069}"/>
              </a:ext>
            </a:extLst>
          </p:cNvPr>
          <p:cNvSpPr>
            <a:spLocks noGrp="1"/>
          </p:cNvSpPr>
          <p:nvPr>
            <p:ph type="body" idx="1"/>
          </p:nvPr>
        </p:nvSpPr>
        <p:spPr>
          <a:xfrm>
            <a:off x="2161309" y="471055"/>
            <a:ext cx="8950036" cy="5885295"/>
          </a:xfrm>
        </p:spPr>
        <p:txBody>
          <a:bodyPr>
            <a:normAutofit/>
          </a:bodyPr>
          <a:lstStyle/>
          <a:p>
            <a:pPr eaLnBrk="1" hangingPunct="1">
              <a:lnSpc>
                <a:spcPct val="80000"/>
              </a:lnSpc>
            </a:pPr>
            <a:r>
              <a:rPr lang="en-US" altLang="zh-TW" sz="1800" dirty="0"/>
              <a:t>1969 – PMI founded</a:t>
            </a:r>
          </a:p>
          <a:p>
            <a:pPr eaLnBrk="1" hangingPunct="1">
              <a:lnSpc>
                <a:spcPct val="80000"/>
              </a:lnSpc>
            </a:pPr>
            <a:endParaRPr lang="en-US" altLang="zh-TW" sz="1800" dirty="0"/>
          </a:p>
          <a:p>
            <a:pPr eaLnBrk="1" hangingPunct="1">
              <a:lnSpc>
                <a:spcPct val="80000"/>
              </a:lnSpc>
            </a:pPr>
            <a:r>
              <a:rPr lang="en-US" altLang="zh-TW" sz="1800" dirty="0"/>
              <a:t>1983 – PMI Special Report on Ethic, Standards, and Accreditation – the Standards portion was The Project Management Body of Knowledge (PMBOK)</a:t>
            </a:r>
          </a:p>
          <a:p>
            <a:pPr eaLnBrk="1" hangingPunct="1">
              <a:lnSpc>
                <a:spcPct val="80000"/>
              </a:lnSpc>
            </a:pPr>
            <a:endParaRPr lang="en-US" altLang="zh-TW" sz="1800" dirty="0"/>
          </a:p>
          <a:p>
            <a:pPr eaLnBrk="1" hangingPunct="1">
              <a:lnSpc>
                <a:spcPct val="80000"/>
              </a:lnSpc>
            </a:pPr>
            <a:r>
              <a:rPr lang="en-US" altLang="zh-TW" sz="1800" dirty="0"/>
              <a:t>1987 – PMBOK Standard was published</a:t>
            </a:r>
          </a:p>
          <a:p>
            <a:pPr eaLnBrk="1" hangingPunct="1">
              <a:lnSpc>
                <a:spcPct val="80000"/>
              </a:lnSpc>
            </a:pPr>
            <a:endParaRPr lang="en-US" altLang="zh-TW" sz="1800" dirty="0"/>
          </a:p>
          <a:p>
            <a:pPr eaLnBrk="1" hangingPunct="1">
              <a:lnSpc>
                <a:spcPct val="80000"/>
              </a:lnSpc>
            </a:pPr>
            <a:r>
              <a:rPr lang="en-US" altLang="zh-TW" sz="1800" dirty="0"/>
              <a:t>1996 – A Guide to the Project Management Body of Knowledge (PMBOK® Guide) [first edition] was published</a:t>
            </a:r>
          </a:p>
          <a:p>
            <a:pPr eaLnBrk="1" hangingPunct="1">
              <a:lnSpc>
                <a:spcPct val="80000"/>
              </a:lnSpc>
            </a:pPr>
            <a:endParaRPr lang="en-US" altLang="zh-TW" sz="1800" dirty="0"/>
          </a:p>
          <a:p>
            <a:pPr eaLnBrk="1" hangingPunct="1">
              <a:lnSpc>
                <a:spcPct val="80000"/>
              </a:lnSpc>
            </a:pPr>
            <a:r>
              <a:rPr lang="en-US" altLang="zh-TW" sz="1800" dirty="0"/>
              <a:t>1999 – PMI accredited as a Standards Development Organization (SDO) by ANSI</a:t>
            </a:r>
          </a:p>
          <a:p>
            <a:pPr eaLnBrk="1" hangingPunct="1">
              <a:lnSpc>
                <a:spcPct val="80000"/>
              </a:lnSpc>
            </a:pPr>
            <a:endParaRPr lang="en-US" altLang="zh-TW" sz="1800" dirty="0"/>
          </a:p>
          <a:p>
            <a:pPr eaLnBrk="1" hangingPunct="1">
              <a:lnSpc>
                <a:spcPct val="80000"/>
              </a:lnSpc>
            </a:pPr>
            <a:r>
              <a:rPr lang="en-US" altLang="zh-TW" sz="1800" dirty="0"/>
              <a:t> 2000 – The PMBOK® Guide - 2000 Edition</a:t>
            </a:r>
          </a:p>
          <a:p>
            <a:pPr eaLnBrk="1" hangingPunct="1">
              <a:lnSpc>
                <a:spcPct val="80000"/>
              </a:lnSpc>
            </a:pPr>
            <a:endParaRPr lang="en-US" altLang="zh-TW" sz="1800" dirty="0"/>
          </a:p>
          <a:p>
            <a:pPr eaLnBrk="1" hangingPunct="1">
              <a:lnSpc>
                <a:spcPct val="80000"/>
              </a:lnSpc>
            </a:pPr>
            <a:r>
              <a:rPr lang="en-US" altLang="zh-TW" sz="1800" dirty="0"/>
              <a:t>2007 – The PMBOK® Guide – 4th Edition</a:t>
            </a:r>
          </a:p>
          <a:p>
            <a:pPr eaLnBrk="1" hangingPunct="1">
              <a:lnSpc>
                <a:spcPct val="80000"/>
              </a:lnSpc>
            </a:pPr>
            <a:endParaRPr lang="en-US" altLang="zh-TW" sz="1800" dirty="0"/>
          </a:p>
          <a:p>
            <a:pPr eaLnBrk="1" hangingPunct="1">
              <a:lnSpc>
                <a:spcPct val="80000"/>
              </a:lnSpc>
            </a:pPr>
            <a:r>
              <a:rPr lang="en-US" altLang="zh-TW" sz="1800" dirty="0"/>
              <a:t>2012 – The PMBOK® Guide – 5th Edition</a:t>
            </a:r>
          </a:p>
        </p:txBody>
      </p:sp>
      <p:sp>
        <p:nvSpPr>
          <p:cNvPr id="38916" name="投影片編號版面配置區 4">
            <a:extLst>
              <a:ext uri="{FF2B5EF4-FFF2-40B4-BE49-F238E27FC236}">
                <a16:creationId xmlns:a16="http://schemas.microsoft.com/office/drawing/2014/main" xmlns="" id="{C7B93202-3E0A-4705-8480-2A0226C314B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557213" indent="-214313">
              <a:defRPr>
                <a:solidFill>
                  <a:schemeClr val="tx1"/>
                </a:solidFill>
                <a:latin typeface="Century Gothic" panose="020B0502020202020204" pitchFamily="34" charset="0"/>
              </a:defRPr>
            </a:lvl2pPr>
            <a:lvl3pPr marL="857250" indent="-171450">
              <a:defRPr>
                <a:solidFill>
                  <a:schemeClr val="tx1"/>
                </a:solidFill>
                <a:latin typeface="Century Gothic" panose="020B0502020202020204" pitchFamily="34" charset="0"/>
              </a:defRPr>
            </a:lvl3pPr>
            <a:lvl4pPr marL="1200150" indent="-171450">
              <a:defRPr>
                <a:solidFill>
                  <a:schemeClr val="tx1"/>
                </a:solidFill>
                <a:latin typeface="Century Gothic" panose="020B0502020202020204" pitchFamily="34" charset="0"/>
              </a:defRPr>
            </a:lvl4pPr>
            <a:lvl5pPr marL="1543050" indent="-171450">
              <a:defRPr>
                <a:solidFill>
                  <a:schemeClr val="tx1"/>
                </a:solidFill>
                <a:latin typeface="Century Gothic" panose="020B0502020202020204" pitchFamily="34" charset="0"/>
              </a:defRPr>
            </a:lvl5pPr>
            <a:lvl6pPr marL="2000250" indent="-171450" defTabSz="457200" eaLnBrk="0" fontAlgn="base" hangingPunct="0">
              <a:spcBef>
                <a:spcPct val="0"/>
              </a:spcBef>
              <a:spcAft>
                <a:spcPct val="0"/>
              </a:spcAft>
              <a:defRPr>
                <a:solidFill>
                  <a:schemeClr val="tx1"/>
                </a:solidFill>
                <a:latin typeface="Century Gothic" panose="020B0502020202020204" pitchFamily="34" charset="0"/>
              </a:defRPr>
            </a:lvl6pPr>
            <a:lvl7pPr marL="2457450" indent="-171450" defTabSz="457200" eaLnBrk="0" fontAlgn="base" hangingPunct="0">
              <a:spcBef>
                <a:spcPct val="0"/>
              </a:spcBef>
              <a:spcAft>
                <a:spcPct val="0"/>
              </a:spcAft>
              <a:defRPr>
                <a:solidFill>
                  <a:schemeClr val="tx1"/>
                </a:solidFill>
                <a:latin typeface="Century Gothic" panose="020B0502020202020204" pitchFamily="34" charset="0"/>
              </a:defRPr>
            </a:lvl7pPr>
            <a:lvl8pPr marL="2914650" indent="-171450" defTabSz="457200" eaLnBrk="0" fontAlgn="base" hangingPunct="0">
              <a:spcBef>
                <a:spcPct val="0"/>
              </a:spcBef>
              <a:spcAft>
                <a:spcPct val="0"/>
              </a:spcAft>
              <a:defRPr>
                <a:solidFill>
                  <a:schemeClr val="tx1"/>
                </a:solidFill>
                <a:latin typeface="Century Gothic" panose="020B0502020202020204" pitchFamily="34" charset="0"/>
              </a:defRPr>
            </a:lvl8pPr>
            <a:lvl9pPr marL="3371850" indent="-171450" defTabSz="4572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4047DFFD-5BA7-4B35-994E-1026A5789AD5}" type="slidenum">
              <a:rPr lang="it-IT" altLang="zh-TW" smtClean="0">
                <a:solidFill>
                  <a:srgbClr val="045C75"/>
                </a:solidFill>
                <a:latin typeface="Constantia" panose="02030602050306030303" pitchFamily="18" charset="0"/>
                <a:ea typeface="PMingLiU" panose="02020500000000000000" pitchFamily="18" charset="-120"/>
              </a:rPr>
              <a:pPr fontAlgn="base">
                <a:spcBef>
                  <a:spcPct val="0"/>
                </a:spcBef>
                <a:spcAft>
                  <a:spcPct val="0"/>
                </a:spcAft>
              </a:pPr>
              <a:t>15</a:t>
            </a:fld>
            <a:endParaRPr lang="it-IT" altLang="zh-TW">
              <a:solidFill>
                <a:srgbClr val="045C75"/>
              </a:solidFill>
              <a:latin typeface="Constantia" panose="02030602050306030303" pitchFamily="18" charset="0"/>
              <a:ea typeface="PMingLiU" panose="02020500000000000000" pitchFamily="18" charset="-120"/>
            </a:endParaRPr>
          </a:p>
        </p:txBody>
      </p:sp>
      <p:pic>
        <p:nvPicPr>
          <p:cNvPr id="5" name="Image 4">
            <a:extLst>
              <a:ext uri="{FF2B5EF4-FFF2-40B4-BE49-F238E27FC236}">
                <a16:creationId xmlns:a16="http://schemas.microsoft.com/office/drawing/2014/main" xmlns="" id="{A417FB04-586F-4BF2-B961-15AE962E59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689" y="232955"/>
            <a:ext cx="1524601" cy="8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18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73707949"/>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la qualité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a:t>
                      </a:r>
                      <a:r>
                        <a:rPr lang="fr-FR" sz="1800" b="1" kern="1200" baseline="0" dirty="0">
                          <a:solidFill>
                            <a:srgbClr val="0000FF"/>
                          </a:solidFill>
                          <a:latin typeface="Tahoma" pitchFamily="34" charset="0"/>
                          <a:ea typeface="+mn-ea"/>
                          <a:cs typeface="+mn-cs"/>
                        </a:rPr>
                        <a:t> la qualité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D2D80AEC-8795-4710-9C0B-673886909921}"/>
              </a:ext>
            </a:extLst>
          </p:cNvPr>
          <p:cNvSpPr txBox="1"/>
          <p:nvPr/>
        </p:nvSpPr>
        <p:spPr>
          <a:xfrm>
            <a:off x="21292" y="1717955"/>
            <a:ext cx="2770910" cy="1384995"/>
          </a:xfrm>
          <a:prstGeom prst="rect">
            <a:avLst/>
          </a:prstGeom>
          <a:solidFill>
            <a:schemeClr val="accent6">
              <a:lumMod val="20000"/>
              <a:lumOff val="80000"/>
            </a:schemeClr>
          </a:solidFill>
        </p:spPr>
        <p:txBody>
          <a:bodyPr wrap="square" rtlCol="0">
            <a:spAutoFit/>
          </a:bodyPr>
          <a:lstStyle/>
          <a:p>
            <a:pPr algn="ctr"/>
            <a:r>
              <a:rPr lang="fr-FR" sz="2800" b="1" dirty="0"/>
              <a:t>MANAGEMENT DE LA QUALITE DU PROJET</a:t>
            </a:r>
          </a:p>
        </p:txBody>
      </p:sp>
      <p:sp>
        <p:nvSpPr>
          <p:cNvPr id="5" name="ZoneTexte 4"/>
          <p:cNvSpPr txBox="1"/>
          <p:nvPr/>
        </p:nvSpPr>
        <p:spPr>
          <a:xfrm>
            <a:off x="3289110" y="3778816"/>
            <a:ext cx="8461612" cy="3139321"/>
          </a:xfrm>
          <a:prstGeom prst="rect">
            <a:avLst/>
          </a:prstGeom>
          <a:noFill/>
        </p:spPr>
        <p:txBody>
          <a:bodyPr wrap="square" rtlCol="0">
            <a:spAutoFit/>
          </a:bodyPr>
          <a:lstStyle/>
          <a:p>
            <a:pPr marL="285750" indent="-285750">
              <a:buFont typeface="Wingdings" panose="05000000000000000000" pitchFamily="2" charset="2"/>
              <a:buChar char="§"/>
            </a:pPr>
            <a:r>
              <a:rPr lang="fr-FR" dirty="0"/>
              <a:t>Coût d’une démarche qualité au bénéfice attendu</a:t>
            </a:r>
          </a:p>
          <a:p>
            <a:pPr marL="285750" indent="-285750">
              <a:buFont typeface="Wingdings" panose="05000000000000000000" pitchFamily="2" charset="2"/>
              <a:buChar char="§"/>
            </a:pPr>
            <a:r>
              <a:rPr lang="fr-FR" dirty="0"/>
              <a:t>Coût d’obtention de la qualité ( coût de la conformité et coût de la non-conformité)</a:t>
            </a:r>
          </a:p>
          <a:p>
            <a:pPr marL="285750" indent="-285750">
              <a:buFont typeface="Wingdings" panose="05000000000000000000" pitchFamily="2" charset="2"/>
              <a:buChar char="§"/>
            </a:pPr>
            <a:r>
              <a:rPr lang="fr-FR" dirty="0"/>
              <a:t>Sept outils de base: Diagrammes cause-effet ( Ishikawa),Diagramme de flux, Fiches de contrôles ( grilles de notation), Diagramme de Pareto, histogrammes, diagrammes de contrôle, diagramme de corrélation)</a:t>
            </a:r>
          </a:p>
          <a:p>
            <a:pPr marL="285750" indent="-285750">
              <a:buFont typeface="Wingdings" panose="05000000000000000000" pitchFamily="2" charset="2"/>
              <a:buChar char="§"/>
            </a:pPr>
            <a:r>
              <a:rPr lang="fr-FR" dirty="0"/>
              <a:t>Etalonnage (comparer les pratiques avec les projets antérieurs ) pour trouver des idées d’amélioration</a:t>
            </a:r>
          </a:p>
          <a:p>
            <a:pPr marL="285750" indent="-285750">
              <a:buFont typeface="Wingdings" panose="05000000000000000000" pitchFamily="2" charset="2"/>
              <a:buChar char="§"/>
            </a:pPr>
            <a:r>
              <a:rPr lang="fr-FR" dirty="0"/>
              <a:t>…</a:t>
            </a:r>
          </a:p>
          <a:p>
            <a:endParaRPr lang="fr-FR" dirty="0"/>
          </a:p>
          <a:p>
            <a:pPr marL="285750" indent="-285750">
              <a:buFont typeface="Wingdings" panose="05000000000000000000" pitchFamily="2" charset="2"/>
              <a:buChar char="§"/>
            </a:pPr>
            <a:endParaRPr lang="fr-FR" dirty="0"/>
          </a:p>
          <a:p>
            <a:pPr marL="742950" lvl="1" indent="-285750">
              <a:buFont typeface="Wingdings" panose="05000000000000000000" pitchFamily="2" charset="2"/>
              <a:buChar char="§"/>
            </a:pPr>
            <a:endParaRPr lang="fr-FR" dirty="0"/>
          </a:p>
        </p:txBody>
      </p:sp>
      <p:pic>
        <p:nvPicPr>
          <p:cNvPr id="3" name="Image 2"/>
          <p:cNvPicPr>
            <a:picLocks noChangeAspect="1"/>
          </p:cNvPicPr>
          <p:nvPr/>
        </p:nvPicPr>
        <p:blipFill>
          <a:blip r:embed="rId3"/>
          <a:stretch>
            <a:fillRect/>
          </a:stretch>
        </p:blipFill>
        <p:spPr>
          <a:xfrm>
            <a:off x="401781" y="3692193"/>
            <a:ext cx="2209800" cy="2257425"/>
          </a:xfrm>
          <a:prstGeom prst="rect">
            <a:avLst/>
          </a:prstGeom>
        </p:spPr>
      </p:pic>
    </p:spTree>
    <p:extLst>
      <p:ext uri="{BB962C8B-B14F-4D97-AF65-F5344CB8AC3E}">
        <p14:creationId xmlns:p14="http://schemas.microsoft.com/office/powerpoint/2010/main" val="1195801456"/>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2" name="ZoneTexte 11">
            <a:extLst>
              <a:ext uri="{FF2B5EF4-FFF2-40B4-BE49-F238E27FC236}">
                <a16:creationId xmlns:a16="http://schemas.microsoft.com/office/drawing/2014/main" xmlns=""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MANAGEMENT DE LA QUALITE DU PROJET</a:t>
            </a:r>
          </a:p>
        </p:txBody>
      </p:sp>
      <p:graphicFrame>
        <p:nvGraphicFramePr>
          <p:cNvPr id="5" name="Tableau 4"/>
          <p:cNvGraphicFramePr>
            <a:graphicFrameLocks noGrp="1"/>
          </p:cNvGraphicFramePr>
          <p:nvPr>
            <p:extLst>
              <p:ext uri="{D42A27DB-BD31-4B8C-83A1-F6EECF244321}">
                <p14:modId xmlns:p14="http://schemas.microsoft.com/office/powerpoint/2010/main" val="656394873"/>
              </p:ext>
            </p:extLst>
          </p:nvPr>
        </p:nvGraphicFramePr>
        <p:xfrm>
          <a:off x="3205708" y="397911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212120160"/>
                    </a:ext>
                  </a:extLst>
                </a:gridCol>
                <a:gridCol w="2709333">
                  <a:extLst>
                    <a:ext uri="{9D8B030D-6E8A-4147-A177-3AD203B41FA5}">
                      <a16:colId xmlns:a16="http://schemas.microsoft.com/office/drawing/2014/main" xmlns="" val="3747284243"/>
                    </a:ext>
                  </a:extLst>
                </a:gridCol>
                <a:gridCol w="2709333">
                  <a:extLst>
                    <a:ext uri="{9D8B030D-6E8A-4147-A177-3AD203B41FA5}">
                      <a16:colId xmlns:a16="http://schemas.microsoft.com/office/drawing/2014/main" xmlns="" val="2501722326"/>
                    </a:ext>
                  </a:extLst>
                </a:gridCol>
              </a:tblGrid>
              <a:tr h="370840">
                <a:tc>
                  <a:txBody>
                    <a:bodyPr/>
                    <a:lstStyle/>
                    <a:p>
                      <a:r>
                        <a:rPr lang="fr-FR" dirty="0"/>
                        <a:t>PHASE DU PROJET</a:t>
                      </a:r>
                    </a:p>
                  </a:txBody>
                  <a:tcPr/>
                </a:tc>
                <a:tc>
                  <a:txBody>
                    <a:bodyPr/>
                    <a:lstStyle/>
                    <a:p>
                      <a:r>
                        <a:rPr lang="fr-FR" dirty="0"/>
                        <a:t>Normes</a:t>
                      </a:r>
                    </a:p>
                  </a:txBody>
                  <a:tcPr/>
                </a:tc>
                <a:tc>
                  <a:txBody>
                    <a:bodyPr/>
                    <a:lstStyle/>
                    <a:p>
                      <a:r>
                        <a:rPr lang="fr-FR" dirty="0"/>
                        <a:t>Critère de vérification</a:t>
                      </a:r>
                    </a:p>
                  </a:txBody>
                  <a:tcPr/>
                </a:tc>
                <a:extLst>
                  <a:ext uri="{0D108BD9-81ED-4DB2-BD59-A6C34878D82A}">
                    <a16:rowId xmlns:a16="http://schemas.microsoft.com/office/drawing/2014/main" xmlns="" val="259578155"/>
                  </a:ext>
                </a:extLst>
              </a:tr>
              <a:tr h="370840">
                <a:tc>
                  <a:txBody>
                    <a:bodyPr/>
                    <a:lstStyle/>
                    <a:p>
                      <a:endParaRPr lang="fr-FR" dirty="0"/>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xmlns="" val="1822043881"/>
                  </a:ext>
                </a:extLst>
              </a:tr>
              <a:tr h="370840">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xmlns="" val="4207094802"/>
                  </a:ext>
                </a:extLst>
              </a:tr>
            </a:tbl>
          </a:graphicData>
        </a:graphic>
      </p:graphicFrame>
    </p:spTree>
    <p:extLst>
      <p:ext uri="{BB962C8B-B14F-4D97-AF65-F5344CB8AC3E}">
        <p14:creationId xmlns:p14="http://schemas.microsoft.com/office/powerpoint/2010/main" val="1732068691"/>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coûts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coûts </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2" name="ZoneTexte 11">
            <a:extLst>
              <a:ext uri="{FF2B5EF4-FFF2-40B4-BE49-F238E27FC236}">
                <a16:creationId xmlns:a16="http://schemas.microsoft.com/office/drawing/2014/main" xmlns="" id="{D2D80AEC-8795-4710-9C0B-673886909921}"/>
              </a:ext>
            </a:extLst>
          </p:cNvPr>
          <p:cNvSpPr txBox="1"/>
          <p:nvPr/>
        </p:nvSpPr>
        <p:spPr>
          <a:xfrm>
            <a:off x="110836" y="2400343"/>
            <a:ext cx="2770910" cy="1384995"/>
          </a:xfrm>
          <a:prstGeom prst="rect">
            <a:avLst/>
          </a:prstGeom>
          <a:solidFill>
            <a:schemeClr val="accent6">
              <a:lumMod val="20000"/>
              <a:lumOff val="80000"/>
            </a:schemeClr>
          </a:solidFill>
        </p:spPr>
        <p:txBody>
          <a:bodyPr wrap="square" rtlCol="0">
            <a:spAutoFit/>
          </a:bodyPr>
          <a:lstStyle/>
          <a:p>
            <a:pPr algn="ctr"/>
            <a:r>
              <a:rPr lang="fr-FR" sz="2800" b="1" dirty="0"/>
              <a:t>MANAGEMENT DE LA QUALITE DU PROJET</a:t>
            </a:r>
          </a:p>
        </p:txBody>
      </p:sp>
      <p:graphicFrame>
        <p:nvGraphicFramePr>
          <p:cNvPr id="5" name="Tableau 4"/>
          <p:cNvGraphicFramePr>
            <a:graphicFrameLocks noGrp="1"/>
          </p:cNvGraphicFramePr>
          <p:nvPr>
            <p:extLst>
              <p:ext uri="{D42A27DB-BD31-4B8C-83A1-F6EECF244321}">
                <p14:modId xmlns:p14="http://schemas.microsoft.com/office/powerpoint/2010/main" val="3066173797"/>
              </p:ext>
            </p:extLst>
          </p:nvPr>
        </p:nvGraphicFramePr>
        <p:xfrm>
          <a:off x="3205708" y="3979116"/>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212120160"/>
                    </a:ext>
                  </a:extLst>
                </a:gridCol>
                <a:gridCol w="2709333">
                  <a:extLst>
                    <a:ext uri="{9D8B030D-6E8A-4147-A177-3AD203B41FA5}">
                      <a16:colId xmlns:a16="http://schemas.microsoft.com/office/drawing/2014/main" xmlns="" val="3747284243"/>
                    </a:ext>
                  </a:extLst>
                </a:gridCol>
                <a:gridCol w="2709333">
                  <a:extLst>
                    <a:ext uri="{9D8B030D-6E8A-4147-A177-3AD203B41FA5}">
                      <a16:colId xmlns:a16="http://schemas.microsoft.com/office/drawing/2014/main" xmlns="" val="2501722326"/>
                    </a:ext>
                  </a:extLst>
                </a:gridCol>
              </a:tblGrid>
              <a:tr h="370840">
                <a:tc>
                  <a:txBody>
                    <a:bodyPr/>
                    <a:lstStyle/>
                    <a:p>
                      <a:r>
                        <a:rPr lang="fr-FR" dirty="0"/>
                        <a:t>COMPOSANTE </a:t>
                      </a:r>
                    </a:p>
                  </a:txBody>
                  <a:tcPr/>
                </a:tc>
                <a:tc>
                  <a:txBody>
                    <a:bodyPr/>
                    <a:lstStyle/>
                    <a:p>
                      <a:r>
                        <a:rPr lang="fr-FR" dirty="0"/>
                        <a:t>Livrables</a:t>
                      </a:r>
                    </a:p>
                  </a:txBody>
                  <a:tcPr/>
                </a:tc>
                <a:tc>
                  <a:txBody>
                    <a:bodyPr/>
                    <a:lstStyle/>
                    <a:p>
                      <a:r>
                        <a:rPr lang="fr-FR" dirty="0"/>
                        <a:t>Critère de vérification</a:t>
                      </a:r>
                    </a:p>
                  </a:txBody>
                  <a:tcPr/>
                </a:tc>
                <a:extLst>
                  <a:ext uri="{0D108BD9-81ED-4DB2-BD59-A6C34878D82A}">
                    <a16:rowId xmlns:a16="http://schemas.microsoft.com/office/drawing/2014/main" xmlns="" val="259578155"/>
                  </a:ext>
                </a:extLst>
              </a:tr>
              <a:tr h="370840">
                <a:tc>
                  <a:txBody>
                    <a:bodyPr/>
                    <a:lstStyle/>
                    <a:p>
                      <a:endParaRPr lang="fr-FR" dirty="0"/>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xmlns="" val="1822043881"/>
                  </a:ext>
                </a:extLst>
              </a:tr>
              <a:tr h="370840">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xmlns="" val="4207094802"/>
                  </a:ext>
                </a:extLst>
              </a:tr>
            </a:tbl>
          </a:graphicData>
        </a:graphic>
      </p:graphicFrame>
    </p:spTree>
    <p:extLst>
      <p:ext uri="{BB962C8B-B14F-4D97-AF65-F5344CB8AC3E}">
        <p14:creationId xmlns:p14="http://schemas.microsoft.com/office/powerpoint/2010/main" val="1016438936"/>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D2D80AEC-8795-4710-9C0B-673886909921}"/>
              </a:ext>
            </a:extLst>
          </p:cNvPr>
          <p:cNvSpPr txBox="1"/>
          <p:nvPr/>
        </p:nvSpPr>
        <p:spPr>
          <a:xfrm>
            <a:off x="110836" y="2400343"/>
            <a:ext cx="2770910" cy="523220"/>
          </a:xfrm>
          <a:prstGeom prst="rect">
            <a:avLst/>
          </a:prstGeom>
          <a:solidFill>
            <a:schemeClr val="accent6">
              <a:lumMod val="20000"/>
              <a:lumOff val="80000"/>
            </a:schemeClr>
          </a:solidFill>
        </p:spPr>
        <p:txBody>
          <a:bodyPr wrap="square" rtlCol="0">
            <a:spAutoFit/>
          </a:bodyPr>
          <a:lstStyle/>
          <a:p>
            <a:pPr algn="ctr"/>
            <a:r>
              <a:rPr lang="fr-FR" sz="2800" b="1" dirty="0"/>
              <a:t>CAS DE PROJET</a:t>
            </a:r>
          </a:p>
        </p:txBody>
      </p:sp>
      <p:sp>
        <p:nvSpPr>
          <p:cNvPr id="8" name="Content Placeholder 2"/>
          <p:cNvSpPr>
            <a:spLocks noGrp="1"/>
          </p:cNvSpPr>
          <p:nvPr>
            <p:ph idx="1"/>
          </p:nvPr>
        </p:nvSpPr>
        <p:spPr>
          <a:xfrm>
            <a:off x="2992581" y="348190"/>
            <a:ext cx="8921915" cy="5786478"/>
          </a:xfrm>
        </p:spPr>
        <p:txBody>
          <a:bodyPr>
            <a:noAutofit/>
          </a:bodyPr>
          <a:lstStyle/>
          <a:p>
            <a:r>
              <a:rPr lang="fr-FR" sz="2400" dirty="0"/>
              <a:t>Il est demandé d’assurer un management de la qualité d’un SI Comptable présentant les situations suivantes:</a:t>
            </a:r>
          </a:p>
          <a:p>
            <a:pPr marL="631825" lvl="1" indent="-365125">
              <a:buFont typeface="+mj-lt"/>
              <a:buAutoNum type="arabicPeriod"/>
            </a:pPr>
            <a:r>
              <a:rPr lang="fr-FR" dirty="0"/>
              <a:t>Les mots de passe sont utilisés d’une manière que chaque poste de travail, telle que la caisse,  dispose d’un code utilisateur qui est aussi partagé par les différents employés de ce poste.</a:t>
            </a:r>
          </a:p>
          <a:p>
            <a:pPr marL="631825" lvl="1" indent="-365125">
              <a:buFont typeface="+mj-lt"/>
              <a:buAutoNum type="arabicPeriod"/>
            </a:pPr>
            <a:r>
              <a:rPr lang="fr-FR" dirty="0"/>
              <a:t>Les sauvegardes ne sont effectuées qu’à la fin de la semaine.</a:t>
            </a:r>
          </a:p>
          <a:p>
            <a:pPr marL="631825" lvl="1" indent="-365125">
              <a:buFont typeface="+mj-lt"/>
              <a:buAutoNum type="arabicPeriod"/>
            </a:pPr>
            <a:r>
              <a:rPr lang="fr-FR" dirty="0"/>
              <a:t>Les utilisateurs qui élaborent les situations fiscales utilisent des fichiers Excel sur leurs propres clés USB.</a:t>
            </a:r>
          </a:p>
          <a:p>
            <a:pPr marL="631825" lvl="1" indent="-365125">
              <a:buFont typeface="+mj-lt"/>
              <a:buAutoNum type="arabicPeriod"/>
            </a:pPr>
            <a:r>
              <a:rPr lang="fr-FR" dirty="0"/>
              <a:t>La base de données centrale est logée dans un data centre se trouvant dans un pays qui ne reconnaît les lois relatives à la donnée à caractère personnel et la connexion à la base est difficile</a:t>
            </a:r>
          </a:p>
          <a:p>
            <a:pPr marL="631825" lvl="1" indent="-365125">
              <a:buFont typeface="+mj-lt"/>
              <a:buAutoNum type="arabicPeriod"/>
            </a:pPr>
            <a:r>
              <a:rPr lang="fr-FR" dirty="0"/>
              <a:t>Les utilisateurs ne contrôlent leurs données saisies qu’à la fin du mois.</a:t>
            </a:r>
          </a:p>
          <a:p>
            <a:pPr marL="631825" lvl="1" indent="-365125">
              <a:buFont typeface="+mj-lt"/>
              <a:buAutoNum type="arabicPeriod"/>
            </a:pPr>
            <a:r>
              <a:rPr lang="fr-FR" dirty="0"/>
              <a:t>La liaison internet de communication avec le Data Centre ne présente nullement d’équipements de sécurité.</a:t>
            </a:r>
            <a:endParaRPr lang="en-US" dirty="0"/>
          </a:p>
        </p:txBody>
      </p:sp>
    </p:spTree>
    <p:extLst>
      <p:ext uri="{BB962C8B-B14F-4D97-AF65-F5344CB8AC3E}">
        <p14:creationId xmlns:p14="http://schemas.microsoft.com/office/powerpoint/2010/main" val="32448161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684000" y="2022555"/>
            <a:ext cx="9302448" cy="1770351"/>
          </a:xfrm>
          <a:solidFill>
            <a:schemeClr val="accent3">
              <a:lumMod val="60000"/>
              <a:lumOff val="40000"/>
            </a:schemeClr>
          </a:solidFill>
        </p:spPr>
        <p:txBody>
          <a:bodyPr rtlCol="0">
            <a:normAutofit fontScale="90000"/>
          </a:bodyPr>
          <a:lstStyle/>
          <a:p>
            <a:pPr>
              <a:defRPr/>
            </a:pPr>
            <a:r>
              <a:rPr lang="fr-FR" altLang="fr-FR" b="1" dirty="0">
                <a:solidFill>
                  <a:schemeClr val="accent1">
                    <a:lumMod val="75000"/>
                  </a:schemeClr>
                </a:solidFill>
              </a:rPr>
              <a:t>MANAGEMENT DES RESSOURCES HUMAINES DU PROJE</a:t>
            </a:r>
          </a:p>
        </p:txBody>
      </p:sp>
    </p:spTree>
    <p:extLst>
      <p:ext uri="{BB962C8B-B14F-4D97-AF65-F5344CB8AC3E}">
        <p14:creationId xmlns:p14="http://schemas.microsoft.com/office/powerpoint/2010/main" val="33450442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1565" y="2477765"/>
            <a:ext cx="3061855" cy="2062103"/>
          </a:xfrm>
          <a:prstGeom prst="rect">
            <a:avLst/>
          </a:prstGeom>
          <a:noFill/>
        </p:spPr>
        <p:txBody>
          <a:bodyPr wrap="square" rtlCol="0">
            <a:spAutoFit/>
          </a:bodyPr>
          <a:lstStyle/>
          <a:p>
            <a:pPr algn="ctr"/>
            <a:r>
              <a:rPr lang="fr-FR" sz="3200" b="1" dirty="0"/>
              <a:t>MANAGEMENT DES RESSOURCES HUMAINES </a:t>
            </a:r>
          </a:p>
        </p:txBody>
      </p:sp>
      <p:graphicFrame>
        <p:nvGraphicFramePr>
          <p:cNvPr id="5" name="Tableau 4">
            <a:extLst>
              <a:ext uri="{FF2B5EF4-FFF2-40B4-BE49-F238E27FC236}">
                <a16:creationId xmlns:a16="http://schemas.microsoft.com/office/drawing/2014/main" xmlns="" id="{96DA7E5F-B378-4BA8-BD55-BD282F0B4B41}"/>
              </a:ext>
            </a:extLst>
          </p:cNvPr>
          <p:cNvGraphicFramePr>
            <a:graphicFrameLocks noGrp="1"/>
          </p:cNvGraphicFramePr>
          <p:nvPr>
            <p:extLst>
              <p:ext uri="{D42A27DB-BD31-4B8C-83A1-F6EECF244321}">
                <p14:modId xmlns:p14="http://schemas.microsoft.com/office/powerpoint/2010/main" val="2569244606"/>
              </p:ext>
            </p:extLst>
          </p:nvPr>
        </p:nvGraphicFramePr>
        <p:xfrm>
          <a:off x="3020290" y="1052176"/>
          <a:ext cx="9005454" cy="2931160"/>
        </p:xfrm>
        <a:graphic>
          <a:graphicData uri="http://schemas.openxmlformats.org/drawingml/2006/table">
            <a:tbl>
              <a:tblPr firstRow="1" bandRow="1">
                <a:tableStyleId>{5C22544A-7EE6-4342-B048-85BDC9FD1C3A}</a:tableStyleId>
              </a:tblPr>
              <a:tblGrid>
                <a:gridCol w="4627419">
                  <a:extLst>
                    <a:ext uri="{9D8B030D-6E8A-4147-A177-3AD203B41FA5}">
                      <a16:colId xmlns:a16="http://schemas.microsoft.com/office/drawing/2014/main" xmlns="" val="2126170792"/>
                    </a:ext>
                  </a:extLst>
                </a:gridCol>
                <a:gridCol w="4378035">
                  <a:extLst>
                    <a:ext uri="{9D8B030D-6E8A-4147-A177-3AD203B41FA5}">
                      <a16:colId xmlns:a16="http://schemas.microsoft.com/office/drawing/2014/main" xmlns=""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xmlns="" val="1020992721"/>
                  </a:ext>
                </a:extLst>
              </a:tr>
              <a:tr h="370840">
                <a:tc>
                  <a:txBody>
                    <a:bodyPr/>
                    <a:lstStyle/>
                    <a:p>
                      <a:r>
                        <a:rPr lang="fr-FR" dirty="0"/>
                        <a:t>Planifier le management de</a:t>
                      </a:r>
                      <a:r>
                        <a:rPr lang="fr-FR" baseline="0" dirty="0"/>
                        <a:t>s ressources humaines</a:t>
                      </a:r>
                      <a:endParaRPr lang="fr-FR" dirty="0"/>
                    </a:p>
                  </a:txBody>
                  <a:tcPr/>
                </a:tc>
                <a:tc>
                  <a:txBody>
                    <a:bodyPr/>
                    <a:lstStyle/>
                    <a:p>
                      <a:r>
                        <a:rPr lang="fr-FR" dirty="0"/>
                        <a:t>Groupe de processus planification</a:t>
                      </a:r>
                    </a:p>
                  </a:txBody>
                  <a:tcPr/>
                </a:tc>
                <a:extLst>
                  <a:ext uri="{0D108BD9-81ED-4DB2-BD59-A6C34878D82A}">
                    <a16:rowId xmlns:a16="http://schemas.microsoft.com/office/drawing/2014/main" xmlns="" val="3617802200"/>
                  </a:ext>
                </a:extLst>
              </a:tr>
              <a:tr h="209049">
                <a:tc>
                  <a:txBody>
                    <a:bodyPr/>
                    <a:lstStyle/>
                    <a:p>
                      <a:r>
                        <a:rPr lang="fr-FR" dirty="0"/>
                        <a:t>Constituer</a:t>
                      </a:r>
                      <a:r>
                        <a:rPr lang="fr-FR" baseline="0" dirty="0"/>
                        <a:t> l’équipe de projet</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d’exécution</a:t>
                      </a:r>
                    </a:p>
                    <a:p>
                      <a:endParaRPr lang="fr-FR" dirty="0"/>
                    </a:p>
                  </a:txBody>
                  <a:tcPr/>
                </a:tc>
                <a:extLst>
                  <a:ext uri="{0D108BD9-81ED-4DB2-BD59-A6C34878D82A}">
                    <a16:rowId xmlns:a16="http://schemas.microsoft.com/office/drawing/2014/main" xmlns="" val="4145226790"/>
                  </a:ext>
                </a:extLst>
              </a:tr>
              <a:tr h="370840">
                <a:tc>
                  <a:txBody>
                    <a:bodyPr/>
                    <a:lstStyle/>
                    <a:p>
                      <a:r>
                        <a:rPr lang="fr-FR" dirty="0"/>
                        <a:t>Développer l’équipe projet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d’exécution</a:t>
                      </a:r>
                    </a:p>
                    <a:p>
                      <a:endParaRPr lang="fr-FR" dirty="0"/>
                    </a:p>
                  </a:txBody>
                  <a:tcPr/>
                </a:tc>
                <a:extLst>
                  <a:ext uri="{0D108BD9-81ED-4DB2-BD59-A6C34878D82A}">
                    <a16:rowId xmlns:a16="http://schemas.microsoft.com/office/drawing/2014/main" xmlns="" val="2802525299"/>
                  </a:ext>
                </a:extLst>
              </a:tr>
              <a:tr h="370840">
                <a:tc>
                  <a:txBody>
                    <a:bodyPr/>
                    <a:lstStyle/>
                    <a:p>
                      <a:r>
                        <a:rPr lang="fr-FR" dirty="0"/>
                        <a:t>Diriger l’équipe projet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d’exécution</a:t>
                      </a:r>
                    </a:p>
                    <a:p>
                      <a:endParaRPr lang="fr-FR" dirty="0"/>
                    </a:p>
                  </a:txBody>
                  <a:tcPr/>
                </a:tc>
                <a:extLst>
                  <a:ext uri="{0D108BD9-81ED-4DB2-BD59-A6C34878D82A}">
                    <a16:rowId xmlns:a16="http://schemas.microsoft.com/office/drawing/2014/main" xmlns="" val="4110266225"/>
                  </a:ext>
                </a:extLst>
              </a:tr>
            </a:tbl>
          </a:graphicData>
        </a:graphic>
      </p:graphicFrame>
    </p:spTree>
    <p:extLst>
      <p:ext uri="{BB962C8B-B14F-4D97-AF65-F5344CB8AC3E}">
        <p14:creationId xmlns:p14="http://schemas.microsoft.com/office/powerpoint/2010/main" val="108869468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061855" y="1401389"/>
            <a:ext cx="8991600" cy="4708981"/>
          </a:xfrm>
          <a:prstGeom prst="rect">
            <a:avLst/>
          </a:prstGeom>
          <a:noFill/>
        </p:spPr>
        <p:txBody>
          <a:bodyPr wrap="square" rtlCol="0">
            <a:spAutoFit/>
          </a:bodyPr>
          <a:lstStyle/>
          <a:p>
            <a:r>
              <a:rPr lang="fr-FR" sz="2000" dirty="0"/>
              <a:t>Le management des ressources humaines du projet comprend les processus d’organisation, de management et de direction de l’équipe de projet.</a:t>
            </a:r>
          </a:p>
          <a:p>
            <a:endParaRPr lang="fr-FR" sz="2000" dirty="0"/>
          </a:p>
          <a:p>
            <a:pPr marL="342900" indent="-342900">
              <a:buFont typeface="Wingdings" panose="05000000000000000000" pitchFamily="2" charset="2"/>
              <a:buChar char="§"/>
            </a:pPr>
            <a:r>
              <a:rPr lang="fr-FR" sz="2000" dirty="0"/>
              <a:t>Compétences variées</a:t>
            </a:r>
          </a:p>
          <a:p>
            <a:pPr marL="342900" indent="-342900">
              <a:buFont typeface="Wingdings" panose="05000000000000000000" pitchFamily="2" charset="2"/>
              <a:buChar char="§"/>
            </a:pPr>
            <a:r>
              <a:rPr lang="fr-FR" sz="2000" dirty="0"/>
              <a:t>Travaillent à temps plein ou à temps partiel</a:t>
            </a:r>
          </a:p>
          <a:p>
            <a:pPr marL="342900" indent="-342900">
              <a:buFont typeface="Wingdings" panose="05000000000000000000" pitchFamily="2" charset="2"/>
              <a:buChar char="§"/>
            </a:pPr>
            <a:r>
              <a:rPr lang="fr-FR" sz="2000" dirty="0"/>
              <a:t>Venant en renfort ou quittant l’équipe</a:t>
            </a:r>
          </a:p>
          <a:p>
            <a:r>
              <a:rPr lang="fr-FR" sz="2000" dirty="0"/>
              <a:t> </a:t>
            </a:r>
          </a:p>
          <a:p>
            <a:r>
              <a:rPr lang="fr-FR" sz="2000" dirty="0"/>
              <a:t>La participation de tous les membres de l’équipe à la planification du projet et à la prise de décision est bénéfique.</a:t>
            </a:r>
          </a:p>
          <a:p>
            <a:endParaRPr lang="fr-FR" sz="2000" dirty="0"/>
          </a:p>
          <a:p>
            <a:pPr marL="342900" indent="-342900">
              <a:buFont typeface="Wingdings" panose="05000000000000000000" pitchFamily="2" charset="2"/>
              <a:buChar char="§"/>
            </a:pPr>
            <a:r>
              <a:rPr lang="fr-FR" sz="2000" dirty="0"/>
              <a:t>Après la création de la SDP par les membres initiaux de l’équipe projet, il peut être nécessaire de renforcer l’équipe de projet</a:t>
            </a:r>
          </a:p>
          <a:p>
            <a:pPr marL="342900" indent="-342900">
              <a:buFont typeface="Wingdings" panose="05000000000000000000" pitchFamily="2" charset="2"/>
              <a:buChar char="§"/>
            </a:pPr>
            <a:r>
              <a:rPr lang="fr-FR" sz="2000" dirty="0"/>
              <a:t>Les risques du projet peuvent augmenter ou diminuer </a:t>
            </a:r>
          </a:p>
          <a:p>
            <a:pPr marL="342900" indent="-342900">
              <a:buFont typeface="Wingdings" panose="05000000000000000000" pitchFamily="2" charset="2"/>
              <a:buChar char="§"/>
            </a:pPr>
            <a:r>
              <a:rPr lang="fr-FR" sz="2000" dirty="0"/>
              <a:t>Les « base line peuvent » changer </a:t>
            </a:r>
          </a:p>
          <a:p>
            <a:endParaRPr lang="fr-FR" sz="2000" dirty="0"/>
          </a:p>
        </p:txBody>
      </p:sp>
      <p:sp>
        <p:nvSpPr>
          <p:cNvPr id="5" name="ZoneTexte 4">
            <a:extLst>
              <a:ext uri="{FF2B5EF4-FFF2-40B4-BE49-F238E27FC236}">
                <a16:creationId xmlns:a16="http://schemas.microsoft.com/office/drawing/2014/main" xmlns="" id="{D2D80AEC-8795-4710-9C0B-673886909921}"/>
              </a:ext>
            </a:extLst>
          </p:cNvPr>
          <p:cNvSpPr txBox="1"/>
          <p:nvPr/>
        </p:nvSpPr>
        <p:spPr>
          <a:xfrm>
            <a:off x="-41565" y="2109276"/>
            <a:ext cx="3061855" cy="2062103"/>
          </a:xfrm>
          <a:prstGeom prst="rect">
            <a:avLst/>
          </a:prstGeom>
          <a:noFill/>
        </p:spPr>
        <p:txBody>
          <a:bodyPr wrap="square" rtlCol="0">
            <a:spAutoFit/>
          </a:bodyPr>
          <a:lstStyle/>
          <a:p>
            <a:pPr algn="ctr"/>
            <a:r>
              <a:rPr lang="fr-FR" sz="3200" b="1" dirty="0"/>
              <a:t>MANAGEMENT DES RESSOURCES HUMAINES </a:t>
            </a:r>
          </a:p>
        </p:txBody>
      </p:sp>
    </p:spTree>
    <p:extLst>
      <p:ext uri="{BB962C8B-B14F-4D97-AF65-F5344CB8AC3E}">
        <p14:creationId xmlns:p14="http://schemas.microsoft.com/office/powerpoint/2010/main" val="3885025664"/>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10836" y="240034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13361" y="3051530"/>
            <a:ext cx="9010318" cy="3816429"/>
          </a:xfrm>
          <a:prstGeom prst="rect">
            <a:avLst/>
          </a:prstGeom>
          <a:noFill/>
        </p:spPr>
        <p:txBody>
          <a:bodyPr wrap="square" rtlCol="0">
            <a:spAutoFit/>
          </a:bodyPr>
          <a:lstStyle/>
          <a:p>
            <a:pPr marL="285750" indent="-285750">
              <a:buFont typeface="Wingdings" panose="05000000000000000000" pitchFamily="2" charset="2"/>
              <a:buChar char="§"/>
            </a:pPr>
            <a:r>
              <a:rPr lang="fr-FR" sz="2200" dirty="0"/>
              <a:t>Identification les rôles, les responsabilités et les compétences requises, les relations d’autorité.</a:t>
            </a:r>
          </a:p>
          <a:p>
            <a:pPr marL="285750" indent="-285750">
              <a:buFont typeface="Wingdings" panose="05000000000000000000" pitchFamily="2" charset="2"/>
              <a:buChar char="§"/>
            </a:pPr>
            <a:r>
              <a:rPr lang="fr-FR" sz="2200" dirty="0"/>
              <a:t>Elaborer un plan de management des ressources humaines</a:t>
            </a:r>
          </a:p>
          <a:p>
            <a:pPr marL="285750" indent="-285750">
              <a:buFont typeface="Wingdings" panose="05000000000000000000" pitchFamily="2" charset="2"/>
              <a:buChar char="§"/>
            </a:pPr>
            <a:r>
              <a:rPr lang="fr-FR" sz="2200" dirty="0"/>
              <a:t>Elaborer les organigrammes du projet</a:t>
            </a:r>
          </a:p>
          <a:p>
            <a:pPr marL="285750" indent="-285750">
              <a:buFont typeface="Wingdings" panose="05000000000000000000" pitchFamily="2" charset="2"/>
              <a:buChar char="§"/>
            </a:pPr>
            <a:r>
              <a:rPr lang="fr-FR" sz="2200" dirty="0"/>
              <a:t>Le calendrier d’acquisition et de désengagement des ressources</a:t>
            </a:r>
          </a:p>
          <a:p>
            <a:pPr marL="285750" indent="-285750">
              <a:buFont typeface="Wingdings" panose="05000000000000000000" pitchFamily="2" charset="2"/>
              <a:buChar char="§"/>
            </a:pPr>
            <a:r>
              <a:rPr lang="fr-FR" sz="2200" dirty="0"/>
              <a:t>Identification des besoins en formation, stratégies de développement de l’esprit d’équipe, plan  des programmes de reconnaissance et de récompense</a:t>
            </a:r>
          </a:p>
          <a:p>
            <a:pPr marL="285750" indent="-285750">
              <a:buFont typeface="Wingdings" panose="05000000000000000000" pitchFamily="2" charset="2"/>
              <a:buChar char="§"/>
            </a:pPr>
            <a:r>
              <a:rPr lang="fr-FR" sz="2200" dirty="0"/>
              <a:t>Aide du commanditaire ( le financement, clarification du contenu, la surveillance de l’avancement et l’influence sur d’autres partie prenantes)</a:t>
            </a:r>
          </a:p>
          <a:p>
            <a:endParaRPr lang="fr-FR" sz="2200" dirty="0"/>
          </a:p>
        </p:txBody>
      </p:sp>
    </p:spTree>
    <p:extLst>
      <p:ext uri="{BB962C8B-B14F-4D97-AF65-F5344CB8AC3E}">
        <p14:creationId xmlns:p14="http://schemas.microsoft.com/office/powerpoint/2010/main" val="310149129"/>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10836" y="240034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3013361" y="3526871"/>
            <a:ext cx="8983022" cy="2466975"/>
          </a:xfrm>
          <a:prstGeom prst="rect">
            <a:avLst/>
          </a:prstGeom>
        </p:spPr>
      </p:pic>
    </p:spTree>
    <p:extLst>
      <p:ext uri="{BB962C8B-B14F-4D97-AF65-F5344CB8AC3E}">
        <p14:creationId xmlns:p14="http://schemas.microsoft.com/office/powerpoint/2010/main" val="153638409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p:cNvPicPr>
            <a:picLocks noChangeAspect="1"/>
          </p:cNvPicPr>
          <p:nvPr/>
        </p:nvPicPr>
        <p:blipFill>
          <a:blip r:embed="rId3"/>
          <a:stretch>
            <a:fillRect/>
          </a:stretch>
        </p:blipFill>
        <p:spPr>
          <a:xfrm>
            <a:off x="121225" y="3193362"/>
            <a:ext cx="2770910" cy="2600325"/>
          </a:xfrm>
          <a:prstGeom prst="rect">
            <a:avLst/>
          </a:prstGeom>
        </p:spPr>
      </p:pic>
      <p:sp>
        <p:nvSpPr>
          <p:cNvPr id="9" name="ZoneTexte 8"/>
          <p:cNvSpPr txBox="1"/>
          <p:nvPr/>
        </p:nvSpPr>
        <p:spPr>
          <a:xfrm>
            <a:off x="3179928" y="3316406"/>
            <a:ext cx="8693624" cy="3139321"/>
          </a:xfrm>
          <a:prstGeom prst="rect">
            <a:avLst/>
          </a:prstGeom>
          <a:noFill/>
        </p:spPr>
        <p:txBody>
          <a:bodyPr wrap="square" rtlCol="0">
            <a:spAutoFit/>
          </a:bodyPr>
          <a:lstStyle/>
          <a:p>
            <a:r>
              <a:rPr lang="fr-FR" dirty="0"/>
              <a:t>Déterminer les ressources humaines nécessaires au projet</a:t>
            </a:r>
          </a:p>
          <a:p>
            <a:r>
              <a:rPr lang="fr-FR" dirty="0"/>
              <a:t>Les exigences préliminaires relatives aux membres de l’équipe projet et à leur nécessaires compétences sont déterminées progressivement.</a:t>
            </a:r>
          </a:p>
          <a:p>
            <a:endParaRPr lang="fr-FR" dirty="0"/>
          </a:p>
          <a:p>
            <a:r>
              <a:rPr lang="fr-FR" dirty="0"/>
              <a:t>Facteurs environnementaux:</a:t>
            </a:r>
          </a:p>
          <a:p>
            <a:pPr marL="285750" indent="-285750">
              <a:buFont typeface="Arial" panose="020B0604020202020204" pitchFamily="34" charset="0"/>
              <a:buChar char="•"/>
            </a:pPr>
            <a:r>
              <a:rPr lang="fr-FR" dirty="0"/>
              <a:t>Culture et structures organisationnelles</a:t>
            </a:r>
          </a:p>
          <a:p>
            <a:pPr marL="285750" indent="-285750">
              <a:buFont typeface="Arial" panose="020B0604020202020204" pitchFamily="34" charset="0"/>
              <a:buChar char="•"/>
            </a:pPr>
            <a:r>
              <a:rPr lang="fr-FR" dirty="0"/>
              <a:t>Les ressources humaines existantes</a:t>
            </a:r>
          </a:p>
          <a:p>
            <a:pPr marL="285750" indent="-285750">
              <a:buFont typeface="Arial" panose="020B0604020202020204" pitchFamily="34" charset="0"/>
              <a:buChar char="•"/>
            </a:pPr>
            <a:r>
              <a:rPr lang="fr-FR" dirty="0"/>
              <a:t>La répartitions géographique des membres de l’ équipe</a:t>
            </a:r>
          </a:p>
          <a:p>
            <a:pPr marL="285750" indent="-285750">
              <a:buFont typeface="Arial" panose="020B0604020202020204" pitchFamily="34" charset="0"/>
              <a:buChar char="•"/>
            </a:pPr>
            <a:r>
              <a:rPr lang="fr-FR" dirty="0"/>
              <a:t>Les politiques d’administration du personnel</a:t>
            </a:r>
          </a:p>
          <a:p>
            <a:pPr marL="285750" indent="-285750">
              <a:buFont typeface="Arial" panose="020B0604020202020204" pitchFamily="34" charset="0"/>
              <a:buChar char="•"/>
            </a:pPr>
            <a:r>
              <a:rPr lang="fr-FR" dirty="0"/>
              <a:t>Les conditions du marché</a:t>
            </a:r>
          </a:p>
          <a:p>
            <a:endParaRPr lang="fr-FR" dirty="0"/>
          </a:p>
        </p:txBody>
      </p:sp>
    </p:spTree>
    <p:extLst>
      <p:ext uri="{BB962C8B-B14F-4D97-AF65-F5344CB8AC3E}">
        <p14:creationId xmlns:p14="http://schemas.microsoft.com/office/powerpoint/2010/main" val="111685752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5383DC54-49D2-4160-87C9-1633AAE089C7}"/>
              </a:ext>
            </a:extLst>
          </p:cNvPr>
          <p:cNvSpPr>
            <a:spLocks noGrp="1" noChangeArrowheads="1"/>
          </p:cNvSpPr>
          <p:nvPr>
            <p:ph type="title"/>
          </p:nvPr>
        </p:nvSpPr>
        <p:spPr>
          <a:xfrm>
            <a:off x="1643063" y="351415"/>
            <a:ext cx="6448425" cy="476250"/>
          </a:xfrm>
        </p:spPr>
        <p:txBody>
          <a:bodyPr>
            <a:normAutofit fontScale="90000"/>
          </a:bodyPr>
          <a:lstStyle/>
          <a:p>
            <a:pPr eaLnBrk="1" hangingPunct="1">
              <a:defRPr/>
            </a:pPr>
            <a:r>
              <a:rPr lang="en-US" altLang="fr-FR" dirty="0"/>
              <a:t>PMBOK du PMI</a:t>
            </a:r>
          </a:p>
        </p:txBody>
      </p:sp>
      <p:sp>
        <p:nvSpPr>
          <p:cNvPr id="5123" name="Rectangle 3">
            <a:extLst>
              <a:ext uri="{FF2B5EF4-FFF2-40B4-BE49-F238E27FC236}">
                <a16:creationId xmlns:a16="http://schemas.microsoft.com/office/drawing/2014/main" xmlns="" id="{120459B4-A1BB-4D71-AFC1-26E51AF82B4F}"/>
              </a:ext>
            </a:extLst>
          </p:cNvPr>
          <p:cNvSpPr>
            <a:spLocks noGrp="1" noChangeArrowheads="1"/>
          </p:cNvSpPr>
          <p:nvPr>
            <p:ph type="body" idx="1"/>
          </p:nvPr>
        </p:nvSpPr>
        <p:spPr>
          <a:xfrm>
            <a:off x="1643063" y="1269135"/>
            <a:ext cx="8270875" cy="3443288"/>
          </a:xfrm>
        </p:spPr>
        <p:txBody>
          <a:bodyPr>
            <a:normAutofit/>
          </a:bodyPr>
          <a:lstStyle/>
          <a:p>
            <a:pPr eaLnBrk="1" hangingPunct="1">
              <a:defRPr/>
            </a:pPr>
            <a:r>
              <a:rPr lang="fr-FR" sz="2100" dirty="0"/>
              <a:t>Découverte du (</a:t>
            </a:r>
            <a:r>
              <a:rPr lang="fr-FR" sz="2100" dirty="0" err="1"/>
              <a:t>PMBoK</a:t>
            </a:r>
            <a:r>
              <a:rPr lang="en-US" sz="2100" dirty="0"/>
              <a:t>® Guide</a:t>
            </a:r>
            <a:r>
              <a:rPr lang="fr-FR" sz="2100" dirty="0"/>
              <a:t>), Actualisée chaque 4 ans  </a:t>
            </a:r>
          </a:p>
          <a:p>
            <a:pPr marL="342900" lvl="1" indent="0">
              <a:buNone/>
              <a:defRPr/>
            </a:pPr>
            <a:endParaRPr lang="en-US" altLang="fr-FR" sz="1950" b="1" dirty="0"/>
          </a:p>
        </p:txBody>
      </p:sp>
      <p:pic>
        <p:nvPicPr>
          <p:cNvPr id="15" name="Image 14">
            <a:extLst>
              <a:ext uri="{FF2B5EF4-FFF2-40B4-BE49-F238E27FC236}">
                <a16:creationId xmlns:a16="http://schemas.microsoft.com/office/drawing/2014/main" xmlns="" id="{D17C796B-D7EF-4349-A087-D2C3D09D69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1916114"/>
            <a:ext cx="7286625"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22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p:cNvPicPr>
            <a:picLocks noChangeAspect="1"/>
          </p:cNvPicPr>
          <p:nvPr/>
        </p:nvPicPr>
        <p:blipFill>
          <a:blip r:embed="rId3"/>
          <a:stretch>
            <a:fillRect/>
          </a:stretch>
        </p:blipFill>
        <p:spPr>
          <a:xfrm>
            <a:off x="121225" y="3193362"/>
            <a:ext cx="2770910" cy="2600325"/>
          </a:xfrm>
          <a:prstGeom prst="rect">
            <a:avLst/>
          </a:prstGeom>
        </p:spPr>
      </p:pic>
      <p:sp>
        <p:nvSpPr>
          <p:cNvPr id="9" name="ZoneTexte 8"/>
          <p:cNvSpPr txBox="1"/>
          <p:nvPr/>
        </p:nvSpPr>
        <p:spPr>
          <a:xfrm>
            <a:off x="3370997" y="3762362"/>
            <a:ext cx="8693624" cy="2031325"/>
          </a:xfrm>
          <a:prstGeom prst="rect">
            <a:avLst/>
          </a:prstGeom>
          <a:noFill/>
        </p:spPr>
        <p:txBody>
          <a:bodyPr wrap="square" rtlCol="0">
            <a:spAutoFit/>
          </a:bodyPr>
          <a:lstStyle/>
          <a:p>
            <a:r>
              <a:rPr lang="fr-FR" dirty="0"/>
              <a:t>Actifs organisationnels</a:t>
            </a:r>
          </a:p>
          <a:p>
            <a:pPr marL="285750" indent="-285750">
              <a:buFont typeface="Arial" panose="020B0604020202020204" pitchFamily="34" charset="0"/>
              <a:buChar char="•"/>
            </a:pPr>
            <a:r>
              <a:rPr lang="fr-FR" dirty="0"/>
              <a:t>Les politiques et les règlements organisationnels</a:t>
            </a:r>
          </a:p>
          <a:p>
            <a:pPr marL="285750" indent="-285750">
              <a:buFont typeface="Arial" panose="020B0604020202020204" pitchFamily="34" charset="0"/>
              <a:buChar char="•"/>
            </a:pPr>
            <a:r>
              <a:rPr lang="fr-FR" dirty="0"/>
              <a:t>Les modèles d’organigramme et de descriptions de poste</a:t>
            </a:r>
          </a:p>
          <a:p>
            <a:pPr marL="285750" indent="-285750">
              <a:buFont typeface="Arial" panose="020B0604020202020204" pitchFamily="34" charset="0"/>
              <a:buChar char="•"/>
            </a:pPr>
            <a:r>
              <a:rPr lang="fr-FR" dirty="0"/>
              <a:t>Les leçons apprises sur les structures organisationnelles ayant fait leurs preuves dans le cadre des projets précédents.</a:t>
            </a:r>
          </a:p>
          <a:p>
            <a:pPr marL="285750" indent="-2857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3792296900"/>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516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93131">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1941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121225" y="3275907"/>
            <a:ext cx="2770910" cy="2447925"/>
          </a:xfrm>
          <a:prstGeom prst="rect">
            <a:avLst/>
          </a:prstGeom>
        </p:spPr>
      </p:pic>
      <p:sp>
        <p:nvSpPr>
          <p:cNvPr id="11" name="ZoneTexte 10"/>
          <p:cNvSpPr txBox="1"/>
          <p:nvPr/>
        </p:nvSpPr>
        <p:spPr>
          <a:xfrm>
            <a:off x="3142197" y="3112855"/>
            <a:ext cx="8666328" cy="1754326"/>
          </a:xfrm>
          <a:prstGeom prst="rect">
            <a:avLst/>
          </a:prstGeom>
          <a:noFill/>
        </p:spPr>
        <p:txBody>
          <a:bodyPr wrap="square" rtlCol="0">
            <a:spAutoFit/>
          </a:bodyPr>
          <a:lstStyle/>
          <a:p>
            <a:r>
              <a:rPr lang="fr-FR" dirty="0"/>
              <a:t>Différents formats pour documenter les rôles et les responsabilités des membres de l’équipe ( hiérarchique, matriciel  et de type texte)</a:t>
            </a:r>
          </a:p>
          <a:p>
            <a:endParaRPr lang="fr-FR" dirty="0"/>
          </a:p>
          <a:p>
            <a:r>
              <a:rPr lang="fr-FR" dirty="0"/>
              <a:t>Chaque lot de travail / Composante doit avoir un responsable formellement identifié et tous les membres de l’équipe doivent comprendre clairement leurs rôles et leurs responsabilités</a:t>
            </a:r>
          </a:p>
        </p:txBody>
      </p:sp>
    </p:spTree>
    <p:extLst>
      <p:ext uri="{BB962C8B-B14F-4D97-AF65-F5344CB8AC3E}">
        <p14:creationId xmlns:p14="http://schemas.microsoft.com/office/powerpoint/2010/main" val="3309394501"/>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516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93131">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1941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121225" y="3275907"/>
            <a:ext cx="2770910" cy="2447925"/>
          </a:xfrm>
          <a:prstGeom prst="rect">
            <a:avLst/>
          </a:prstGeom>
        </p:spPr>
      </p:pic>
      <p:pic>
        <p:nvPicPr>
          <p:cNvPr id="5" name="Image 4"/>
          <p:cNvPicPr>
            <a:picLocks noChangeAspect="1"/>
          </p:cNvPicPr>
          <p:nvPr/>
        </p:nvPicPr>
        <p:blipFill>
          <a:blip r:embed="rId4"/>
          <a:stretch>
            <a:fillRect/>
          </a:stretch>
        </p:blipFill>
        <p:spPr>
          <a:xfrm>
            <a:off x="3554843" y="3225736"/>
            <a:ext cx="3228975" cy="3209925"/>
          </a:xfrm>
          <a:prstGeom prst="rect">
            <a:avLst/>
          </a:prstGeom>
        </p:spPr>
      </p:pic>
      <p:sp>
        <p:nvSpPr>
          <p:cNvPr id="9" name="ZoneTexte 8"/>
          <p:cNvSpPr txBox="1"/>
          <p:nvPr/>
        </p:nvSpPr>
        <p:spPr>
          <a:xfrm>
            <a:off x="6783819" y="3429000"/>
            <a:ext cx="5226212" cy="2031325"/>
          </a:xfrm>
          <a:prstGeom prst="rect">
            <a:avLst/>
          </a:prstGeom>
          <a:noFill/>
        </p:spPr>
        <p:txBody>
          <a:bodyPr wrap="square" rtlCol="0">
            <a:spAutoFit/>
          </a:bodyPr>
          <a:lstStyle/>
          <a:p>
            <a:pPr marL="285750" indent="-285750">
              <a:buFont typeface="Wingdings" panose="05000000000000000000" pitchFamily="2" charset="2"/>
              <a:buChar char="§"/>
            </a:pPr>
            <a:r>
              <a:rPr lang="fr-FR" dirty="0"/>
              <a:t>Structuré en fonction des unités, des équipes ou des services existant de l’organisation</a:t>
            </a:r>
          </a:p>
          <a:p>
            <a:endParaRPr lang="fr-FR" dirty="0"/>
          </a:p>
          <a:p>
            <a:pPr marL="285750" indent="-285750">
              <a:buFont typeface="Wingdings" panose="05000000000000000000" pitchFamily="2" charset="2"/>
              <a:buChar char="§"/>
            </a:pPr>
            <a:r>
              <a:rPr lang="fr-FR" dirty="0"/>
              <a:t>Structuré en fonction des recommandations du sponsor</a:t>
            </a:r>
          </a:p>
          <a:p>
            <a:endParaRPr lang="fr-FR" dirty="0"/>
          </a:p>
          <a:p>
            <a:endParaRPr lang="fr-FR" dirty="0"/>
          </a:p>
        </p:txBody>
      </p:sp>
    </p:spTree>
    <p:extLst>
      <p:ext uri="{BB962C8B-B14F-4D97-AF65-F5344CB8AC3E}">
        <p14:creationId xmlns:p14="http://schemas.microsoft.com/office/powerpoint/2010/main" val="3999984785"/>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516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93131">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1941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121225" y="3275907"/>
            <a:ext cx="2770910" cy="2447925"/>
          </a:xfrm>
          <a:prstGeom prst="rect">
            <a:avLst/>
          </a:prstGeom>
        </p:spPr>
      </p:pic>
      <p:sp>
        <p:nvSpPr>
          <p:cNvPr id="9" name="ZoneTexte 8"/>
          <p:cNvSpPr txBox="1"/>
          <p:nvPr/>
        </p:nvSpPr>
        <p:spPr>
          <a:xfrm>
            <a:off x="6389460" y="3429000"/>
            <a:ext cx="5620571" cy="3693319"/>
          </a:xfrm>
          <a:prstGeom prst="rect">
            <a:avLst/>
          </a:prstGeom>
          <a:noFill/>
        </p:spPr>
        <p:txBody>
          <a:bodyPr wrap="square" rtlCol="0">
            <a:spAutoFit/>
          </a:bodyPr>
          <a:lstStyle/>
          <a:p>
            <a:pPr marL="285750" indent="-285750">
              <a:buFont typeface="Wingdings" panose="05000000000000000000" pitchFamily="2" charset="2"/>
              <a:buChar char="§"/>
            </a:pPr>
            <a:r>
              <a:rPr lang="fr-FR" dirty="0"/>
              <a:t>Matrice d’affectation des responsabilités montre les ressources du projets attribuées à chacun des lots / composante / sous-composante /activité…</a:t>
            </a:r>
          </a:p>
          <a:p>
            <a:endParaRPr lang="fr-FR" dirty="0"/>
          </a:p>
          <a:p>
            <a:pPr marL="285750" indent="-285750">
              <a:buFont typeface="Wingdings" panose="05000000000000000000" pitchFamily="2" charset="2"/>
              <a:buChar char="§"/>
            </a:pPr>
            <a:r>
              <a:rPr lang="fr-FR" dirty="0"/>
              <a:t>Groupe d’équipe de projet / unité affectée à une composante et RACI ou niveau de chaque composante.</a:t>
            </a:r>
          </a:p>
          <a:p>
            <a:endParaRPr lang="fr-FR" dirty="0"/>
          </a:p>
          <a:p>
            <a:pPr marL="285750" indent="-285750">
              <a:buFont typeface="Wingdings" panose="05000000000000000000" pitchFamily="2" charset="2"/>
              <a:buChar char="§"/>
            </a:pPr>
            <a:r>
              <a:rPr lang="fr-FR" dirty="0"/>
              <a:t>Matrice RACI ( Responsable, </a:t>
            </a:r>
            <a:r>
              <a:rPr lang="fr-FR" dirty="0" err="1"/>
              <a:t>Accountable</a:t>
            </a:r>
            <a:r>
              <a:rPr lang="fr-FR" dirty="0"/>
              <a:t>, </a:t>
            </a:r>
            <a:r>
              <a:rPr lang="fr-FR" dirty="0" err="1"/>
              <a:t>Consulted</a:t>
            </a:r>
            <a:r>
              <a:rPr lang="fr-FR" dirty="0"/>
              <a:t>, </a:t>
            </a:r>
            <a:r>
              <a:rPr lang="fr-FR" dirty="0" err="1"/>
              <a:t>Informed</a:t>
            </a:r>
            <a:r>
              <a:rPr lang="fr-FR" dirty="0"/>
              <a:t>) Réalise, Rend Compte, Consulté, Informé</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r>
              <a:rPr lang="fr-FR" dirty="0"/>
              <a:t>Assurer une séparation claire des rôles et des attentes</a:t>
            </a:r>
          </a:p>
          <a:p>
            <a:endParaRPr lang="fr-FR" dirty="0"/>
          </a:p>
          <a:p>
            <a:endParaRPr lang="fr-FR" dirty="0"/>
          </a:p>
        </p:txBody>
      </p:sp>
      <p:pic>
        <p:nvPicPr>
          <p:cNvPr id="11" name="Image 10"/>
          <p:cNvPicPr>
            <a:picLocks noChangeAspect="1"/>
          </p:cNvPicPr>
          <p:nvPr/>
        </p:nvPicPr>
        <p:blipFill>
          <a:blip r:embed="rId4"/>
          <a:stretch>
            <a:fillRect/>
          </a:stretch>
        </p:blipFill>
        <p:spPr>
          <a:xfrm>
            <a:off x="3134585" y="3275907"/>
            <a:ext cx="3254875" cy="3165836"/>
          </a:xfrm>
          <a:prstGeom prst="rect">
            <a:avLst/>
          </a:prstGeom>
        </p:spPr>
      </p:pic>
    </p:spTree>
    <p:extLst>
      <p:ext uri="{BB962C8B-B14F-4D97-AF65-F5344CB8AC3E}">
        <p14:creationId xmlns:p14="http://schemas.microsoft.com/office/powerpoint/2010/main" val="319372667"/>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516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93131">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1941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121225" y="3275907"/>
            <a:ext cx="2770910" cy="2447925"/>
          </a:xfrm>
          <a:prstGeom prst="rect">
            <a:avLst/>
          </a:prstGeom>
        </p:spPr>
      </p:pic>
      <p:pic>
        <p:nvPicPr>
          <p:cNvPr id="5" name="Image 4"/>
          <p:cNvPicPr>
            <a:picLocks noChangeAspect="1"/>
          </p:cNvPicPr>
          <p:nvPr/>
        </p:nvPicPr>
        <p:blipFill>
          <a:blip r:embed="rId4"/>
          <a:stretch>
            <a:fillRect/>
          </a:stretch>
        </p:blipFill>
        <p:spPr>
          <a:xfrm>
            <a:off x="3189175" y="3038417"/>
            <a:ext cx="8754336" cy="3676282"/>
          </a:xfrm>
          <a:prstGeom prst="rect">
            <a:avLst/>
          </a:prstGeom>
        </p:spPr>
      </p:pic>
    </p:spTree>
    <p:extLst>
      <p:ext uri="{BB962C8B-B14F-4D97-AF65-F5344CB8AC3E}">
        <p14:creationId xmlns:p14="http://schemas.microsoft.com/office/powerpoint/2010/main" val="189278632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516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93131">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1941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121225" y="3275907"/>
            <a:ext cx="2770910" cy="2447925"/>
          </a:xfrm>
          <a:prstGeom prst="rect">
            <a:avLst/>
          </a:prstGeom>
        </p:spPr>
      </p:pic>
      <p:pic>
        <p:nvPicPr>
          <p:cNvPr id="9" name="Image 8"/>
          <p:cNvPicPr>
            <a:picLocks noChangeAspect="1"/>
          </p:cNvPicPr>
          <p:nvPr/>
        </p:nvPicPr>
        <p:blipFill>
          <a:blip r:embed="rId4"/>
          <a:stretch>
            <a:fillRect/>
          </a:stretch>
        </p:blipFill>
        <p:spPr>
          <a:xfrm>
            <a:off x="3134585" y="3390300"/>
            <a:ext cx="3190875" cy="3038475"/>
          </a:xfrm>
          <a:prstGeom prst="rect">
            <a:avLst/>
          </a:prstGeom>
        </p:spPr>
      </p:pic>
      <p:sp>
        <p:nvSpPr>
          <p:cNvPr id="11" name="ZoneTexte 10"/>
          <p:cNvSpPr txBox="1"/>
          <p:nvPr/>
        </p:nvSpPr>
        <p:spPr>
          <a:xfrm>
            <a:off x="6325459" y="3225736"/>
            <a:ext cx="5629979" cy="923330"/>
          </a:xfrm>
          <a:prstGeom prst="rect">
            <a:avLst/>
          </a:prstGeom>
          <a:noFill/>
        </p:spPr>
        <p:txBody>
          <a:bodyPr wrap="square" rtlCol="0">
            <a:spAutoFit/>
          </a:bodyPr>
          <a:lstStyle/>
          <a:p>
            <a:r>
              <a:rPr lang="fr-FR" dirty="0"/>
              <a:t>Description détaillée du poste ou formulaire Rôle-responsabilité-autorité, document pouvant être utiles pour des projets futurs</a:t>
            </a:r>
          </a:p>
        </p:txBody>
      </p:sp>
    </p:spTree>
    <p:extLst>
      <p:ext uri="{BB962C8B-B14F-4D97-AF65-F5344CB8AC3E}">
        <p14:creationId xmlns:p14="http://schemas.microsoft.com/office/powerpoint/2010/main" val="2895496977"/>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516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93131">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1941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121225" y="3275907"/>
            <a:ext cx="2770910" cy="2447925"/>
          </a:xfrm>
          <a:prstGeom prst="rect">
            <a:avLst/>
          </a:prstGeom>
        </p:spPr>
      </p:pic>
      <p:sp>
        <p:nvSpPr>
          <p:cNvPr id="5" name="ZoneTexte 4"/>
          <p:cNvSpPr txBox="1"/>
          <p:nvPr/>
        </p:nvSpPr>
        <p:spPr>
          <a:xfrm>
            <a:off x="3316406" y="3452884"/>
            <a:ext cx="8352430" cy="2954655"/>
          </a:xfrm>
          <a:prstGeom prst="rect">
            <a:avLst/>
          </a:prstGeom>
          <a:noFill/>
        </p:spPr>
        <p:txBody>
          <a:bodyPr wrap="square" rtlCol="0">
            <a:spAutoFit/>
          </a:bodyPr>
          <a:lstStyle/>
          <a:p>
            <a:r>
              <a:rPr lang="fr-FR" dirty="0"/>
              <a:t>Maillage</a:t>
            </a:r>
          </a:p>
          <a:p>
            <a:pPr marL="285750" indent="-285750">
              <a:buFont typeface="Arial" panose="020B0604020202020204" pitchFamily="34" charset="0"/>
              <a:buChar char="•"/>
            </a:pPr>
            <a:r>
              <a:rPr lang="fr-FR" dirty="0"/>
              <a:t>Interaction formelle et informelle avec d’autres personnes dans l’organisation, un secteur d’activité ou un environnement professionnel</a:t>
            </a:r>
          </a:p>
          <a:p>
            <a:pPr marL="285750" indent="-285750">
              <a:buFont typeface="Arial" panose="020B0604020202020204" pitchFamily="34" charset="0"/>
              <a:buChar char="•"/>
            </a:pPr>
            <a:r>
              <a:rPr lang="fr-FR" dirty="0"/>
              <a:t>Approfondissement des connaissances, amélioration d’accès aux actifs des ressources humaines ( compétences solides, expérience spécialisée, opportunités de partenariat externes</a:t>
            </a:r>
          </a:p>
          <a:p>
            <a:pPr marL="285750" indent="-285750">
              <a:buFont typeface="Arial" panose="020B0604020202020204" pitchFamily="34" charset="0"/>
              <a:buChar char="•"/>
            </a:pPr>
            <a:r>
              <a:rPr lang="fr-FR" dirty="0"/>
              <a:t>Déjeuners professionnelles, réunions, évènements, conférences professionnelles ( activités de maillage des ressources humaines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sz="2400" b="1" dirty="0">
                <a:solidFill>
                  <a:srgbClr val="FF0000"/>
                </a:solidFill>
              </a:rPr>
              <a:t>Efficace en début de projet et fin de projet</a:t>
            </a:r>
          </a:p>
        </p:txBody>
      </p:sp>
    </p:spTree>
    <p:extLst>
      <p:ext uri="{BB962C8B-B14F-4D97-AF65-F5344CB8AC3E}">
        <p14:creationId xmlns:p14="http://schemas.microsoft.com/office/powerpoint/2010/main" val="324713001"/>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516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93131">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1941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121225" y="3275907"/>
            <a:ext cx="2770910" cy="2447925"/>
          </a:xfrm>
          <a:prstGeom prst="rect">
            <a:avLst/>
          </a:prstGeom>
        </p:spPr>
      </p:pic>
      <p:sp>
        <p:nvSpPr>
          <p:cNvPr id="5" name="ZoneTexte 4"/>
          <p:cNvSpPr txBox="1"/>
          <p:nvPr/>
        </p:nvSpPr>
        <p:spPr>
          <a:xfrm>
            <a:off x="3134585" y="3038417"/>
            <a:ext cx="8779911" cy="4216539"/>
          </a:xfrm>
          <a:prstGeom prst="rect">
            <a:avLst/>
          </a:prstGeom>
          <a:noFill/>
        </p:spPr>
        <p:txBody>
          <a:bodyPr wrap="square" rtlCol="0">
            <a:spAutoFit/>
          </a:bodyPr>
          <a:lstStyle/>
          <a:p>
            <a:r>
              <a:rPr lang="fr-FR" dirty="0"/>
              <a:t>Théorie des organisations</a:t>
            </a:r>
          </a:p>
          <a:p>
            <a:endParaRPr lang="fr-FR" sz="800" dirty="0"/>
          </a:p>
          <a:p>
            <a:pPr marL="285750" indent="-285750">
              <a:buFont typeface="Arial" panose="020B0604020202020204" pitchFamily="34" charset="0"/>
              <a:buChar char="•"/>
            </a:pPr>
            <a:r>
              <a:rPr lang="fr-FR" dirty="0"/>
              <a:t>Fourniture des informations sur le comportement des personnes, des équipes et des unités organisationnelles</a:t>
            </a:r>
          </a:p>
          <a:p>
            <a:pPr marL="285750" indent="-285750">
              <a:buFont typeface="Arial" panose="020B0604020202020204" pitchFamily="34" charset="0"/>
              <a:buChar char="•"/>
            </a:pPr>
            <a:r>
              <a:rPr lang="fr-FR" dirty="0"/>
              <a:t>Prendre en considération que les réponses individuelles, les performances individuelles et les caractéristiques des relations personnelles varient en fonction des structures organisationnelles.</a:t>
            </a:r>
          </a:p>
          <a:p>
            <a:pPr marL="285750" indent="-285750">
              <a:buFont typeface="Arial" panose="020B0604020202020204" pitchFamily="34" charset="0"/>
              <a:buChar char="•"/>
            </a:pPr>
            <a:endParaRPr lang="fr-FR" sz="800" dirty="0"/>
          </a:p>
          <a:p>
            <a:r>
              <a:rPr lang="fr-FR" dirty="0"/>
              <a:t>Jugement d’expert</a:t>
            </a:r>
          </a:p>
          <a:p>
            <a:pPr marL="285750" indent="-285750">
              <a:buFont typeface="Arial" panose="020B0604020202020204" pitchFamily="34" charset="0"/>
              <a:buChar char="•"/>
            </a:pPr>
            <a:r>
              <a:rPr lang="fr-FR" dirty="0"/>
              <a:t>Déterminer les exigences préliminaires relatives aux compétences requises</a:t>
            </a:r>
          </a:p>
          <a:p>
            <a:pPr marL="285750" indent="-285750">
              <a:buFont typeface="Arial" panose="020B0604020202020204" pitchFamily="34" charset="0"/>
              <a:buChar char="•"/>
            </a:pPr>
            <a:r>
              <a:rPr lang="fr-FR" dirty="0"/>
              <a:t>Evaluer les rôles nécessaires au projet</a:t>
            </a:r>
          </a:p>
          <a:p>
            <a:pPr marL="285750" indent="-285750">
              <a:buFont typeface="Arial" panose="020B0604020202020204" pitchFamily="34" charset="0"/>
              <a:buChar char="•"/>
            </a:pPr>
            <a:r>
              <a:rPr lang="fr-FR" dirty="0"/>
              <a:t>Identifier les risques associés aux plans d’acquisition, rétention et de désengagement des effectifs</a:t>
            </a:r>
          </a:p>
          <a:p>
            <a:pPr marL="285750" indent="-285750">
              <a:buFont typeface="Arial" panose="020B0604020202020204" pitchFamily="34" charset="0"/>
              <a:buChar char="•"/>
            </a:pPr>
            <a:r>
              <a:rPr lang="fr-FR" dirty="0"/>
              <a:t>…</a:t>
            </a:r>
          </a:p>
          <a:p>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575055499"/>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516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93131">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ressources humaines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ressources humaines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19413"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9" name="Image 8"/>
          <p:cNvPicPr>
            <a:picLocks noChangeAspect="1"/>
          </p:cNvPicPr>
          <p:nvPr/>
        </p:nvPicPr>
        <p:blipFill>
          <a:blip r:embed="rId3"/>
          <a:stretch>
            <a:fillRect/>
          </a:stretch>
        </p:blipFill>
        <p:spPr>
          <a:xfrm>
            <a:off x="0" y="3620000"/>
            <a:ext cx="2892135" cy="1600200"/>
          </a:xfrm>
          <a:prstGeom prst="rect">
            <a:avLst/>
          </a:prstGeom>
        </p:spPr>
      </p:pic>
      <p:sp>
        <p:nvSpPr>
          <p:cNvPr id="11" name="ZoneTexte 10"/>
          <p:cNvSpPr txBox="1"/>
          <p:nvPr/>
        </p:nvSpPr>
        <p:spPr>
          <a:xfrm>
            <a:off x="3302758" y="3384645"/>
            <a:ext cx="8666329" cy="2862322"/>
          </a:xfrm>
          <a:prstGeom prst="rect">
            <a:avLst/>
          </a:prstGeom>
          <a:noFill/>
        </p:spPr>
        <p:txBody>
          <a:bodyPr wrap="square" rtlCol="0">
            <a:spAutoFit/>
          </a:bodyPr>
          <a:lstStyle/>
          <a:p>
            <a:r>
              <a:rPr lang="fr-FR" dirty="0"/>
              <a:t>Rôle et responsabilités (</a:t>
            </a:r>
          </a:p>
          <a:p>
            <a:pPr marL="285750" indent="-285750">
              <a:buFont typeface="Arial" panose="020B0604020202020204" pitchFamily="34" charset="0"/>
              <a:buChar char="•"/>
            </a:pPr>
            <a:r>
              <a:rPr lang="fr-FR" dirty="0"/>
              <a:t> Rôle ( Fonction assumée ou attribuée à une personne dans le projet )</a:t>
            </a:r>
          </a:p>
          <a:p>
            <a:pPr marL="285750" indent="-285750">
              <a:buFont typeface="Arial" panose="020B0604020202020204" pitchFamily="34" charset="0"/>
              <a:buChar char="•"/>
            </a:pPr>
            <a:r>
              <a:rPr lang="fr-FR" dirty="0"/>
              <a:t>Autorité ( Droit d’affecter des ressources, de prendre des décisions, de signer des accords, d’accepter des livrables et d’influencer les autres pour l’exécution de leur tâche)</a:t>
            </a:r>
          </a:p>
          <a:p>
            <a:pPr marL="285750" indent="-285750">
              <a:buFont typeface="Arial" panose="020B0604020202020204" pitchFamily="34" charset="0"/>
              <a:buChar char="•"/>
            </a:pPr>
            <a:r>
              <a:rPr lang="fr-FR" dirty="0"/>
              <a:t>Responsabilité ( fonction et travail attendu de la part d’un membre de l’équipe dans le but de mener à terme les activités du projet)</a:t>
            </a:r>
          </a:p>
          <a:p>
            <a:pPr marL="285750" indent="-285750">
              <a:buFont typeface="Arial" panose="020B0604020202020204" pitchFamily="34" charset="0"/>
              <a:buChar char="•"/>
            </a:pPr>
            <a:r>
              <a:rPr lang="fr-FR" dirty="0"/>
              <a:t>Compétence ( Aptitude, et capacité requise pour mener à bien les activités assignées dans les limites des contraintes du projet.)  </a:t>
            </a:r>
          </a:p>
          <a:p>
            <a:endParaRPr lang="fr-FR" dirty="0"/>
          </a:p>
        </p:txBody>
      </p:sp>
    </p:spTree>
    <p:extLst>
      <p:ext uri="{BB962C8B-B14F-4D97-AF65-F5344CB8AC3E}">
        <p14:creationId xmlns:p14="http://schemas.microsoft.com/office/powerpoint/2010/main" val="3297399522"/>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21225" y="1114823"/>
            <a:ext cx="2770910" cy="1815882"/>
          </a:xfrm>
          <a:prstGeom prst="rect">
            <a:avLst/>
          </a:prstGeom>
          <a:solidFill>
            <a:schemeClr val="accent6">
              <a:lumMod val="20000"/>
              <a:lumOff val="80000"/>
            </a:schemeClr>
          </a:solidFill>
        </p:spPr>
        <p:txBody>
          <a:bodyPr wrap="square" rtlCol="0">
            <a:spAutoFit/>
          </a:bodyPr>
          <a:lstStyle/>
          <a:p>
            <a:pPr algn="ctr"/>
            <a:r>
              <a:rPr lang="fr-FR" sz="2800" b="1" dirty="0"/>
              <a:t>MANAGEMENT DES RESSOURCES HUMAINE DU PROJET</a:t>
            </a:r>
          </a:p>
        </p:txBody>
      </p:sp>
      <p:pic>
        <p:nvPicPr>
          <p:cNvPr id="3" name="Image 2"/>
          <p:cNvPicPr>
            <a:picLocks noChangeAspect="1"/>
          </p:cNvPicPr>
          <p:nvPr/>
        </p:nvPicPr>
        <p:blipFill>
          <a:blip r:embed="rId3"/>
          <a:stretch>
            <a:fillRect/>
          </a:stretch>
        </p:blipFill>
        <p:spPr>
          <a:xfrm>
            <a:off x="3600886" y="262487"/>
            <a:ext cx="8124825" cy="5715000"/>
          </a:xfrm>
          <a:prstGeom prst="rect">
            <a:avLst/>
          </a:prstGeom>
        </p:spPr>
      </p:pic>
    </p:spTree>
    <p:extLst>
      <p:ext uri="{BB962C8B-B14F-4D97-AF65-F5344CB8AC3E}">
        <p14:creationId xmlns:p14="http://schemas.microsoft.com/office/powerpoint/2010/main" val="185495110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581891" y="198797"/>
            <a:ext cx="11014364" cy="923422"/>
          </a:xfrm>
          <a:solidFill>
            <a:schemeClr val="accent1"/>
          </a:solidFill>
        </p:spPr>
        <p:txBody>
          <a:bodyPr>
            <a:noAutofit/>
          </a:bodyPr>
          <a:lstStyle/>
          <a:p>
            <a:r>
              <a:rPr lang="fr-FR" sz="5400" b="1" dirty="0">
                <a:solidFill>
                  <a:schemeClr val="bg1"/>
                </a:solidFill>
              </a:rPr>
              <a:t>Domaine de connaissance</a:t>
            </a:r>
          </a:p>
        </p:txBody>
      </p:sp>
      <p:sp>
        <p:nvSpPr>
          <p:cNvPr id="15" name="Sous-titre 2">
            <a:extLst>
              <a:ext uri="{FF2B5EF4-FFF2-40B4-BE49-F238E27FC236}">
                <a16:creationId xmlns:a16="http://schemas.microsoft.com/office/drawing/2014/main" xmlns="" id="{68B67D79-4009-4B5B-B707-AE767C6CDB84}"/>
              </a:ext>
            </a:extLst>
          </p:cNvPr>
          <p:cNvSpPr>
            <a:spLocks noGrp="1"/>
          </p:cNvSpPr>
          <p:nvPr>
            <p:ph type="subTitle" idx="1"/>
          </p:nvPr>
        </p:nvSpPr>
        <p:spPr>
          <a:xfrm>
            <a:off x="581891" y="1494680"/>
            <a:ext cx="11440634" cy="4508205"/>
          </a:xfrm>
        </p:spPr>
        <p:txBody>
          <a:bodyPr>
            <a:normAutofit/>
          </a:bodyPr>
          <a:lstStyle/>
          <a:p>
            <a:pPr lvl="1" algn="l"/>
            <a:r>
              <a:rPr lang="fr-FR" sz="4400" dirty="0"/>
              <a:t>Ensemble complet de concepts, de termes, et d’activités qui constituent un domaine professionnel, un domaine de management de projet, ou un domaine de spécialité</a:t>
            </a:r>
          </a:p>
          <a:p>
            <a:pPr lvl="1" algn="l"/>
            <a:endParaRPr lang="fr-FR" sz="4400" dirty="0"/>
          </a:p>
        </p:txBody>
      </p:sp>
    </p:spTree>
    <p:extLst>
      <p:ext uri="{BB962C8B-B14F-4D97-AF65-F5344CB8AC3E}">
        <p14:creationId xmlns:p14="http://schemas.microsoft.com/office/powerpoint/2010/main" val="247773832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684000" y="2022555"/>
            <a:ext cx="9302448" cy="1770351"/>
          </a:xfrm>
          <a:solidFill>
            <a:schemeClr val="accent3">
              <a:lumMod val="60000"/>
              <a:lumOff val="40000"/>
            </a:schemeClr>
          </a:solidFill>
        </p:spPr>
        <p:txBody>
          <a:bodyPr rtlCol="0">
            <a:normAutofit fontScale="90000"/>
          </a:bodyPr>
          <a:lstStyle/>
          <a:p>
            <a:pPr>
              <a:defRPr/>
            </a:pPr>
            <a:r>
              <a:rPr lang="fr-FR" altLang="fr-FR" b="1" dirty="0">
                <a:solidFill>
                  <a:schemeClr val="accent1">
                    <a:lumMod val="75000"/>
                  </a:schemeClr>
                </a:solidFill>
              </a:rPr>
              <a:t>MANAGEMENT DES COMMUNICATIONS DU PROJET</a:t>
            </a:r>
          </a:p>
        </p:txBody>
      </p:sp>
    </p:spTree>
    <p:extLst>
      <p:ext uri="{BB962C8B-B14F-4D97-AF65-F5344CB8AC3E}">
        <p14:creationId xmlns:p14="http://schemas.microsoft.com/office/powerpoint/2010/main" val="38460314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03910" y="2517756"/>
            <a:ext cx="3186545" cy="1384995"/>
          </a:xfrm>
          <a:prstGeom prst="rect">
            <a:avLst/>
          </a:prstGeom>
          <a:noFill/>
        </p:spPr>
        <p:txBody>
          <a:bodyPr wrap="square" rtlCol="0">
            <a:spAutoFit/>
          </a:bodyPr>
          <a:lstStyle/>
          <a:p>
            <a:pPr algn="ctr"/>
            <a:r>
              <a:rPr lang="fr-FR" sz="2800" b="1" dirty="0"/>
              <a:t>MANAGEMENT DES COMMUNICATIONS DU PROJET</a:t>
            </a:r>
          </a:p>
        </p:txBody>
      </p:sp>
      <p:graphicFrame>
        <p:nvGraphicFramePr>
          <p:cNvPr id="5" name="Tableau 4">
            <a:extLst>
              <a:ext uri="{FF2B5EF4-FFF2-40B4-BE49-F238E27FC236}">
                <a16:creationId xmlns:a16="http://schemas.microsoft.com/office/drawing/2014/main" xmlns="" id="{96DA7E5F-B378-4BA8-BD55-BD282F0B4B41}"/>
              </a:ext>
            </a:extLst>
          </p:cNvPr>
          <p:cNvGraphicFramePr>
            <a:graphicFrameLocks noGrp="1"/>
          </p:cNvGraphicFramePr>
          <p:nvPr>
            <p:extLst>
              <p:ext uri="{D42A27DB-BD31-4B8C-83A1-F6EECF244321}">
                <p14:modId xmlns:p14="http://schemas.microsoft.com/office/powerpoint/2010/main" val="3455702682"/>
              </p:ext>
            </p:extLst>
          </p:nvPr>
        </p:nvGraphicFramePr>
        <p:xfrm>
          <a:off x="3020291" y="1052176"/>
          <a:ext cx="9005453" cy="2296160"/>
        </p:xfrm>
        <a:graphic>
          <a:graphicData uri="http://schemas.openxmlformats.org/drawingml/2006/table">
            <a:tbl>
              <a:tblPr firstRow="1" bandRow="1">
                <a:tableStyleId>{5C22544A-7EE6-4342-B048-85BDC9FD1C3A}</a:tableStyleId>
              </a:tblPr>
              <a:tblGrid>
                <a:gridCol w="4627418">
                  <a:extLst>
                    <a:ext uri="{9D8B030D-6E8A-4147-A177-3AD203B41FA5}">
                      <a16:colId xmlns:a16="http://schemas.microsoft.com/office/drawing/2014/main" xmlns="" val="2126170792"/>
                    </a:ext>
                  </a:extLst>
                </a:gridCol>
                <a:gridCol w="4378035">
                  <a:extLst>
                    <a:ext uri="{9D8B030D-6E8A-4147-A177-3AD203B41FA5}">
                      <a16:colId xmlns:a16="http://schemas.microsoft.com/office/drawing/2014/main" xmlns=""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xmlns="" val="1020992721"/>
                  </a:ext>
                </a:extLst>
              </a:tr>
              <a:tr h="370840">
                <a:tc>
                  <a:txBody>
                    <a:bodyPr/>
                    <a:lstStyle/>
                    <a:p>
                      <a:r>
                        <a:rPr lang="fr-FR" dirty="0"/>
                        <a:t>Planifier le management de</a:t>
                      </a:r>
                      <a:r>
                        <a:rPr lang="fr-FR" baseline="0" dirty="0"/>
                        <a:t>s communication</a:t>
                      </a:r>
                      <a:endParaRPr lang="fr-FR" dirty="0"/>
                    </a:p>
                  </a:txBody>
                  <a:tcPr/>
                </a:tc>
                <a:tc>
                  <a:txBody>
                    <a:bodyPr/>
                    <a:lstStyle/>
                    <a:p>
                      <a:r>
                        <a:rPr lang="fr-FR" dirty="0"/>
                        <a:t>Groupe de processus planification</a:t>
                      </a:r>
                    </a:p>
                  </a:txBody>
                  <a:tcPr/>
                </a:tc>
                <a:extLst>
                  <a:ext uri="{0D108BD9-81ED-4DB2-BD59-A6C34878D82A}">
                    <a16:rowId xmlns:a16="http://schemas.microsoft.com/office/drawing/2014/main" xmlns="" val="3617802200"/>
                  </a:ext>
                </a:extLst>
              </a:tr>
              <a:tr h="209049">
                <a:tc>
                  <a:txBody>
                    <a:bodyPr/>
                    <a:lstStyle/>
                    <a:p>
                      <a:r>
                        <a:rPr lang="fr-FR" dirty="0"/>
                        <a:t>Gérer les communications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d’exécution</a:t>
                      </a:r>
                    </a:p>
                    <a:p>
                      <a:endParaRPr lang="fr-FR" dirty="0"/>
                    </a:p>
                  </a:txBody>
                  <a:tcPr/>
                </a:tc>
                <a:extLst>
                  <a:ext uri="{0D108BD9-81ED-4DB2-BD59-A6C34878D82A}">
                    <a16:rowId xmlns:a16="http://schemas.microsoft.com/office/drawing/2014/main" xmlns="" val="4145226790"/>
                  </a:ext>
                </a:extLst>
              </a:tr>
              <a:tr h="370840">
                <a:tc>
                  <a:txBody>
                    <a:bodyPr/>
                    <a:lstStyle/>
                    <a:p>
                      <a:r>
                        <a:rPr lang="fr-FR" dirty="0"/>
                        <a:t>Maitriser les communications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 surveillance et de maitrise</a:t>
                      </a:r>
                    </a:p>
                    <a:p>
                      <a:endParaRPr lang="fr-FR" dirty="0"/>
                    </a:p>
                  </a:txBody>
                  <a:tcPr/>
                </a:tc>
                <a:extLst>
                  <a:ext uri="{0D108BD9-81ED-4DB2-BD59-A6C34878D82A}">
                    <a16:rowId xmlns:a16="http://schemas.microsoft.com/office/drawing/2014/main" xmlns="" val="2802525299"/>
                  </a:ext>
                </a:extLst>
              </a:tr>
            </a:tbl>
          </a:graphicData>
        </a:graphic>
      </p:graphicFrame>
    </p:spTree>
    <p:extLst>
      <p:ext uri="{BB962C8B-B14F-4D97-AF65-F5344CB8AC3E}">
        <p14:creationId xmlns:p14="http://schemas.microsoft.com/office/powerpoint/2010/main" val="3832192277"/>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061855" y="251462"/>
            <a:ext cx="8991600" cy="6247864"/>
          </a:xfrm>
          <a:prstGeom prst="rect">
            <a:avLst/>
          </a:prstGeom>
          <a:noFill/>
        </p:spPr>
        <p:txBody>
          <a:bodyPr wrap="square" rtlCol="0">
            <a:spAutoFit/>
          </a:bodyPr>
          <a:lstStyle/>
          <a:p>
            <a:r>
              <a:rPr lang="fr-FR" sz="2000" dirty="0"/>
              <a:t>Le management des communications du projet comprend les processus qui sont requis pour assurer de manière appropriée et en temps utile:</a:t>
            </a:r>
          </a:p>
          <a:p>
            <a:endParaRPr lang="fr-FR" sz="2000" dirty="0"/>
          </a:p>
          <a:p>
            <a:pPr marL="342900" indent="-342900">
              <a:buFont typeface="Wingdings" panose="05000000000000000000" pitchFamily="2" charset="2"/>
              <a:buChar char="§"/>
            </a:pPr>
            <a:r>
              <a:rPr lang="fr-FR" sz="2000" dirty="0"/>
              <a:t>La planification, La collecte ,La création ,La distribution ,</a:t>
            </a:r>
          </a:p>
          <a:p>
            <a:pPr marL="342900" indent="-342900">
              <a:buFont typeface="Wingdings" panose="05000000000000000000" pitchFamily="2" charset="2"/>
              <a:buChar char="§"/>
            </a:pPr>
            <a:r>
              <a:rPr lang="fr-FR" sz="2000" dirty="0"/>
              <a:t>La conservation, la recherche, le management , le maitrise, la surveillance et l’archivage final des informations du projet.</a:t>
            </a:r>
          </a:p>
          <a:p>
            <a:endParaRPr lang="fr-FR" sz="2000" dirty="0"/>
          </a:p>
          <a:p>
            <a:r>
              <a:rPr lang="fr-FR" sz="2000" dirty="0"/>
              <a:t>Les chefs de projet passent la majeure partie de leur temps à communiquer avec les membres de leur équipe et avec  d’autres parties prenantes.</a:t>
            </a:r>
          </a:p>
          <a:p>
            <a:endParaRPr lang="fr-FR" sz="2000" dirty="0"/>
          </a:p>
          <a:p>
            <a:r>
              <a:rPr lang="fr-FR" sz="2000" dirty="0"/>
              <a:t>Il faut prendre en compte, diverses dimensions:</a:t>
            </a:r>
          </a:p>
          <a:p>
            <a:pPr marL="342900" indent="-342900">
              <a:buFont typeface="Wingdings" panose="05000000000000000000" pitchFamily="2" charset="2"/>
              <a:buChar char="§"/>
            </a:pPr>
            <a:r>
              <a:rPr lang="fr-FR" sz="2000" dirty="0"/>
              <a:t>Interne ( au sein du projet) et externe ( client, fournisseur, autre projet, organisation…)</a:t>
            </a:r>
          </a:p>
          <a:p>
            <a:pPr marL="342900" indent="-342900">
              <a:buFont typeface="Wingdings" panose="05000000000000000000" pitchFamily="2" charset="2"/>
              <a:buChar char="§"/>
            </a:pPr>
            <a:r>
              <a:rPr lang="fr-FR" sz="2000" dirty="0"/>
              <a:t>Vertical ( plus haut et plus bas dans l’organisation) , Horizontal ( entre pairs)</a:t>
            </a:r>
          </a:p>
          <a:p>
            <a:pPr marL="342900" indent="-342900">
              <a:buFont typeface="Wingdings" panose="05000000000000000000" pitchFamily="2" charset="2"/>
              <a:buChar char="§"/>
            </a:pPr>
            <a:r>
              <a:rPr lang="fr-FR" sz="2000" dirty="0"/>
              <a:t>Officielles ( bulletins d’information, rapport annuel) officieuses ( com officieuses)</a:t>
            </a:r>
          </a:p>
          <a:p>
            <a:pPr marL="342900" indent="-342900">
              <a:buFont typeface="Wingdings" panose="05000000000000000000" pitchFamily="2" charset="2"/>
              <a:buChar char="§"/>
            </a:pPr>
            <a:r>
              <a:rPr lang="fr-FR" sz="2000" dirty="0"/>
              <a:t>Écrites, orale, verbale ( inflexion vocale) et non verbales ( gestuelle)</a:t>
            </a:r>
          </a:p>
          <a:p>
            <a:pPr marL="342900" indent="-342900">
              <a:buFont typeface="Wingdings" panose="05000000000000000000" pitchFamily="2" charset="2"/>
              <a:buChar char="§"/>
            </a:pPr>
            <a:r>
              <a:rPr lang="fr-FR" sz="2000" dirty="0"/>
              <a:t>L’écoute active et efficace</a:t>
            </a:r>
          </a:p>
          <a:p>
            <a:pPr marL="342900" indent="-342900">
              <a:buFont typeface="Wingdings" panose="05000000000000000000" pitchFamily="2" charset="2"/>
              <a:buChar char="§"/>
            </a:pPr>
            <a:r>
              <a:rPr lang="fr-FR" sz="2000" dirty="0"/>
              <a:t>…</a:t>
            </a:r>
          </a:p>
          <a:p>
            <a:pPr marL="342900" indent="-342900">
              <a:buFont typeface="Arial" panose="020B0604020202020204" pitchFamily="34" charset="0"/>
              <a:buChar char="•"/>
            </a:pPr>
            <a:endParaRPr lang="fr-FR" sz="2000" dirty="0"/>
          </a:p>
          <a:p>
            <a:endParaRPr lang="fr-FR" sz="2000" dirty="0"/>
          </a:p>
        </p:txBody>
      </p:sp>
      <p:sp>
        <p:nvSpPr>
          <p:cNvPr id="5" name="ZoneTexte 4">
            <a:extLst>
              <a:ext uri="{FF2B5EF4-FFF2-40B4-BE49-F238E27FC236}">
                <a16:creationId xmlns:a16="http://schemas.microsoft.com/office/drawing/2014/main" xmlns=""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COMMUNICATIONS</a:t>
            </a:r>
          </a:p>
        </p:txBody>
      </p:sp>
    </p:spTree>
    <p:extLst>
      <p:ext uri="{BB962C8B-B14F-4D97-AF65-F5344CB8AC3E}">
        <p14:creationId xmlns:p14="http://schemas.microsoft.com/office/powerpoint/2010/main" val="1003389626"/>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2064873398"/>
              </p:ext>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13361" y="3051530"/>
            <a:ext cx="9010318" cy="3139321"/>
          </a:xfrm>
          <a:prstGeom prst="rect">
            <a:avLst/>
          </a:prstGeom>
          <a:noFill/>
        </p:spPr>
        <p:txBody>
          <a:bodyPr wrap="square" rtlCol="0">
            <a:spAutoFit/>
          </a:bodyPr>
          <a:lstStyle/>
          <a:p>
            <a:pPr marL="285750" indent="-285750">
              <a:buFont typeface="Wingdings" panose="05000000000000000000" pitchFamily="2" charset="2"/>
              <a:buChar char="§"/>
            </a:pPr>
            <a:r>
              <a:rPr lang="fr-FR" sz="2200" dirty="0"/>
              <a:t>Développer une approche et un plan appropriés pour les communications du projet.</a:t>
            </a:r>
          </a:p>
          <a:p>
            <a:pPr marL="285750" indent="-285750">
              <a:buFont typeface="Wingdings" panose="05000000000000000000" pitchFamily="2" charset="2"/>
              <a:buChar char="§"/>
            </a:pPr>
            <a:r>
              <a:rPr lang="fr-FR" sz="2200" dirty="0"/>
              <a:t>Prendre en compte les besoins et les exigences des parties prenantes en matière d’information ainsi que les actifs organisationnels disponibles dans l’entreprise.</a:t>
            </a:r>
          </a:p>
          <a:p>
            <a:pPr marL="285750" indent="-285750">
              <a:buFont typeface="Wingdings" panose="05000000000000000000" pitchFamily="2" charset="2"/>
              <a:buChar char="§"/>
            </a:pPr>
            <a:r>
              <a:rPr lang="fr-FR" sz="2200" dirty="0"/>
              <a:t>Identifier et documenter l’approche la plus efficace et la plus effective pour communiquer avec les parties prenantes.</a:t>
            </a:r>
          </a:p>
          <a:p>
            <a:pPr marL="285750" indent="-285750">
              <a:buFont typeface="Wingdings" panose="05000000000000000000" pitchFamily="2" charset="2"/>
              <a:buChar char="§"/>
            </a:pPr>
            <a:r>
              <a:rPr lang="fr-FR" sz="2200" dirty="0"/>
              <a:t>Communication efficace ( bon format, au bon moment, au bon public avec le bon impact; Seule l’information nécessaire est fournie</a:t>
            </a:r>
          </a:p>
        </p:txBody>
      </p:sp>
    </p:spTree>
    <p:extLst>
      <p:ext uri="{BB962C8B-B14F-4D97-AF65-F5344CB8AC3E}">
        <p14:creationId xmlns:p14="http://schemas.microsoft.com/office/powerpoint/2010/main" val="2702168596"/>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13361" y="3051530"/>
            <a:ext cx="9010318" cy="3816429"/>
          </a:xfrm>
          <a:prstGeom prst="rect">
            <a:avLst/>
          </a:prstGeom>
          <a:noFill/>
        </p:spPr>
        <p:txBody>
          <a:bodyPr wrap="square" rtlCol="0">
            <a:spAutoFit/>
          </a:bodyPr>
          <a:lstStyle/>
          <a:p>
            <a:pPr marL="285750" indent="-285750">
              <a:buFont typeface="Wingdings" panose="05000000000000000000" pitchFamily="2" charset="2"/>
              <a:buChar char="§"/>
            </a:pPr>
            <a:r>
              <a:rPr lang="fr-FR" sz="2200" dirty="0"/>
              <a:t>Les besoins en information et les méthodes de diffusion varient largement d’un projet à l’autre. Plusieurs éléments fondamentaux doivent être pris en compte notamment:</a:t>
            </a:r>
          </a:p>
          <a:p>
            <a:pPr marL="742950" lvl="1" indent="-285750">
              <a:buFont typeface="Wingdings" panose="05000000000000000000" pitchFamily="2" charset="2"/>
              <a:buChar char="§"/>
            </a:pPr>
            <a:r>
              <a:rPr lang="fr-FR" sz="2200" dirty="0"/>
              <a:t>Les personnes ayant besoin d’informations et celles qui sont autorisées à y accéder.</a:t>
            </a:r>
          </a:p>
          <a:p>
            <a:pPr marL="742950" lvl="1" indent="-285750">
              <a:buFont typeface="Wingdings" panose="05000000000000000000" pitchFamily="2" charset="2"/>
              <a:buChar char="§"/>
            </a:pPr>
            <a:r>
              <a:rPr lang="fr-FR" sz="2200" dirty="0"/>
              <a:t>Le moment où les informations sont requises</a:t>
            </a:r>
          </a:p>
          <a:p>
            <a:pPr marL="742950" lvl="1" indent="-285750">
              <a:buFont typeface="Wingdings" panose="05000000000000000000" pitchFamily="2" charset="2"/>
              <a:buChar char="§"/>
            </a:pPr>
            <a:r>
              <a:rPr lang="fr-FR" sz="2200" dirty="0"/>
              <a:t>L’emplacement ou les informations doivent être conservées</a:t>
            </a:r>
          </a:p>
          <a:p>
            <a:pPr marL="742950" lvl="1" indent="-285750">
              <a:buFont typeface="Wingdings" panose="05000000000000000000" pitchFamily="2" charset="2"/>
              <a:buChar char="§"/>
            </a:pPr>
            <a:r>
              <a:rPr lang="fr-FR" sz="2200" dirty="0"/>
              <a:t>Le format dans lequel les informations doivent être conservées</a:t>
            </a:r>
          </a:p>
          <a:p>
            <a:pPr marL="742950" lvl="1" indent="-285750">
              <a:buFont typeface="Wingdings" panose="05000000000000000000" pitchFamily="2" charset="2"/>
              <a:buChar char="§"/>
            </a:pPr>
            <a:r>
              <a:rPr lang="fr-FR" sz="2200" dirty="0"/>
              <a:t>La manière dont les informations peuvent êtres recherchées</a:t>
            </a:r>
          </a:p>
          <a:p>
            <a:pPr marL="742950" lvl="1" indent="-285750">
              <a:buFont typeface="Wingdings" panose="05000000000000000000" pitchFamily="2" charset="2"/>
              <a:buChar char="§"/>
            </a:pPr>
            <a:r>
              <a:rPr lang="fr-FR" sz="2200" dirty="0"/>
              <a:t> Les fuseaux horaires, les langues, et les caractéristiques interculturelles à prendre en compte</a:t>
            </a:r>
          </a:p>
        </p:txBody>
      </p:sp>
    </p:spTree>
    <p:extLst>
      <p:ext uri="{BB962C8B-B14F-4D97-AF65-F5344CB8AC3E}">
        <p14:creationId xmlns:p14="http://schemas.microsoft.com/office/powerpoint/2010/main" val="1105112771"/>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609709115"/>
              </p:ext>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5" name="Image 4">
            <a:extLst>
              <a:ext uri="{FF2B5EF4-FFF2-40B4-BE49-F238E27FC236}">
                <a16:creationId xmlns:a16="http://schemas.microsoft.com/office/drawing/2014/main" xmlns="" id="{FB63B10B-2746-44BF-BF0C-099BCAA98C90}"/>
              </a:ext>
            </a:extLst>
          </p:cNvPr>
          <p:cNvPicPr>
            <a:picLocks noChangeAspect="1"/>
          </p:cNvPicPr>
          <p:nvPr/>
        </p:nvPicPr>
        <p:blipFill>
          <a:blip r:embed="rId3"/>
          <a:stretch>
            <a:fillRect/>
          </a:stretch>
        </p:blipFill>
        <p:spPr>
          <a:xfrm>
            <a:off x="3122436" y="3600672"/>
            <a:ext cx="8705850" cy="2324100"/>
          </a:xfrm>
          <a:prstGeom prst="rect">
            <a:avLst/>
          </a:prstGeom>
        </p:spPr>
      </p:pic>
    </p:spTree>
    <p:extLst>
      <p:ext uri="{BB962C8B-B14F-4D97-AF65-F5344CB8AC3E}">
        <p14:creationId xmlns:p14="http://schemas.microsoft.com/office/powerpoint/2010/main" val="1544210376"/>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4" name="Image 3">
            <a:extLst>
              <a:ext uri="{FF2B5EF4-FFF2-40B4-BE49-F238E27FC236}">
                <a16:creationId xmlns:a16="http://schemas.microsoft.com/office/drawing/2014/main" xmlns="" id="{76D083CF-03E7-47E8-918E-5D1ADB3D0442}"/>
              </a:ext>
            </a:extLst>
          </p:cNvPr>
          <p:cNvPicPr>
            <a:picLocks noChangeAspect="1"/>
          </p:cNvPicPr>
          <p:nvPr/>
        </p:nvPicPr>
        <p:blipFill>
          <a:blip r:embed="rId3"/>
          <a:stretch>
            <a:fillRect/>
          </a:stretch>
        </p:blipFill>
        <p:spPr>
          <a:xfrm>
            <a:off x="69544" y="3921269"/>
            <a:ext cx="2857500" cy="2257425"/>
          </a:xfrm>
          <a:prstGeom prst="rect">
            <a:avLst/>
          </a:prstGeom>
        </p:spPr>
      </p:pic>
      <p:sp>
        <p:nvSpPr>
          <p:cNvPr id="11" name="ZoneTexte 10">
            <a:extLst>
              <a:ext uri="{FF2B5EF4-FFF2-40B4-BE49-F238E27FC236}">
                <a16:creationId xmlns:a16="http://schemas.microsoft.com/office/drawing/2014/main" xmlns="" id="{599F3264-707B-4EBA-9B12-0A377D1AB708}"/>
              </a:ext>
            </a:extLst>
          </p:cNvPr>
          <p:cNvSpPr txBox="1"/>
          <p:nvPr/>
        </p:nvSpPr>
        <p:spPr>
          <a:xfrm>
            <a:off x="3255818" y="3429000"/>
            <a:ext cx="8645237" cy="3970318"/>
          </a:xfrm>
          <a:prstGeom prst="rect">
            <a:avLst/>
          </a:prstGeom>
          <a:noFill/>
        </p:spPr>
        <p:txBody>
          <a:bodyPr wrap="square" rtlCol="0">
            <a:spAutoFit/>
          </a:bodyPr>
          <a:lstStyle/>
          <a:p>
            <a:r>
              <a:rPr lang="fr-FR" dirty="0"/>
              <a:t>Analyse des besoins en communications</a:t>
            </a:r>
          </a:p>
          <a:p>
            <a:pPr marL="285750" indent="-285750">
              <a:buFont typeface="Arial" panose="020B0604020202020204" pitchFamily="34" charset="0"/>
              <a:buChar char="•"/>
            </a:pPr>
            <a:r>
              <a:rPr lang="fr-FR" dirty="0"/>
              <a:t>Besoins en information des parties prenantes</a:t>
            </a:r>
          </a:p>
          <a:p>
            <a:pPr marL="285750" indent="-285750">
              <a:buFont typeface="Arial" panose="020B0604020202020204" pitchFamily="34" charset="0"/>
              <a:buChar char="•"/>
            </a:pPr>
            <a:r>
              <a:rPr lang="fr-FR" dirty="0"/>
              <a:t>Combiner type et format des informations requises</a:t>
            </a:r>
          </a:p>
          <a:p>
            <a:pPr marL="285750" indent="-285750">
              <a:buFont typeface="Arial" panose="020B0604020202020204" pitchFamily="34" charset="0"/>
              <a:buChar char="•"/>
            </a:pPr>
            <a:r>
              <a:rPr lang="fr-FR" dirty="0"/>
              <a:t>Prendre en compte le nombre de canaux ou de voies de communication (n(n-1)/2)</a:t>
            </a:r>
          </a:p>
          <a:p>
            <a:pPr marL="285750" indent="-285750">
              <a:buFont typeface="Arial" panose="020B0604020202020204" pitchFamily="34" charset="0"/>
              <a:buChar char="•"/>
            </a:pPr>
            <a:endParaRPr lang="fr-FR" dirty="0"/>
          </a:p>
          <a:p>
            <a:r>
              <a:rPr lang="fr-FR" dirty="0"/>
              <a:t>Technologie de communication</a:t>
            </a:r>
          </a:p>
          <a:p>
            <a:pPr marL="285750" indent="-285750">
              <a:buFont typeface="Arial" panose="020B0604020202020204" pitchFamily="34" charset="0"/>
              <a:buChar char="•"/>
            </a:pPr>
            <a:r>
              <a:rPr lang="fr-FR" dirty="0"/>
              <a:t>L’urgence du besoin en information ( prendre en compte le niveau d’urgence, la fréquence  et le format  )</a:t>
            </a:r>
          </a:p>
          <a:p>
            <a:pPr marL="285750" indent="-285750">
              <a:buFont typeface="Arial" panose="020B0604020202020204" pitchFamily="34" charset="0"/>
              <a:buChar char="•"/>
            </a:pPr>
            <a:r>
              <a:rPr lang="fr-FR" dirty="0"/>
              <a:t>La disponibilité de la technologie ( s’assurer de la compatibilité, disponibilité, et accessibilité par toutes les parties prenantes</a:t>
            </a:r>
          </a:p>
          <a:p>
            <a:pPr marL="285750" indent="-285750">
              <a:buFont typeface="Arial" panose="020B0604020202020204" pitchFamily="34" charset="0"/>
              <a:buChar char="•"/>
            </a:pPr>
            <a:r>
              <a:rPr lang="fr-FR" dirty="0"/>
              <a:t>Facilité d’utilisation ( adapté aux participants du projet, formations adéquates planifiées)</a:t>
            </a:r>
          </a:p>
          <a:p>
            <a:pPr marL="285750" indent="-2857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3028179338"/>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775774612"/>
              </p:ext>
            </p:extLst>
          </p:nvPr>
        </p:nvGraphicFramePr>
        <p:xfrm>
          <a:off x="3554844" y="285141"/>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32647" cy="1902114"/>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4" name="Image 3">
            <a:extLst>
              <a:ext uri="{FF2B5EF4-FFF2-40B4-BE49-F238E27FC236}">
                <a16:creationId xmlns:a16="http://schemas.microsoft.com/office/drawing/2014/main" xmlns="" id="{76D083CF-03E7-47E8-918E-5D1ADB3D0442}"/>
              </a:ext>
            </a:extLst>
          </p:cNvPr>
          <p:cNvPicPr>
            <a:picLocks noChangeAspect="1"/>
          </p:cNvPicPr>
          <p:nvPr/>
        </p:nvPicPr>
        <p:blipFill>
          <a:blip r:embed="rId3"/>
          <a:stretch>
            <a:fillRect/>
          </a:stretch>
        </p:blipFill>
        <p:spPr>
          <a:xfrm>
            <a:off x="69544" y="3921269"/>
            <a:ext cx="2857500" cy="2257425"/>
          </a:xfrm>
          <a:prstGeom prst="rect">
            <a:avLst/>
          </a:prstGeom>
        </p:spPr>
      </p:pic>
      <p:sp>
        <p:nvSpPr>
          <p:cNvPr id="11" name="ZoneTexte 10">
            <a:extLst>
              <a:ext uri="{FF2B5EF4-FFF2-40B4-BE49-F238E27FC236}">
                <a16:creationId xmlns:a16="http://schemas.microsoft.com/office/drawing/2014/main" xmlns="" id="{599F3264-707B-4EBA-9B12-0A377D1AB708}"/>
              </a:ext>
            </a:extLst>
          </p:cNvPr>
          <p:cNvSpPr txBox="1"/>
          <p:nvPr/>
        </p:nvSpPr>
        <p:spPr>
          <a:xfrm>
            <a:off x="3152743" y="3073004"/>
            <a:ext cx="8942275" cy="4801314"/>
          </a:xfrm>
          <a:prstGeom prst="rect">
            <a:avLst/>
          </a:prstGeom>
          <a:noFill/>
        </p:spPr>
        <p:txBody>
          <a:bodyPr wrap="square" rtlCol="0">
            <a:spAutoFit/>
          </a:bodyPr>
          <a:lstStyle/>
          <a:p>
            <a:r>
              <a:rPr lang="fr-FR" dirty="0"/>
              <a:t>Technologie de communication</a:t>
            </a:r>
          </a:p>
          <a:p>
            <a:pPr marL="285750" indent="-285750">
              <a:buFont typeface="Arial" panose="020B0604020202020204" pitchFamily="34" charset="0"/>
              <a:buChar char="•"/>
            </a:pPr>
            <a:r>
              <a:rPr lang="fr-FR" dirty="0"/>
              <a:t>L’environnement du projet ( face to face, ou en environnement virtuel, même fuseau horaire?, différentes langues de communication ? Culture différente ?)</a:t>
            </a:r>
          </a:p>
          <a:p>
            <a:pPr marL="285750" indent="-285750">
              <a:buFont typeface="Arial" panose="020B0604020202020204" pitchFamily="34" charset="0"/>
              <a:buChar char="•"/>
            </a:pPr>
            <a:r>
              <a:rPr lang="fr-FR" dirty="0"/>
              <a:t>Sensibilité et confidentialité des informations ( savoir si les informations sont sensibles et confidentielles et si des mesures de  sécurité supplémentaires doivent être prises.</a:t>
            </a:r>
          </a:p>
          <a:p>
            <a:endParaRPr lang="fr-FR" sz="800" dirty="0"/>
          </a:p>
          <a:p>
            <a:r>
              <a:rPr lang="fr-FR" dirty="0"/>
              <a:t>Modèles de communications</a:t>
            </a:r>
          </a:p>
          <a:p>
            <a:pPr marL="285750" indent="-285750">
              <a:buFont typeface="Arial" panose="020B0604020202020204" pitchFamily="34" charset="0"/>
              <a:buChar char="•"/>
            </a:pPr>
            <a:r>
              <a:rPr lang="fr-FR" dirty="0"/>
              <a:t>Encodage ( pensées ou idées sont traduites ( encodées) dans une langue par l’émetteur</a:t>
            </a:r>
          </a:p>
          <a:p>
            <a:pPr marL="285750" indent="-285750">
              <a:buFont typeface="Arial" panose="020B0604020202020204" pitchFamily="34" charset="0"/>
              <a:buChar char="•"/>
            </a:pPr>
            <a:r>
              <a:rPr lang="fr-FR" dirty="0"/>
              <a:t>La transmission du message ( envoie via le canal de communication), distance, manque de familiarité avec le technologie utilisée, infrastructure inappropriée</a:t>
            </a:r>
          </a:p>
          <a:p>
            <a:pPr marL="285750" indent="-285750">
              <a:buFont typeface="Arial" panose="020B0604020202020204" pitchFamily="34" charset="0"/>
              <a:buChar char="•"/>
            </a:pPr>
            <a:r>
              <a:rPr lang="fr-FR" dirty="0"/>
              <a:t>Décodage ( traduction du message en des pensées ou idées significatives</a:t>
            </a:r>
          </a:p>
          <a:p>
            <a:pPr marL="285750" indent="-285750">
              <a:buFont typeface="Arial" panose="020B0604020202020204" pitchFamily="34" charset="0"/>
              <a:buChar char="•"/>
            </a:pPr>
            <a:r>
              <a:rPr lang="fr-FR" dirty="0"/>
              <a:t>L’accusé de réception ( cela ne veut pas dire qu’il est d’accord ou qu’il a comprend le msg</a:t>
            </a:r>
          </a:p>
          <a:p>
            <a:pPr marL="285750" indent="-285750">
              <a:buFont typeface="Arial" panose="020B0604020202020204" pitchFamily="34" charset="0"/>
              <a:buChar char="•"/>
            </a:pPr>
            <a:r>
              <a:rPr lang="fr-FR" dirty="0"/>
              <a:t>Le retour d’information / la réponse ( msg décodé et compris  et donc encodage des pensées et des idées et transmission à l’émetteur original)</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95725924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285141"/>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32647" cy="1902114"/>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4" name="Image 3">
            <a:extLst>
              <a:ext uri="{FF2B5EF4-FFF2-40B4-BE49-F238E27FC236}">
                <a16:creationId xmlns:a16="http://schemas.microsoft.com/office/drawing/2014/main" xmlns="" id="{76D083CF-03E7-47E8-918E-5D1ADB3D0442}"/>
              </a:ext>
            </a:extLst>
          </p:cNvPr>
          <p:cNvPicPr>
            <a:picLocks noChangeAspect="1"/>
          </p:cNvPicPr>
          <p:nvPr/>
        </p:nvPicPr>
        <p:blipFill>
          <a:blip r:embed="rId3"/>
          <a:stretch>
            <a:fillRect/>
          </a:stretch>
        </p:blipFill>
        <p:spPr>
          <a:xfrm>
            <a:off x="69544" y="3921269"/>
            <a:ext cx="2857500" cy="2257425"/>
          </a:xfrm>
          <a:prstGeom prst="rect">
            <a:avLst/>
          </a:prstGeom>
        </p:spPr>
      </p:pic>
      <p:pic>
        <p:nvPicPr>
          <p:cNvPr id="3" name="Image 2">
            <a:extLst>
              <a:ext uri="{FF2B5EF4-FFF2-40B4-BE49-F238E27FC236}">
                <a16:creationId xmlns:a16="http://schemas.microsoft.com/office/drawing/2014/main" xmlns="" id="{E6DFEF27-9B6D-4722-9A5B-6D92AFC9E9D7}"/>
              </a:ext>
            </a:extLst>
          </p:cNvPr>
          <p:cNvPicPr>
            <a:picLocks noChangeAspect="1"/>
          </p:cNvPicPr>
          <p:nvPr/>
        </p:nvPicPr>
        <p:blipFill>
          <a:blip r:embed="rId4"/>
          <a:stretch>
            <a:fillRect/>
          </a:stretch>
        </p:blipFill>
        <p:spPr>
          <a:xfrm>
            <a:off x="3329853" y="3000507"/>
            <a:ext cx="7915275" cy="3867150"/>
          </a:xfrm>
          <a:prstGeom prst="rect">
            <a:avLst/>
          </a:prstGeom>
        </p:spPr>
      </p:pic>
    </p:spTree>
    <p:extLst>
      <p:ext uri="{BB962C8B-B14F-4D97-AF65-F5344CB8AC3E}">
        <p14:creationId xmlns:p14="http://schemas.microsoft.com/office/powerpoint/2010/main" val="221754718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285141"/>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85141"/>
            <a:ext cx="3732647" cy="1820750"/>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4" name="Image 3">
            <a:extLst>
              <a:ext uri="{FF2B5EF4-FFF2-40B4-BE49-F238E27FC236}">
                <a16:creationId xmlns:a16="http://schemas.microsoft.com/office/drawing/2014/main" xmlns="" id="{76D083CF-03E7-47E8-918E-5D1ADB3D0442}"/>
              </a:ext>
            </a:extLst>
          </p:cNvPr>
          <p:cNvPicPr>
            <a:picLocks noChangeAspect="1"/>
          </p:cNvPicPr>
          <p:nvPr/>
        </p:nvPicPr>
        <p:blipFill>
          <a:blip r:embed="rId3"/>
          <a:stretch>
            <a:fillRect/>
          </a:stretch>
        </p:blipFill>
        <p:spPr>
          <a:xfrm>
            <a:off x="69544" y="3921269"/>
            <a:ext cx="2857500" cy="2257425"/>
          </a:xfrm>
          <a:prstGeom prst="rect">
            <a:avLst/>
          </a:prstGeom>
        </p:spPr>
      </p:pic>
      <p:sp>
        <p:nvSpPr>
          <p:cNvPr id="5" name="ZoneTexte 4">
            <a:extLst>
              <a:ext uri="{FF2B5EF4-FFF2-40B4-BE49-F238E27FC236}">
                <a16:creationId xmlns:a16="http://schemas.microsoft.com/office/drawing/2014/main" xmlns="" id="{F9FCDE06-2FEB-42F2-AC00-0DD5F0B4E4D1}"/>
              </a:ext>
            </a:extLst>
          </p:cNvPr>
          <p:cNvSpPr txBox="1"/>
          <p:nvPr/>
        </p:nvSpPr>
        <p:spPr>
          <a:xfrm>
            <a:off x="3110343" y="3449782"/>
            <a:ext cx="8873840" cy="2862322"/>
          </a:xfrm>
          <a:prstGeom prst="rect">
            <a:avLst/>
          </a:prstGeom>
          <a:noFill/>
        </p:spPr>
        <p:txBody>
          <a:bodyPr wrap="square" rtlCol="0">
            <a:spAutoFit/>
          </a:bodyPr>
          <a:lstStyle/>
          <a:p>
            <a:r>
              <a:rPr lang="fr-FR" dirty="0"/>
              <a:t>Méthodes de communication</a:t>
            </a:r>
          </a:p>
          <a:p>
            <a:pPr marL="285750" indent="-285750">
              <a:buFont typeface="Arial" panose="020B0604020202020204" pitchFamily="34" charset="0"/>
              <a:buChar char="•"/>
            </a:pPr>
            <a:r>
              <a:rPr lang="fr-FR" dirty="0"/>
              <a:t>Interactive ( entre deux ou plusieurs parties , manière la plus efficace pour communiquer ; réunion, appel tél; messagerie instantanée, visioconférences, etc…)</a:t>
            </a:r>
          </a:p>
          <a:p>
            <a:pPr marL="285750" indent="-285750">
              <a:buFont typeface="Arial" panose="020B0604020202020204" pitchFamily="34" charset="0"/>
              <a:buChar char="•"/>
            </a:pPr>
            <a:r>
              <a:rPr lang="fr-FR" dirty="0"/>
              <a:t>Unilatérale envoyée ( « push » diffusion de l’information , ne garantie pas la compréhension , lettres, memos, rapports, courriels, messages, vocaux, blogs, communiqués de presse etc…)</a:t>
            </a:r>
          </a:p>
          <a:p>
            <a:pPr marL="285750" indent="-285750">
              <a:buFont typeface="Arial" panose="020B0604020202020204" pitchFamily="34" charset="0"/>
              <a:buChar char="•"/>
            </a:pPr>
            <a:r>
              <a:rPr lang="fr-FR" dirty="0"/>
              <a:t>Unilatérale cherchée ( « pull ») utilisée pour de très gros volume d’information ou des publics très nombreux. Elle nécessite que les récepteurs puissent accéder à son contenu à leur propre discrétion ( site intranet, l’apprentissage en ligne, les bases de données de leçons apprises , les référentiels de connaissances, etc…</a:t>
            </a:r>
          </a:p>
        </p:txBody>
      </p:sp>
    </p:spTree>
    <p:extLst>
      <p:ext uri="{BB962C8B-B14F-4D97-AF65-F5344CB8AC3E}">
        <p14:creationId xmlns:p14="http://schemas.microsoft.com/office/powerpoint/2010/main" val="265164541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581891" y="198797"/>
            <a:ext cx="11014364" cy="923422"/>
          </a:xfrm>
          <a:solidFill>
            <a:schemeClr val="accent1"/>
          </a:solidFill>
        </p:spPr>
        <p:txBody>
          <a:bodyPr>
            <a:noAutofit/>
          </a:bodyPr>
          <a:lstStyle/>
          <a:p>
            <a:r>
              <a:rPr lang="fr-FR" sz="5400" b="1" dirty="0">
                <a:solidFill>
                  <a:schemeClr val="bg1"/>
                </a:solidFill>
              </a:rPr>
              <a:t>PROCESSUS</a:t>
            </a:r>
          </a:p>
        </p:txBody>
      </p:sp>
      <p:sp>
        <p:nvSpPr>
          <p:cNvPr id="15" name="Sous-titre 2">
            <a:extLst>
              <a:ext uri="{FF2B5EF4-FFF2-40B4-BE49-F238E27FC236}">
                <a16:creationId xmlns:a16="http://schemas.microsoft.com/office/drawing/2014/main" xmlns="" id="{68B67D79-4009-4B5B-B707-AE767C6CDB84}"/>
              </a:ext>
            </a:extLst>
          </p:cNvPr>
          <p:cNvSpPr>
            <a:spLocks noGrp="1"/>
          </p:cNvSpPr>
          <p:nvPr>
            <p:ph type="subTitle" idx="1"/>
          </p:nvPr>
        </p:nvSpPr>
        <p:spPr>
          <a:xfrm>
            <a:off x="581891" y="1494680"/>
            <a:ext cx="11440634" cy="4508205"/>
          </a:xfrm>
        </p:spPr>
        <p:txBody>
          <a:bodyPr>
            <a:normAutofit/>
          </a:bodyPr>
          <a:lstStyle/>
          <a:p>
            <a:pPr marL="342900" indent="-342900" algn="l">
              <a:buFont typeface="Wingdings" panose="05000000000000000000" pitchFamily="2" charset="2"/>
              <a:buChar char="§"/>
            </a:pPr>
            <a:r>
              <a:rPr lang="fr-FR" sz="2800" dirty="0"/>
              <a:t>Ensemble d’actions et d’activités en relation les unes avec les autres, menées à bien pour créer un ensemble prédéfini de produits, de résultats et de services</a:t>
            </a:r>
          </a:p>
          <a:p>
            <a:pPr algn="l"/>
            <a:endParaRPr lang="fr-FR" sz="2800" dirty="0"/>
          </a:p>
          <a:p>
            <a:pPr algn="l"/>
            <a:endParaRPr lang="fr-FR" sz="2800" dirty="0"/>
          </a:p>
        </p:txBody>
      </p:sp>
      <p:sp>
        <p:nvSpPr>
          <p:cNvPr id="4" name="Rectangle 3">
            <a:extLst>
              <a:ext uri="{FF2B5EF4-FFF2-40B4-BE49-F238E27FC236}">
                <a16:creationId xmlns:a16="http://schemas.microsoft.com/office/drawing/2014/main" xmlns="" id="{322C3B85-E1A6-4427-BA26-64992DEFE0EB}"/>
              </a:ext>
            </a:extLst>
          </p:cNvPr>
          <p:cNvSpPr txBox="1">
            <a:spLocks noChangeArrowheads="1"/>
          </p:cNvSpPr>
          <p:nvPr/>
        </p:nvSpPr>
        <p:spPr>
          <a:xfrm>
            <a:off x="1502640" y="2745828"/>
            <a:ext cx="8270875" cy="34432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fr-FR" sz="2100" dirty="0"/>
              <a:t>Approche orientée processus</a:t>
            </a:r>
            <a:endParaRPr lang="fr-FR" sz="1950" dirty="0"/>
          </a:p>
        </p:txBody>
      </p:sp>
      <p:sp>
        <p:nvSpPr>
          <p:cNvPr id="5" name="AutoShape 42">
            <a:extLst>
              <a:ext uri="{FF2B5EF4-FFF2-40B4-BE49-F238E27FC236}">
                <a16:creationId xmlns:a16="http://schemas.microsoft.com/office/drawing/2014/main" xmlns="" id="{31CACB4D-60E7-4EFD-8428-E7C4CE80B4DA}"/>
              </a:ext>
            </a:extLst>
          </p:cNvPr>
          <p:cNvSpPr>
            <a:spLocks noChangeArrowheads="1"/>
          </p:cNvSpPr>
          <p:nvPr/>
        </p:nvSpPr>
        <p:spPr bwMode="auto">
          <a:xfrm>
            <a:off x="3562495" y="3236366"/>
            <a:ext cx="4727575" cy="295275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4588 h 21600"/>
              <a:gd name="T14" fmla="*/ 18859 w 21600"/>
              <a:gd name="T15" fmla="*/ 17012 h 21600"/>
            </a:gdLst>
            <a:ahLst/>
            <a:cxnLst>
              <a:cxn ang="T8">
                <a:pos x="T0" y="T1"/>
              </a:cxn>
              <a:cxn ang="T9">
                <a:pos x="T2" y="T3"/>
              </a:cxn>
              <a:cxn ang="T10">
                <a:pos x="T4" y="T5"/>
              </a:cxn>
              <a:cxn ang="T11">
                <a:pos x="T6" y="T7"/>
              </a:cxn>
            </a:cxnLst>
            <a:rect l="T12" t="T13" r="T14" b="T15"/>
            <a:pathLst>
              <a:path w="21600" h="21600">
                <a:moveTo>
                  <a:pt x="16840" y="0"/>
                </a:moveTo>
                <a:lnTo>
                  <a:pt x="16840" y="4585"/>
                </a:lnTo>
                <a:lnTo>
                  <a:pt x="3375" y="4585"/>
                </a:lnTo>
                <a:lnTo>
                  <a:pt x="3375" y="17015"/>
                </a:lnTo>
                <a:lnTo>
                  <a:pt x="16840" y="17015"/>
                </a:lnTo>
                <a:lnTo>
                  <a:pt x="16840" y="21600"/>
                </a:lnTo>
                <a:lnTo>
                  <a:pt x="21600" y="10800"/>
                </a:lnTo>
                <a:lnTo>
                  <a:pt x="16840" y="0"/>
                </a:lnTo>
                <a:close/>
              </a:path>
              <a:path w="21600" h="21600">
                <a:moveTo>
                  <a:pt x="1350" y="4585"/>
                </a:moveTo>
                <a:lnTo>
                  <a:pt x="1350" y="17015"/>
                </a:lnTo>
                <a:lnTo>
                  <a:pt x="2700" y="17015"/>
                </a:lnTo>
                <a:lnTo>
                  <a:pt x="2700" y="4585"/>
                </a:lnTo>
                <a:lnTo>
                  <a:pt x="1350" y="4585"/>
                </a:lnTo>
                <a:close/>
              </a:path>
              <a:path w="21600" h="21600">
                <a:moveTo>
                  <a:pt x="0" y="4585"/>
                </a:moveTo>
                <a:lnTo>
                  <a:pt x="0" y="17015"/>
                </a:lnTo>
                <a:lnTo>
                  <a:pt x="675" y="17015"/>
                </a:lnTo>
                <a:lnTo>
                  <a:pt x="675" y="4585"/>
                </a:lnTo>
                <a:lnTo>
                  <a:pt x="0" y="4585"/>
                </a:lnTo>
                <a:close/>
              </a:path>
            </a:pathLst>
          </a:custGeom>
          <a:solidFill>
            <a:srgbClr val="0000FF"/>
          </a:solidFill>
          <a:ln w="12700">
            <a:solidFill>
              <a:schemeClr val="tx1"/>
            </a:solidFill>
            <a:miter lim="800000"/>
            <a:headEnd/>
            <a:tailEnd/>
          </a:ln>
        </p:spPr>
        <p:txBody>
          <a:bodyPr wrap="none" lIns="69056" tIns="34529" rIns="69056" bIns="34529" anchor="ctr"/>
          <a:lstStyle/>
          <a:p>
            <a:endParaRPr lang="fr-FR"/>
          </a:p>
        </p:txBody>
      </p:sp>
      <p:grpSp>
        <p:nvGrpSpPr>
          <p:cNvPr id="6" name="Groupe 9">
            <a:extLst>
              <a:ext uri="{FF2B5EF4-FFF2-40B4-BE49-F238E27FC236}">
                <a16:creationId xmlns:a16="http://schemas.microsoft.com/office/drawing/2014/main" xmlns="" id="{F95CF732-9287-4DB7-9638-92758A783165}"/>
              </a:ext>
            </a:extLst>
          </p:cNvPr>
          <p:cNvGrpSpPr>
            <a:grpSpLocks/>
          </p:cNvGrpSpPr>
          <p:nvPr/>
        </p:nvGrpSpPr>
        <p:grpSpPr bwMode="auto">
          <a:xfrm>
            <a:off x="3706957" y="3814216"/>
            <a:ext cx="1163638" cy="1814512"/>
            <a:chOff x="3023644" y="2136111"/>
            <a:chExt cx="1551921" cy="2420454"/>
          </a:xfrm>
        </p:grpSpPr>
        <p:sp>
          <p:nvSpPr>
            <p:cNvPr id="7" name="Rectangle 14">
              <a:extLst>
                <a:ext uri="{FF2B5EF4-FFF2-40B4-BE49-F238E27FC236}">
                  <a16:creationId xmlns:a16="http://schemas.microsoft.com/office/drawing/2014/main" xmlns="" id="{511D0053-E354-4F24-857E-93F013896681}"/>
                </a:ext>
              </a:extLst>
            </p:cNvPr>
            <p:cNvSpPr>
              <a:spLocks noChangeArrowheads="1"/>
            </p:cNvSpPr>
            <p:nvPr/>
          </p:nvSpPr>
          <p:spPr bwMode="auto">
            <a:xfrm>
              <a:off x="3023644" y="2599872"/>
              <a:ext cx="1551921" cy="1956693"/>
            </a:xfrm>
            <a:prstGeom prst="rect">
              <a:avLst/>
            </a:prstGeom>
            <a:gradFill rotWithShape="0">
              <a:gsLst>
                <a:gs pos="0">
                  <a:srgbClr val="FFEFD1"/>
                </a:gs>
                <a:gs pos="64999">
                  <a:srgbClr val="F0EBD5"/>
                </a:gs>
                <a:gs pos="100000">
                  <a:srgbClr val="D1C39F"/>
                </a:gs>
              </a:gsLst>
              <a:lin ang="5400000" scaled="0"/>
            </a:gradFill>
            <a:ln w="9525">
              <a:solidFill>
                <a:schemeClr val="tx1"/>
              </a:solidFill>
              <a:miter lim="800000"/>
              <a:headEnd/>
              <a:tailEnd/>
            </a:ln>
            <a:effectLst/>
          </p:spPr>
          <p:txBody>
            <a:bodyPr anchor="ctr"/>
            <a:lstStyle/>
            <a:p>
              <a:pPr eaLnBrk="1" hangingPunct="1">
                <a:defRPr/>
              </a:pPr>
              <a:endParaRPr lang="fr-FR" sz="1050" dirty="0">
                <a:solidFill>
                  <a:schemeClr val="tx1">
                    <a:lumMod val="50000"/>
                    <a:lumOff val="50000"/>
                  </a:schemeClr>
                </a:solidFill>
                <a:latin typeface="Verdana" pitchFamily="34" charset="0"/>
                <a:cs typeface="Arial" charset="0"/>
              </a:endParaRPr>
            </a:p>
          </p:txBody>
        </p:sp>
        <p:sp>
          <p:nvSpPr>
            <p:cNvPr id="8" name="Text Box 15">
              <a:extLst>
                <a:ext uri="{FF2B5EF4-FFF2-40B4-BE49-F238E27FC236}">
                  <a16:creationId xmlns:a16="http://schemas.microsoft.com/office/drawing/2014/main" xmlns="" id="{18950DB2-FE8B-4786-A4BC-E6440B1E63C5}"/>
                </a:ext>
              </a:extLst>
            </p:cNvPr>
            <p:cNvSpPr txBox="1">
              <a:spLocks noChangeArrowheads="1"/>
            </p:cNvSpPr>
            <p:nvPr/>
          </p:nvSpPr>
          <p:spPr bwMode="auto">
            <a:xfrm>
              <a:off x="3023644" y="2136111"/>
              <a:ext cx="1551921" cy="484937"/>
            </a:xfrm>
            <a:prstGeom prst="rect">
              <a:avLst/>
            </a:prstGeom>
            <a:solidFill>
              <a:schemeClr val="tx1"/>
            </a:solidFill>
            <a:ln w="9525">
              <a:solidFill>
                <a:schemeClr val="tx1"/>
              </a:solidFill>
              <a:miter lim="800000"/>
              <a:headEnd/>
              <a:tailEnd/>
            </a:ln>
          </p:spPr>
          <p:txBody>
            <a:bodyPr anchor="ctr"/>
            <a:lstStyle/>
            <a:p>
              <a:pPr algn="ctr" eaLnBrk="1" hangingPunct="1">
                <a:spcBef>
                  <a:spcPct val="50000"/>
                </a:spcBef>
                <a:defRPr/>
              </a:pPr>
              <a:r>
                <a:rPr lang="fr-FR" sz="1200" b="1" dirty="0">
                  <a:solidFill>
                    <a:schemeClr val="bg1"/>
                  </a:solidFill>
                  <a:latin typeface="+mn-lt"/>
                  <a:cs typeface="Arial" charset="0"/>
                </a:rPr>
                <a:t>Données d’entrée</a:t>
              </a:r>
            </a:p>
          </p:txBody>
        </p:sp>
      </p:grpSp>
      <p:grpSp>
        <p:nvGrpSpPr>
          <p:cNvPr id="9" name="Groupe 12">
            <a:extLst>
              <a:ext uri="{FF2B5EF4-FFF2-40B4-BE49-F238E27FC236}">
                <a16:creationId xmlns:a16="http://schemas.microsoft.com/office/drawing/2014/main" xmlns="" id="{624490F7-3B97-418E-8C00-97B75452E5C2}"/>
              </a:ext>
            </a:extLst>
          </p:cNvPr>
          <p:cNvGrpSpPr>
            <a:grpSpLocks/>
          </p:cNvGrpSpPr>
          <p:nvPr/>
        </p:nvGrpSpPr>
        <p:grpSpPr bwMode="auto">
          <a:xfrm>
            <a:off x="4935682" y="3814216"/>
            <a:ext cx="1163638" cy="1814512"/>
            <a:chOff x="3023644" y="2136111"/>
            <a:chExt cx="1551921" cy="2420454"/>
          </a:xfrm>
        </p:grpSpPr>
        <p:sp>
          <p:nvSpPr>
            <p:cNvPr id="10" name="Rectangle 14">
              <a:extLst>
                <a:ext uri="{FF2B5EF4-FFF2-40B4-BE49-F238E27FC236}">
                  <a16:creationId xmlns:a16="http://schemas.microsoft.com/office/drawing/2014/main" xmlns="" id="{07B1500E-D92B-4464-AACD-9A61AE548F0D}"/>
                </a:ext>
              </a:extLst>
            </p:cNvPr>
            <p:cNvSpPr>
              <a:spLocks noChangeArrowheads="1"/>
            </p:cNvSpPr>
            <p:nvPr/>
          </p:nvSpPr>
          <p:spPr bwMode="auto">
            <a:xfrm>
              <a:off x="3023644" y="2599872"/>
              <a:ext cx="1551921" cy="1956693"/>
            </a:xfrm>
            <a:prstGeom prst="rect">
              <a:avLst/>
            </a:prstGeom>
            <a:gradFill rotWithShape="0">
              <a:gsLst>
                <a:gs pos="0">
                  <a:srgbClr val="FFEFD1"/>
                </a:gs>
                <a:gs pos="64999">
                  <a:srgbClr val="F0EBD5"/>
                </a:gs>
                <a:gs pos="100000">
                  <a:srgbClr val="D1C39F"/>
                </a:gs>
              </a:gsLst>
              <a:lin ang="5400000" scaled="0"/>
            </a:gradFill>
            <a:ln w="9525">
              <a:solidFill>
                <a:schemeClr val="tx1"/>
              </a:solidFill>
              <a:miter lim="800000"/>
              <a:headEnd/>
              <a:tailEnd/>
            </a:ln>
            <a:effectLst/>
          </p:spPr>
          <p:txBody>
            <a:bodyPr anchor="ctr"/>
            <a:lstStyle/>
            <a:p>
              <a:pPr eaLnBrk="1" hangingPunct="1">
                <a:defRPr/>
              </a:pPr>
              <a:endParaRPr lang="fr-FR" sz="1050" dirty="0">
                <a:solidFill>
                  <a:schemeClr val="tx1">
                    <a:lumMod val="50000"/>
                    <a:lumOff val="50000"/>
                  </a:schemeClr>
                </a:solidFill>
                <a:latin typeface="Verdana" pitchFamily="34" charset="0"/>
                <a:cs typeface="Arial" charset="0"/>
              </a:endParaRPr>
            </a:p>
          </p:txBody>
        </p:sp>
        <p:sp>
          <p:nvSpPr>
            <p:cNvPr id="11" name="Text Box 15">
              <a:extLst>
                <a:ext uri="{FF2B5EF4-FFF2-40B4-BE49-F238E27FC236}">
                  <a16:creationId xmlns:a16="http://schemas.microsoft.com/office/drawing/2014/main" xmlns="" id="{51134994-2940-4D73-9208-783BD54BEC77}"/>
                </a:ext>
              </a:extLst>
            </p:cNvPr>
            <p:cNvSpPr txBox="1">
              <a:spLocks noChangeArrowheads="1"/>
            </p:cNvSpPr>
            <p:nvPr/>
          </p:nvSpPr>
          <p:spPr bwMode="auto">
            <a:xfrm>
              <a:off x="3023644" y="2136111"/>
              <a:ext cx="1551921" cy="484937"/>
            </a:xfrm>
            <a:prstGeom prst="rect">
              <a:avLst/>
            </a:prstGeom>
            <a:solidFill>
              <a:schemeClr val="tx1"/>
            </a:solidFill>
            <a:ln w="9525">
              <a:solidFill>
                <a:schemeClr val="tx1"/>
              </a:solidFill>
              <a:miter lim="800000"/>
              <a:headEnd/>
              <a:tailEnd/>
            </a:ln>
          </p:spPr>
          <p:txBody>
            <a:bodyPr anchor="ctr"/>
            <a:lstStyle/>
            <a:p>
              <a:pPr algn="ctr" eaLnBrk="1" hangingPunct="1">
                <a:spcBef>
                  <a:spcPct val="50000"/>
                </a:spcBef>
                <a:defRPr/>
              </a:pPr>
              <a:r>
                <a:rPr lang="fr-FR" sz="1200" b="1" dirty="0">
                  <a:solidFill>
                    <a:schemeClr val="bg1"/>
                  </a:solidFill>
                  <a:latin typeface="+mn-lt"/>
                  <a:cs typeface="Arial" charset="0"/>
                </a:rPr>
                <a:t>Outils &amp; Techniques</a:t>
              </a:r>
            </a:p>
          </p:txBody>
        </p:sp>
      </p:grpSp>
      <p:grpSp>
        <p:nvGrpSpPr>
          <p:cNvPr id="12" name="Groupe 15">
            <a:extLst>
              <a:ext uri="{FF2B5EF4-FFF2-40B4-BE49-F238E27FC236}">
                <a16:creationId xmlns:a16="http://schemas.microsoft.com/office/drawing/2014/main" xmlns="" id="{C868CC9E-85C6-4EE5-B410-10056765D869}"/>
              </a:ext>
            </a:extLst>
          </p:cNvPr>
          <p:cNvGrpSpPr>
            <a:grpSpLocks/>
          </p:cNvGrpSpPr>
          <p:nvPr/>
        </p:nvGrpSpPr>
        <p:grpSpPr bwMode="auto">
          <a:xfrm>
            <a:off x="6162820" y="3812628"/>
            <a:ext cx="1163637" cy="1816100"/>
            <a:chOff x="3023644" y="2136111"/>
            <a:chExt cx="1551921" cy="2420454"/>
          </a:xfrm>
        </p:grpSpPr>
        <p:sp>
          <p:nvSpPr>
            <p:cNvPr id="13" name="Rectangle 14">
              <a:extLst>
                <a:ext uri="{FF2B5EF4-FFF2-40B4-BE49-F238E27FC236}">
                  <a16:creationId xmlns:a16="http://schemas.microsoft.com/office/drawing/2014/main" xmlns="" id="{4FA87262-04A1-474A-B9BA-80781EC60158}"/>
                </a:ext>
              </a:extLst>
            </p:cNvPr>
            <p:cNvSpPr>
              <a:spLocks noChangeArrowheads="1"/>
            </p:cNvSpPr>
            <p:nvPr/>
          </p:nvSpPr>
          <p:spPr bwMode="auto">
            <a:xfrm>
              <a:off x="3023644" y="2599468"/>
              <a:ext cx="1551921" cy="1957097"/>
            </a:xfrm>
            <a:prstGeom prst="rect">
              <a:avLst/>
            </a:prstGeom>
            <a:gradFill rotWithShape="0">
              <a:gsLst>
                <a:gs pos="0">
                  <a:srgbClr val="FFEFD1"/>
                </a:gs>
                <a:gs pos="64999">
                  <a:srgbClr val="F0EBD5"/>
                </a:gs>
                <a:gs pos="100000">
                  <a:srgbClr val="D1C39F"/>
                </a:gs>
              </a:gsLst>
              <a:lin ang="5400000" scaled="0"/>
            </a:gradFill>
            <a:ln w="9525">
              <a:solidFill>
                <a:schemeClr val="tx1"/>
              </a:solidFill>
              <a:miter lim="800000"/>
              <a:headEnd/>
              <a:tailEnd/>
            </a:ln>
            <a:effectLst/>
          </p:spPr>
          <p:txBody>
            <a:bodyPr anchor="ctr"/>
            <a:lstStyle/>
            <a:p>
              <a:pPr eaLnBrk="1" hangingPunct="1">
                <a:defRPr/>
              </a:pPr>
              <a:endParaRPr lang="fr-FR" sz="1050" dirty="0">
                <a:solidFill>
                  <a:schemeClr val="tx1">
                    <a:lumMod val="50000"/>
                    <a:lumOff val="50000"/>
                  </a:schemeClr>
                </a:solidFill>
                <a:latin typeface="Verdana" pitchFamily="34" charset="0"/>
                <a:cs typeface="Arial" charset="0"/>
              </a:endParaRPr>
            </a:p>
          </p:txBody>
        </p:sp>
        <p:sp>
          <p:nvSpPr>
            <p:cNvPr id="14" name="Text Box 15">
              <a:extLst>
                <a:ext uri="{FF2B5EF4-FFF2-40B4-BE49-F238E27FC236}">
                  <a16:creationId xmlns:a16="http://schemas.microsoft.com/office/drawing/2014/main" xmlns="" id="{F66982A6-1441-413E-BB8E-2DD3A8DC55EC}"/>
                </a:ext>
              </a:extLst>
            </p:cNvPr>
            <p:cNvSpPr txBox="1">
              <a:spLocks noChangeArrowheads="1"/>
            </p:cNvSpPr>
            <p:nvPr/>
          </p:nvSpPr>
          <p:spPr bwMode="auto">
            <a:xfrm>
              <a:off x="3023644" y="2136111"/>
              <a:ext cx="1551921" cy="484515"/>
            </a:xfrm>
            <a:prstGeom prst="rect">
              <a:avLst/>
            </a:prstGeom>
            <a:solidFill>
              <a:schemeClr val="tx1"/>
            </a:solidFill>
            <a:ln w="9525">
              <a:solidFill>
                <a:schemeClr val="tx1"/>
              </a:solidFill>
              <a:miter lim="800000"/>
              <a:headEnd/>
              <a:tailEnd/>
            </a:ln>
          </p:spPr>
          <p:txBody>
            <a:bodyPr anchor="ctr"/>
            <a:lstStyle/>
            <a:p>
              <a:pPr algn="ctr" eaLnBrk="1" hangingPunct="1">
                <a:spcBef>
                  <a:spcPct val="50000"/>
                </a:spcBef>
                <a:defRPr/>
              </a:pPr>
              <a:r>
                <a:rPr lang="fr-FR" sz="1200" b="1" dirty="0">
                  <a:solidFill>
                    <a:schemeClr val="bg1"/>
                  </a:solidFill>
                  <a:latin typeface="+mn-lt"/>
                  <a:cs typeface="Arial" charset="0"/>
                </a:rPr>
                <a:t>Données de sortie</a:t>
              </a:r>
            </a:p>
          </p:txBody>
        </p:sp>
      </p:grpSp>
      <p:sp>
        <p:nvSpPr>
          <p:cNvPr id="16" name="ZoneTexte 15">
            <a:extLst>
              <a:ext uri="{FF2B5EF4-FFF2-40B4-BE49-F238E27FC236}">
                <a16:creationId xmlns:a16="http://schemas.microsoft.com/office/drawing/2014/main" xmlns="" id="{E1996923-07A1-43F5-A94D-27DB6F7B190E}"/>
              </a:ext>
            </a:extLst>
          </p:cNvPr>
          <p:cNvSpPr txBox="1"/>
          <p:nvPr/>
        </p:nvSpPr>
        <p:spPr>
          <a:xfrm>
            <a:off x="3762520" y="4333328"/>
            <a:ext cx="985837" cy="576263"/>
          </a:xfrm>
          <a:prstGeom prst="rect">
            <a:avLst/>
          </a:prstGeom>
          <a:noFill/>
        </p:spPr>
        <p:txBody>
          <a:bodyPr>
            <a:spAutoFit/>
          </a:bodyPr>
          <a:lstStyle/>
          <a:p>
            <a:pPr>
              <a:defRPr/>
            </a:pPr>
            <a:r>
              <a:rPr lang="fr-FR" sz="1050" dirty="0">
                <a:latin typeface="+mn-lt"/>
              </a:rPr>
              <a:t>Besoins en ressources des activités</a:t>
            </a:r>
          </a:p>
        </p:txBody>
      </p:sp>
      <p:sp>
        <p:nvSpPr>
          <p:cNvPr id="17" name="ZoneTexte 16">
            <a:extLst>
              <a:ext uri="{FF2B5EF4-FFF2-40B4-BE49-F238E27FC236}">
                <a16:creationId xmlns:a16="http://schemas.microsoft.com/office/drawing/2014/main" xmlns="" id="{31899972-8527-4E11-B073-A7A55CC79A0C}"/>
              </a:ext>
            </a:extLst>
          </p:cNvPr>
          <p:cNvSpPr txBox="1"/>
          <p:nvPr/>
        </p:nvSpPr>
        <p:spPr>
          <a:xfrm>
            <a:off x="6251720" y="4341266"/>
            <a:ext cx="985837" cy="900112"/>
          </a:xfrm>
          <a:prstGeom prst="rect">
            <a:avLst/>
          </a:prstGeom>
          <a:noFill/>
        </p:spPr>
        <p:txBody>
          <a:bodyPr>
            <a:spAutoFit/>
          </a:bodyPr>
          <a:lstStyle/>
          <a:p>
            <a:pPr>
              <a:defRPr/>
            </a:pPr>
            <a:r>
              <a:rPr lang="fr-FR" sz="1050" dirty="0">
                <a:latin typeface="+mn-lt"/>
              </a:rPr>
              <a:t>Plan de management des ressources humaines</a:t>
            </a:r>
          </a:p>
        </p:txBody>
      </p:sp>
      <p:sp>
        <p:nvSpPr>
          <p:cNvPr id="18" name="ZoneTexte 17">
            <a:extLst>
              <a:ext uri="{FF2B5EF4-FFF2-40B4-BE49-F238E27FC236}">
                <a16:creationId xmlns:a16="http://schemas.microsoft.com/office/drawing/2014/main" xmlns="" id="{50CDC67A-D74E-4B57-802B-9785B4C49561}"/>
              </a:ext>
            </a:extLst>
          </p:cNvPr>
          <p:cNvSpPr txBox="1"/>
          <p:nvPr/>
        </p:nvSpPr>
        <p:spPr>
          <a:xfrm>
            <a:off x="4959496" y="4349203"/>
            <a:ext cx="1143000" cy="553998"/>
          </a:xfrm>
          <a:prstGeom prst="rect">
            <a:avLst/>
          </a:prstGeom>
          <a:noFill/>
        </p:spPr>
        <p:txBody>
          <a:bodyPr wrap="square">
            <a:spAutoFit/>
          </a:bodyPr>
          <a:lstStyle/>
          <a:p>
            <a:pPr>
              <a:defRPr/>
            </a:pPr>
            <a:r>
              <a:rPr lang="fr-FR" sz="1000" dirty="0">
                <a:latin typeface="+mn-lt"/>
              </a:rPr>
              <a:t>Organigramme</a:t>
            </a:r>
          </a:p>
          <a:p>
            <a:pPr>
              <a:defRPr/>
            </a:pPr>
            <a:r>
              <a:rPr lang="fr-FR" sz="1000" dirty="0">
                <a:latin typeface="+mn-lt"/>
              </a:rPr>
              <a:t>Description des postes</a:t>
            </a:r>
          </a:p>
        </p:txBody>
      </p:sp>
    </p:spTree>
    <p:extLst>
      <p:ext uri="{BB962C8B-B14F-4D97-AF65-F5344CB8AC3E}">
        <p14:creationId xmlns:p14="http://schemas.microsoft.com/office/powerpoint/2010/main" val="26848475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285141"/>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85141"/>
            <a:ext cx="3732647" cy="1820750"/>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sp>
        <p:nvSpPr>
          <p:cNvPr id="5" name="ZoneTexte 4">
            <a:extLst>
              <a:ext uri="{FF2B5EF4-FFF2-40B4-BE49-F238E27FC236}">
                <a16:creationId xmlns:a16="http://schemas.microsoft.com/office/drawing/2014/main" xmlns="" id="{F9FCDE06-2FEB-42F2-AC00-0DD5F0B4E4D1}"/>
              </a:ext>
            </a:extLst>
          </p:cNvPr>
          <p:cNvSpPr txBox="1"/>
          <p:nvPr/>
        </p:nvSpPr>
        <p:spPr>
          <a:xfrm>
            <a:off x="3110343" y="3449782"/>
            <a:ext cx="8873840" cy="3693319"/>
          </a:xfrm>
          <a:prstGeom prst="rect">
            <a:avLst/>
          </a:prstGeom>
          <a:noFill/>
        </p:spPr>
        <p:txBody>
          <a:bodyPr wrap="square" rtlCol="0">
            <a:spAutoFit/>
          </a:bodyPr>
          <a:lstStyle/>
          <a:p>
            <a:r>
              <a:rPr lang="fr-FR" dirty="0"/>
              <a:t>Plan de management de la communication</a:t>
            </a:r>
          </a:p>
          <a:p>
            <a:pPr marL="285750" indent="-285750">
              <a:buFont typeface="Arial" panose="020B0604020202020204" pitchFamily="34" charset="0"/>
              <a:buChar char="•"/>
            </a:pPr>
            <a:r>
              <a:rPr lang="fr-FR" dirty="0"/>
              <a:t>Besoins de communication des parties prenantes</a:t>
            </a:r>
          </a:p>
          <a:p>
            <a:pPr marL="285750" indent="-285750">
              <a:buFont typeface="Arial" panose="020B0604020202020204" pitchFamily="34" charset="0"/>
              <a:buChar char="•"/>
            </a:pPr>
            <a:r>
              <a:rPr lang="fr-FR" dirty="0"/>
              <a:t>Information à communiquer ( langue, format, contenu, niveau de détails…)</a:t>
            </a:r>
          </a:p>
          <a:p>
            <a:pPr marL="285750" indent="-285750">
              <a:buFont typeface="Arial" panose="020B0604020202020204" pitchFamily="34" charset="0"/>
              <a:buChar char="•"/>
            </a:pPr>
            <a:r>
              <a:rPr lang="fr-FR" dirty="0"/>
              <a:t>Raison pour la diffusion d’information</a:t>
            </a:r>
          </a:p>
          <a:p>
            <a:pPr marL="285750" indent="-285750">
              <a:buFont typeface="Arial" panose="020B0604020202020204" pitchFamily="34" charset="0"/>
              <a:buChar char="•"/>
            </a:pPr>
            <a:r>
              <a:rPr lang="fr-FR" dirty="0"/>
              <a:t>Intervalle et fréquence de diffusion </a:t>
            </a:r>
          </a:p>
          <a:p>
            <a:pPr marL="285750" indent="-285750">
              <a:buFont typeface="Arial" panose="020B0604020202020204" pitchFamily="34" charset="0"/>
              <a:buChar char="•"/>
            </a:pPr>
            <a:r>
              <a:rPr lang="fr-FR" dirty="0"/>
              <a:t>La personne responsable de la communication de l’information</a:t>
            </a:r>
          </a:p>
          <a:p>
            <a:pPr marL="285750" indent="-285750">
              <a:buFont typeface="Arial" panose="020B0604020202020204" pitchFamily="34" charset="0"/>
              <a:buChar char="•"/>
            </a:pPr>
            <a:r>
              <a:rPr lang="fr-FR" dirty="0"/>
              <a:t>La personne chargée d’autoriser la diffusion de l’information confidentielles</a:t>
            </a:r>
          </a:p>
          <a:p>
            <a:pPr marL="285750" indent="-285750">
              <a:buFont typeface="Arial" panose="020B0604020202020204" pitchFamily="34" charset="0"/>
              <a:buChar char="•"/>
            </a:pPr>
            <a:r>
              <a:rPr lang="fr-FR" dirty="0"/>
              <a:t>La personne ou les groupes cibles</a:t>
            </a:r>
          </a:p>
          <a:p>
            <a:pPr marL="285750" indent="-285750">
              <a:buFont typeface="Arial" panose="020B0604020202020204" pitchFamily="34" charset="0"/>
              <a:buChar char="•"/>
            </a:pPr>
            <a:r>
              <a:rPr lang="fr-FR" dirty="0"/>
              <a:t>Les méthodes et les technologie utilisées</a:t>
            </a:r>
          </a:p>
          <a:p>
            <a:pPr marL="285750" indent="-285750">
              <a:buFont typeface="Arial" panose="020B0604020202020204" pitchFamily="34" charset="0"/>
              <a:buChar char="•"/>
            </a:pPr>
            <a:r>
              <a:rPr lang="fr-FR" dirty="0"/>
              <a:t>Les processus d’escalade</a:t>
            </a:r>
          </a:p>
          <a:p>
            <a:pPr marL="285750" indent="-285750">
              <a:buFont typeface="Arial" panose="020B0604020202020204" pitchFamily="34" charset="0"/>
              <a:buChar char="•"/>
            </a:pPr>
            <a:r>
              <a:rPr lang="fr-FR" dirty="0"/>
              <a:t>Les contraintes en matière de communication ( lois, règlementation, politique interne de communication….)</a:t>
            </a:r>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xmlns="" id="{110B351E-463F-4ACF-8794-735A63E94205}"/>
              </a:ext>
            </a:extLst>
          </p:cNvPr>
          <p:cNvPicPr>
            <a:picLocks noChangeAspect="1"/>
          </p:cNvPicPr>
          <p:nvPr/>
        </p:nvPicPr>
        <p:blipFill>
          <a:blip r:embed="rId3"/>
          <a:stretch>
            <a:fillRect/>
          </a:stretch>
        </p:blipFill>
        <p:spPr>
          <a:xfrm>
            <a:off x="92217" y="3990355"/>
            <a:ext cx="2828925" cy="1781175"/>
          </a:xfrm>
          <a:prstGeom prst="rect">
            <a:avLst/>
          </a:prstGeom>
        </p:spPr>
      </p:pic>
    </p:spTree>
    <p:extLst>
      <p:ext uri="{BB962C8B-B14F-4D97-AF65-F5344CB8AC3E}">
        <p14:creationId xmlns:p14="http://schemas.microsoft.com/office/powerpoint/2010/main" val="50157806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285141"/>
          <a:ext cx="7841037" cy="2755586"/>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39092">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6786">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communications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a:t>
                      </a:r>
                      <a:r>
                        <a:rPr lang="fr-FR" sz="1800" b="1" kern="1200" baseline="0" dirty="0">
                          <a:solidFill>
                            <a:srgbClr val="0000FF"/>
                          </a:solidFill>
                          <a:latin typeface="Tahoma" pitchFamily="34" charset="0"/>
                          <a:ea typeface="+mn-ea"/>
                          <a:cs typeface="+mn-cs"/>
                        </a:rPr>
                        <a:t> communications du projet</a:t>
                      </a:r>
                      <a:r>
                        <a:rPr lang="fr-FR" sz="1800" b="1" kern="1200" dirty="0">
                          <a:solidFill>
                            <a:srgbClr val="0000FF"/>
                          </a:solidFill>
                          <a:latin typeface="Tahoma" pitchFamily="34" charset="0"/>
                          <a:ea typeface="+mn-ea"/>
                          <a:cs typeface="+mn-cs"/>
                        </a:rPr>
                        <a: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85141"/>
            <a:ext cx="3732647" cy="1820750"/>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7B045104-BAA9-4ABE-82DE-93E8FAA5D288}"/>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pic>
        <p:nvPicPr>
          <p:cNvPr id="3" name="Image 2">
            <a:extLst>
              <a:ext uri="{FF2B5EF4-FFF2-40B4-BE49-F238E27FC236}">
                <a16:creationId xmlns:a16="http://schemas.microsoft.com/office/drawing/2014/main" xmlns="" id="{110B351E-463F-4ACF-8794-735A63E94205}"/>
              </a:ext>
            </a:extLst>
          </p:cNvPr>
          <p:cNvPicPr>
            <a:picLocks noChangeAspect="1"/>
          </p:cNvPicPr>
          <p:nvPr/>
        </p:nvPicPr>
        <p:blipFill>
          <a:blip r:embed="rId3"/>
          <a:stretch>
            <a:fillRect/>
          </a:stretch>
        </p:blipFill>
        <p:spPr>
          <a:xfrm>
            <a:off x="92217" y="3990355"/>
            <a:ext cx="2828925" cy="1781175"/>
          </a:xfrm>
          <a:prstGeom prst="rect">
            <a:avLst/>
          </a:prstGeom>
        </p:spPr>
      </p:pic>
      <p:graphicFrame>
        <p:nvGraphicFramePr>
          <p:cNvPr id="4" name="Tableau 3">
            <a:extLst>
              <a:ext uri="{FF2B5EF4-FFF2-40B4-BE49-F238E27FC236}">
                <a16:creationId xmlns:a16="http://schemas.microsoft.com/office/drawing/2014/main" xmlns="" id="{7CFDA40D-D3C3-4B53-9A66-CBAC35854220}"/>
              </a:ext>
            </a:extLst>
          </p:cNvPr>
          <p:cNvGraphicFramePr>
            <a:graphicFrameLocks noGrp="1"/>
          </p:cNvGraphicFramePr>
          <p:nvPr>
            <p:extLst>
              <p:ext uri="{D42A27DB-BD31-4B8C-83A1-F6EECF244321}">
                <p14:modId xmlns:p14="http://schemas.microsoft.com/office/powerpoint/2010/main" val="3536460416"/>
              </p:ext>
            </p:extLst>
          </p:nvPr>
        </p:nvGraphicFramePr>
        <p:xfrm>
          <a:off x="3267881" y="3542583"/>
          <a:ext cx="7303136" cy="3119120"/>
        </p:xfrm>
        <a:graphic>
          <a:graphicData uri="http://schemas.openxmlformats.org/drawingml/2006/table">
            <a:tbl>
              <a:tblPr firstRow="1" bandRow="1">
                <a:tableStyleId>{5C22544A-7EE6-4342-B048-85BDC9FD1C3A}</a:tableStyleId>
              </a:tblPr>
              <a:tblGrid>
                <a:gridCol w="1199281">
                  <a:extLst>
                    <a:ext uri="{9D8B030D-6E8A-4147-A177-3AD203B41FA5}">
                      <a16:colId xmlns:a16="http://schemas.microsoft.com/office/drawing/2014/main" xmlns="" val="2687412309"/>
                    </a:ext>
                  </a:extLst>
                </a:gridCol>
                <a:gridCol w="1721974">
                  <a:extLst>
                    <a:ext uri="{9D8B030D-6E8A-4147-A177-3AD203B41FA5}">
                      <a16:colId xmlns:a16="http://schemas.microsoft.com/office/drawing/2014/main" xmlns="" val="101124365"/>
                    </a:ext>
                  </a:extLst>
                </a:gridCol>
                <a:gridCol w="1460627">
                  <a:extLst>
                    <a:ext uri="{9D8B030D-6E8A-4147-A177-3AD203B41FA5}">
                      <a16:colId xmlns:a16="http://schemas.microsoft.com/office/drawing/2014/main" xmlns="" val="129269478"/>
                    </a:ext>
                  </a:extLst>
                </a:gridCol>
                <a:gridCol w="1460627">
                  <a:extLst>
                    <a:ext uri="{9D8B030D-6E8A-4147-A177-3AD203B41FA5}">
                      <a16:colId xmlns:a16="http://schemas.microsoft.com/office/drawing/2014/main" xmlns="" val="4239022362"/>
                    </a:ext>
                  </a:extLst>
                </a:gridCol>
                <a:gridCol w="1460627">
                  <a:extLst>
                    <a:ext uri="{9D8B030D-6E8A-4147-A177-3AD203B41FA5}">
                      <a16:colId xmlns:a16="http://schemas.microsoft.com/office/drawing/2014/main" xmlns="" val="697253719"/>
                    </a:ext>
                  </a:extLst>
                </a:gridCol>
              </a:tblGrid>
              <a:tr h="370840">
                <a:tc>
                  <a:txBody>
                    <a:bodyPr/>
                    <a:lstStyle/>
                    <a:p>
                      <a:r>
                        <a:rPr lang="fr-FR" dirty="0"/>
                        <a:t>Partie prenante</a:t>
                      </a:r>
                    </a:p>
                  </a:txBody>
                  <a:tcPr/>
                </a:tc>
                <a:tc>
                  <a:txBody>
                    <a:bodyPr/>
                    <a:lstStyle/>
                    <a:p>
                      <a:r>
                        <a:rPr lang="fr-FR" dirty="0"/>
                        <a:t>Informations requise  / à communiquer</a:t>
                      </a:r>
                    </a:p>
                  </a:txBody>
                  <a:tcPr/>
                </a:tc>
                <a:tc>
                  <a:txBody>
                    <a:bodyPr/>
                    <a:lstStyle/>
                    <a:p>
                      <a:r>
                        <a:rPr lang="fr-FR" dirty="0"/>
                        <a:t>Méthode de communication</a:t>
                      </a:r>
                    </a:p>
                  </a:txBody>
                  <a:tcPr/>
                </a:tc>
                <a:tc>
                  <a:txBody>
                    <a:bodyPr/>
                    <a:lstStyle/>
                    <a:p>
                      <a:r>
                        <a:rPr lang="fr-FR" dirty="0"/>
                        <a:t>Fréquence</a:t>
                      </a:r>
                    </a:p>
                  </a:txBody>
                  <a:tcPr/>
                </a:tc>
                <a:tc>
                  <a:txBody>
                    <a:bodyPr/>
                    <a:lstStyle/>
                    <a:p>
                      <a:r>
                        <a:rPr lang="fr-FR" dirty="0"/>
                        <a:t>Responsable</a:t>
                      </a:r>
                    </a:p>
                  </a:txBody>
                  <a:tcPr/>
                </a:tc>
                <a:extLst>
                  <a:ext uri="{0D108BD9-81ED-4DB2-BD59-A6C34878D82A}">
                    <a16:rowId xmlns:a16="http://schemas.microsoft.com/office/drawing/2014/main" xmlns="" val="3823505788"/>
                  </a:ext>
                </a:extLst>
              </a:tr>
              <a:tr h="370840">
                <a:tc>
                  <a:txBody>
                    <a:bodyPr/>
                    <a:lstStyle/>
                    <a:p>
                      <a:r>
                        <a:rPr lang="fr-FR" dirty="0"/>
                        <a:t>ETAT</a:t>
                      </a:r>
                    </a:p>
                  </a:txBody>
                  <a:tcPr/>
                </a:tc>
                <a:tc>
                  <a:txBody>
                    <a:bodyPr/>
                    <a:lstStyle/>
                    <a:p>
                      <a:r>
                        <a:rPr lang="fr-FR" dirty="0"/>
                        <a:t>Rapport / Mémos/ état d’avancement</a:t>
                      </a:r>
                    </a:p>
                  </a:txBody>
                  <a:tcPr/>
                </a:tc>
                <a:tc>
                  <a:txBody>
                    <a:bodyPr/>
                    <a:lstStyle/>
                    <a:p>
                      <a:r>
                        <a:rPr lang="fr-FR" dirty="0"/>
                        <a:t>Réunion / tél/ messagerie / </a:t>
                      </a:r>
                      <a:r>
                        <a:rPr lang="fr-FR" dirty="0" err="1"/>
                        <a:t>visio</a:t>
                      </a:r>
                      <a:r>
                        <a:rPr lang="fr-FR" dirty="0"/>
                        <a:t> / Intranet</a:t>
                      </a:r>
                    </a:p>
                  </a:txBody>
                  <a:tcPr/>
                </a:tc>
                <a:tc>
                  <a:txBody>
                    <a:bodyPr/>
                    <a:lstStyle/>
                    <a:p>
                      <a:r>
                        <a:rPr lang="fr-FR" dirty="0"/>
                        <a:t>Semaine / Mois</a:t>
                      </a:r>
                    </a:p>
                  </a:txBody>
                  <a:tcPr/>
                </a:tc>
                <a:tc>
                  <a:txBody>
                    <a:bodyPr/>
                    <a:lstStyle/>
                    <a:p>
                      <a:r>
                        <a:rPr lang="fr-FR" dirty="0"/>
                        <a:t>Coordo</a:t>
                      </a:r>
                    </a:p>
                  </a:txBody>
                  <a:tcPr/>
                </a:tc>
                <a:extLst>
                  <a:ext uri="{0D108BD9-81ED-4DB2-BD59-A6C34878D82A}">
                    <a16:rowId xmlns:a16="http://schemas.microsoft.com/office/drawing/2014/main" xmlns="" val="473237132"/>
                  </a:ext>
                </a:extLst>
              </a:tr>
              <a:tr h="370840">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a:p>
                  </a:txBody>
                  <a:tcPr/>
                </a:tc>
                <a:extLst>
                  <a:ext uri="{0D108BD9-81ED-4DB2-BD59-A6C34878D82A}">
                    <a16:rowId xmlns:a16="http://schemas.microsoft.com/office/drawing/2014/main" xmlns="" val="95990056"/>
                  </a:ext>
                </a:extLst>
              </a:tr>
              <a:tr h="370840">
                <a:tc>
                  <a:txBody>
                    <a:bodyPr/>
                    <a:lstStyle/>
                    <a:p>
                      <a:endParaRPr lang="fr-FR"/>
                    </a:p>
                  </a:txBody>
                  <a:tcPr/>
                </a:tc>
                <a:tc>
                  <a:txBody>
                    <a:bodyPr/>
                    <a:lstStyle/>
                    <a:p>
                      <a:endParaRPr lang="fr-FR"/>
                    </a:p>
                  </a:txBody>
                  <a:tcPr/>
                </a:tc>
                <a:tc>
                  <a:txBody>
                    <a:bodyPr/>
                    <a:lstStyle/>
                    <a:p>
                      <a:endParaRPr lang="fr-FR"/>
                    </a:p>
                  </a:txBody>
                  <a:tcPr/>
                </a:tc>
                <a:tc>
                  <a:txBody>
                    <a:bodyPr/>
                    <a:lstStyle/>
                    <a:p>
                      <a:endParaRPr lang="fr-FR" dirty="0"/>
                    </a:p>
                  </a:txBody>
                  <a:tcPr/>
                </a:tc>
                <a:tc>
                  <a:txBody>
                    <a:bodyPr/>
                    <a:lstStyle/>
                    <a:p>
                      <a:endParaRPr lang="fr-FR" dirty="0"/>
                    </a:p>
                  </a:txBody>
                  <a:tcPr/>
                </a:tc>
                <a:extLst>
                  <a:ext uri="{0D108BD9-81ED-4DB2-BD59-A6C34878D82A}">
                    <a16:rowId xmlns:a16="http://schemas.microsoft.com/office/drawing/2014/main" xmlns="" val="898224473"/>
                  </a:ext>
                </a:extLst>
              </a:tr>
            </a:tbl>
          </a:graphicData>
        </a:graphic>
      </p:graphicFrame>
    </p:spTree>
    <p:extLst>
      <p:ext uri="{BB962C8B-B14F-4D97-AF65-F5344CB8AC3E}">
        <p14:creationId xmlns:p14="http://schemas.microsoft.com/office/powerpoint/2010/main" val="1737368599"/>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pic>
        <p:nvPicPr>
          <p:cNvPr id="2" name="Image 1">
            <a:extLst>
              <a:ext uri="{FF2B5EF4-FFF2-40B4-BE49-F238E27FC236}">
                <a16:creationId xmlns:a16="http://schemas.microsoft.com/office/drawing/2014/main" xmlns="" id="{61F628DE-174E-4E55-975A-A4AC382646F6}"/>
              </a:ext>
            </a:extLst>
          </p:cNvPr>
          <p:cNvPicPr>
            <a:picLocks noChangeAspect="1"/>
          </p:cNvPicPr>
          <p:nvPr/>
        </p:nvPicPr>
        <p:blipFill>
          <a:blip r:embed="rId3"/>
          <a:stretch>
            <a:fillRect/>
          </a:stretch>
        </p:blipFill>
        <p:spPr>
          <a:xfrm>
            <a:off x="3329420" y="926955"/>
            <a:ext cx="8248650" cy="4810125"/>
          </a:xfrm>
          <a:prstGeom prst="rect">
            <a:avLst/>
          </a:prstGeom>
        </p:spPr>
      </p:pic>
      <p:sp>
        <p:nvSpPr>
          <p:cNvPr id="7" name="ZoneTexte 6">
            <a:extLst>
              <a:ext uri="{FF2B5EF4-FFF2-40B4-BE49-F238E27FC236}">
                <a16:creationId xmlns:a16="http://schemas.microsoft.com/office/drawing/2014/main" xmlns="" id="{1F7FFC37-D12E-4747-A8F8-FAB2203C9A85}"/>
              </a:ext>
            </a:extLst>
          </p:cNvPr>
          <p:cNvSpPr txBox="1"/>
          <p:nvPr/>
        </p:nvSpPr>
        <p:spPr>
          <a:xfrm>
            <a:off x="96982" y="2400343"/>
            <a:ext cx="2830062" cy="1200329"/>
          </a:xfrm>
          <a:prstGeom prst="rect">
            <a:avLst/>
          </a:prstGeom>
          <a:solidFill>
            <a:schemeClr val="accent6">
              <a:lumMod val="20000"/>
              <a:lumOff val="80000"/>
            </a:schemeClr>
          </a:solidFill>
        </p:spPr>
        <p:txBody>
          <a:bodyPr wrap="square" rtlCol="0">
            <a:spAutoFit/>
          </a:bodyPr>
          <a:lstStyle/>
          <a:p>
            <a:pPr algn="ctr"/>
            <a:r>
              <a:rPr lang="fr-FR" sz="2400" b="1" dirty="0"/>
              <a:t>MANAGEMENT DES COMMUNICATIONS DU PROJET</a:t>
            </a:r>
          </a:p>
        </p:txBody>
      </p:sp>
    </p:spTree>
    <p:extLst>
      <p:ext uri="{BB962C8B-B14F-4D97-AF65-F5344CB8AC3E}">
        <p14:creationId xmlns:p14="http://schemas.microsoft.com/office/powerpoint/2010/main" val="2805294728"/>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684000" y="2022555"/>
            <a:ext cx="9302448"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MANAGEMENT DES RISQUES DU PROJET</a:t>
            </a:r>
          </a:p>
        </p:txBody>
      </p:sp>
    </p:spTree>
    <p:extLst>
      <p:ext uri="{BB962C8B-B14F-4D97-AF65-F5344CB8AC3E}">
        <p14:creationId xmlns:p14="http://schemas.microsoft.com/office/powerpoint/2010/main" val="4226188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03910" y="2517756"/>
            <a:ext cx="3186545" cy="954107"/>
          </a:xfrm>
          <a:prstGeom prst="rect">
            <a:avLst/>
          </a:prstGeom>
          <a:noFill/>
        </p:spPr>
        <p:txBody>
          <a:bodyPr wrap="square" rtlCol="0">
            <a:spAutoFit/>
          </a:bodyPr>
          <a:lstStyle/>
          <a:p>
            <a:pPr algn="ctr"/>
            <a:r>
              <a:rPr lang="fr-FR" sz="2800" b="1" dirty="0"/>
              <a:t>MANAGEMENT DES RISQUES DU PROJET</a:t>
            </a:r>
          </a:p>
        </p:txBody>
      </p:sp>
      <p:graphicFrame>
        <p:nvGraphicFramePr>
          <p:cNvPr id="5" name="Tableau 4">
            <a:extLst>
              <a:ext uri="{FF2B5EF4-FFF2-40B4-BE49-F238E27FC236}">
                <a16:creationId xmlns:a16="http://schemas.microsoft.com/office/drawing/2014/main" xmlns="" id="{96DA7E5F-B378-4BA8-BD55-BD282F0B4B41}"/>
              </a:ext>
            </a:extLst>
          </p:cNvPr>
          <p:cNvGraphicFramePr>
            <a:graphicFrameLocks noGrp="1"/>
          </p:cNvGraphicFramePr>
          <p:nvPr>
            <p:extLst>
              <p:ext uri="{D42A27DB-BD31-4B8C-83A1-F6EECF244321}">
                <p14:modId xmlns:p14="http://schemas.microsoft.com/office/powerpoint/2010/main" val="1079500431"/>
              </p:ext>
            </p:extLst>
          </p:nvPr>
        </p:nvGraphicFramePr>
        <p:xfrm>
          <a:off x="3020291" y="1052176"/>
          <a:ext cx="9005453" cy="3947160"/>
        </p:xfrm>
        <a:graphic>
          <a:graphicData uri="http://schemas.openxmlformats.org/drawingml/2006/table">
            <a:tbl>
              <a:tblPr firstRow="1" bandRow="1">
                <a:tableStyleId>{5C22544A-7EE6-4342-B048-85BDC9FD1C3A}</a:tableStyleId>
              </a:tblPr>
              <a:tblGrid>
                <a:gridCol w="4364182">
                  <a:extLst>
                    <a:ext uri="{9D8B030D-6E8A-4147-A177-3AD203B41FA5}">
                      <a16:colId xmlns:a16="http://schemas.microsoft.com/office/drawing/2014/main" xmlns="" val="2126170792"/>
                    </a:ext>
                  </a:extLst>
                </a:gridCol>
                <a:gridCol w="4641271">
                  <a:extLst>
                    <a:ext uri="{9D8B030D-6E8A-4147-A177-3AD203B41FA5}">
                      <a16:colId xmlns:a16="http://schemas.microsoft.com/office/drawing/2014/main" xmlns=""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xmlns="" val="1020992721"/>
                  </a:ext>
                </a:extLst>
              </a:tr>
              <a:tr h="370840">
                <a:tc>
                  <a:txBody>
                    <a:bodyPr/>
                    <a:lstStyle/>
                    <a:p>
                      <a:r>
                        <a:rPr lang="fr-FR" dirty="0"/>
                        <a:t>Planifier le management de</a:t>
                      </a:r>
                      <a:r>
                        <a:rPr lang="fr-FR" baseline="0" dirty="0"/>
                        <a:t>s risques</a:t>
                      </a:r>
                      <a:endParaRPr lang="fr-FR" dirty="0"/>
                    </a:p>
                  </a:txBody>
                  <a:tcPr/>
                </a:tc>
                <a:tc>
                  <a:txBody>
                    <a:bodyPr/>
                    <a:lstStyle/>
                    <a:p>
                      <a:r>
                        <a:rPr lang="fr-FR" dirty="0"/>
                        <a:t>Groupe de processus planification</a:t>
                      </a:r>
                    </a:p>
                  </a:txBody>
                  <a:tcPr/>
                </a:tc>
                <a:extLst>
                  <a:ext uri="{0D108BD9-81ED-4DB2-BD59-A6C34878D82A}">
                    <a16:rowId xmlns:a16="http://schemas.microsoft.com/office/drawing/2014/main" xmlns="" val="3617802200"/>
                  </a:ext>
                </a:extLst>
              </a:tr>
              <a:tr h="209049">
                <a:tc>
                  <a:txBody>
                    <a:bodyPr/>
                    <a:lstStyle/>
                    <a:p>
                      <a:r>
                        <a:rPr lang="fr-FR" dirty="0"/>
                        <a:t>Identifier les risques </a:t>
                      </a:r>
                    </a:p>
                  </a:txBody>
                  <a:tcPr/>
                </a:tc>
                <a:tc>
                  <a:txBody>
                    <a:bodyPr/>
                    <a:lstStyle/>
                    <a:p>
                      <a:r>
                        <a:rPr lang="fr-FR" dirty="0"/>
                        <a:t>Groupe de processus planification</a:t>
                      </a:r>
                    </a:p>
                    <a:p>
                      <a:endParaRPr lang="fr-FR" dirty="0"/>
                    </a:p>
                  </a:txBody>
                  <a:tcPr/>
                </a:tc>
                <a:extLst>
                  <a:ext uri="{0D108BD9-81ED-4DB2-BD59-A6C34878D82A}">
                    <a16:rowId xmlns:a16="http://schemas.microsoft.com/office/drawing/2014/main" xmlns="" val="4145226790"/>
                  </a:ext>
                </a:extLst>
              </a:tr>
              <a:tr h="209049">
                <a:tc>
                  <a:txBody>
                    <a:bodyPr/>
                    <a:lstStyle/>
                    <a:p>
                      <a:r>
                        <a:rPr lang="fr-FR" dirty="0"/>
                        <a:t>Mettre en œuvre l’analyse qualitative des risques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4037584234"/>
                  </a:ext>
                </a:extLst>
              </a:tr>
              <a:tr h="209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Mettre en œuvre l’analyse quantitative des risques</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1201810929"/>
                  </a:ext>
                </a:extLst>
              </a:tr>
              <a:tr h="370840">
                <a:tc>
                  <a:txBody>
                    <a:bodyPr/>
                    <a:lstStyle/>
                    <a:p>
                      <a:r>
                        <a:rPr lang="fr-FR" dirty="0"/>
                        <a:t>Planifier les réponses aux risques</a:t>
                      </a:r>
                    </a:p>
                  </a:txBody>
                  <a:tcPr/>
                </a:tc>
                <a:tc>
                  <a:txBody>
                    <a:bodyPr/>
                    <a:lstStyle/>
                    <a:p>
                      <a:r>
                        <a:rPr lang="fr-FR" dirty="0"/>
                        <a:t>Groupe de processus planification</a:t>
                      </a:r>
                    </a:p>
                    <a:p>
                      <a:endParaRPr lang="fr-FR" dirty="0"/>
                    </a:p>
                  </a:txBody>
                  <a:tcPr/>
                </a:tc>
                <a:extLst>
                  <a:ext uri="{0D108BD9-81ED-4DB2-BD59-A6C34878D82A}">
                    <a16:rowId xmlns:a16="http://schemas.microsoft.com/office/drawing/2014/main" xmlns="" val="2802525299"/>
                  </a:ext>
                </a:extLst>
              </a:tr>
              <a:tr h="370840">
                <a:tc>
                  <a:txBody>
                    <a:bodyPr/>
                    <a:lstStyle/>
                    <a:p>
                      <a:r>
                        <a:rPr lang="fr-FR" dirty="0"/>
                        <a:t>Maitriser les risques</a:t>
                      </a:r>
                    </a:p>
                  </a:txBody>
                  <a:tcPr/>
                </a:tc>
                <a:tc>
                  <a:txBody>
                    <a:bodyPr/>
                    <a:lstStyle/>
                    <a:p>
                      <a:r>
                        <a:rPr lang="fr-FR" dirty="0"/>
                        <a:t>Groupe de processus surveillance et de maitrise</a:t>
                      </a:r>
                    </a:p>
                  </a:txBody>
                  <a:tcPr/>
                </a:tc>
                <a:extLst>
                  <a:ext uri="{0D108BD9-81ED-4DB2-BD59-A6C34878D82A}">
                    <a16:rowId xmlns:a16="http://schemas.microsoft.com/office/drawing/2014/main" xmlns="" val="2448180138"/>
                  </a:ext>
                </a:extLst>
              </a:tr>
            </a:tbl>
          </a:graphicData>
        </a:graphic>
      </p:graphicFrame>
    </p:spTree>
    <p:extLst>
      <p:ext uri="{BB962C8B-B14F-4D97-AF65-F5344CB8AC3E}">
        <p14:creationId xmlns:p14="http://schemas.microsoft.com/office/powerpoint/2010/main" val="102704031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061855" y="251462"/>
            <a:ext cx="8991600" cy="6247864"/>
          </a:xfrm>
          <a:prstGeom prst="rect">
            <a:avLst/>
          </a:prstGeom>
          <a:noFill/>
        </p:spPr>
        <p:txBody>
          <a:bodyPr wrap="square" rtlCol="0">
            <a:spAutoFit/>
          </a:bodyPr>
          <a:lstStyle/>
          <a:p>
            <a:r>
              <a:rPr lang="fr-FR" sz="2000" dirty="0"/>
              <a:t>Le management des risques du projet comprend les processus de planification du management des risques:</a:t>
            </a:r>
          </a:p>
          <a:p>
            <a:endParaRPr lang="fr-FR" sz="2000" dirty="0"/>
          </a:p>
          <a:p>
            <a:pPr marL="342900" indent="-342900">
              <a:buFont typeface="Wingdings" panose="05000000000000000000" pitchFamily="2" charset="2"/>
              <a:buChar char="§"/>
            </a:pPr>
            <a:r>
              <a:rPr lang="fr-FR" sz="2000" dirty="0"/>
              <a:t>D’identification , d’analyse, de planification des réponses, ainsi que de maitrise des risques dans le cadre d’un projet.</a:t>
            </a:r>
          </a:p>
          <a:p>
            <a:pPr marL="342900" indent="-342900">
              <a:buFont typeface="Wingdings" panose="05000000000000000000" pitchFamily="2" charset="2"/>
              <a:buChar char="§"/>
            </a:pPr>
            <a:r>
              <a:rPr lang="fr-FR" sz="2000" dirty="0"/>
              <a:t>Accroître la probabilité et l’impact des événements positifs, et de réduire la probabilité et l’impact des événements négatifs dans la cadre du projet</a:t>
            </a:r>
          </a:p>
          <a:p>
            <a:endParaRPr lang="fr-FR" sz="2000" dirty="0"/>
          </a:p>
          <a:p>
            <a:r>
              <a:rPr lang="fr-FR" sz="2000" dirty="0"/>
              <a:t>Un risque du projet est un évènement ou une condition incertaine dont la concrétisation aurait un effet positif ou négatif sur un ou plusieurs des objectifs du projet ( le contenu, l’échéancier, la qualité…) Cause ( exigence, hypothèse, contrainte..)</a:t>
            </a:r>
          </a:p>
          <a:p>
            <a:endParaRPr lang="fr-FR" sz="2000" dirty="0"/>
          </a:p>
          <a:p>
            <a:r>
              <a:rPr lang="fr-FR" sz="2000" dirty="0" err="1"/>
              <a:t>Exple</a:t>
            </a:r>
            <a:r>
              <a:rPr lang="fr-FR" sz="2000" dirty="0"/>
              <a:t>: exigence d’une étude d’impact environnemental , retard dans la réalisation de l’étude ( retard dans la délivrance d’un document important). Limitation de personnel affecté à la conception du projet.</a:t>
            </a:r>
          </a:p>
          <a:p>
            <a:endParaRPr lang="fr-FR" sz="2000" dirty="0"/>
          </a:p>
          <a:p>
            <a:r>
              <a:rPr lang="fr-FR" sz="2000" dirty="0"/>
              <a:t>Les conditions de risques ( aspects environnementaux , organisationnel ( manque de SIG) dépendance vis-à-vis de participants externes qui ne sont pas sous le contrôle direct du projet.</a:t>
            </a:r>
          </a:p>
        </p:txBody>
      </p:sp>
      <p:sp>
        <p:nvSpPr>
          <p:cNvPr id="5" name="ZoneTexte 4">
            <a:extLst>
              <a:ext uri="{FF2B5EF4-FFF2-40B4-BE49-F238E27FC236}">
                <a16:creationId xmlns:a16="http://schemas.microsoft.com/office/drawing/2014/main" xmlns=""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spTree>
    <p:extLst>
      <p:ext uri="{BB962C8B-B14F-4D97-AF65-F5344CB8AC3E}">
        <p14:creationId xmlns:p14="http://schemas.microsoft.com/office/powerpoint/2010/main" val="2140684497"/>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061855" y="251462"/>
            <a:ext cx="8991600" cy="6494085"/>
          </a:xfrm>
          <a:prstGeom prst="rect">
            <a:avLst/>
          </a:prstGeom>
          <a:noFill/>
        </p:spPr>
        <p:txBody>
          <a:bodyPr wrap="square" rtlCol="0">
            <a:spAutoFit/>
          </a:bodyPr>
          <a:lstStyle/>
          <a:p>
            <a:r>
              <a:rPr lang="fr-FR" sz="2000" dirty="0"/>
              <a:t>Les risques connus:</a:t>
            </a:r>
          </a:p>
          <a:p>
            <a:pPr marL="800100" lvl="1" indent="-342900">
              <a:buFont typeface="Arial" panose="020B0604020202020204" pitchFamily="34" charset="0"/>
              <a:buChar char="•"/>
            </a:pPr>
            <a:r>
              <a:rPr lang="fr-FR" sz="2000" dirty="0"/>
              <a:t>Identifiés et analysés</a:t>
            </a:r>
          </a:p>
          <a:p>
            <a:pPr marL="800100" lvl="1" indent="-342900">
              <a:buFont typeface="Arial" panose="020B0604020202020204" pitchFamily="34" charset="0"/>
              <a:buChar char="•"/>
            </a:pPr>
            <a:r>
              <a:rPr lang="fr-FR" sz="2000" dirty="0"/>
              <a:t>Planification des réponses à ces risques</a:t>
            </a:r>
          </a:p>
          <a:p>
            <a:pPr marL="800100" lvl="1" indent="-342900">
              <a:buFont typeface="Arial" panose="020B0604020202020204" pitchFamily="34" charset="0"/>
              <a:buChar char="•"/>
            </a:pPr>
            <a:endParaRPr lang="fr-FR" sz="2000" dirty="0"/>
          </a:p>
          <a:p>
            <a:r>
              <a:rPr lang="fr-FR" sz="2000" dirty="0"/>
              <a:t>Risques inconnus</a:t>
            </a:r>
          </a:p>
          <a:p>
            <a:pPr marL="800100" lvl="1" indent="-342900">
              <a:buFont typeface="Arial" panose="020B0604020202020204" pitchFamily="34" charset="0"/>
              <a:buChar char="•"/>
            </a:pPr>
            <a:r>
              <a:rPr lang="fr-FR" sz="2000" dirty="0"/>
              <a:t>Attribution d’une provision pour aléas</a:t>
            </a:r>
          </a:p>
          <a:p>
            <a:endParaRPr lang="fr-FR" sz="2000" dirty="0"/>
          </a:p>
          <a:p>
            <a:r>
              <a:rPr lang="fr-FR" sz="2000" dirty="0"/>
              <a:t>Risque global reflète l’incertitude sur l’ensemble du projet et plus que la somme des risques individuels</a:t>
            </a:r>
          </a:p>
          <a:p>
            <a:endParaRPr lang="fr-FR" sz="2000" dirty="0"/>
          </a:p>
          <a:p>
            <a:r>
              <a:rPr lang="fr-FR" sz="2000" dirty="0"/>
              <a:t>L’attitude de l’organisation et des parties prenantes face au risque peut être influencée par un certain nombre de facteur, qui peuvent être classés, de façon générale, en trois catégories:</a:t>
            </a:r>
          </a:p>
          <a:p>
            <a:endParaRPr lang="fr-FR" sz="800" dirty="0"/>
          </a:p>
          <a:p>
            <a:pPr marL="342900" indent="-342900">
              <a:buFont typeface="Arial" panose="020B0604020202020204" pitchFamily="34" charset="0"/>
              <a:buChar char="•"/>
            </a:pPr>
            <a:r>
              <a:rPr lang="fr-FR" sz="2000" dirty="0"/>
              <a:t>L’appétit pour le risque ( degré d’incertitude qu’une entité est disposée à assumer, en anticipant un avantage)</a:t>
            </a:r>
          </a:p>
          <a:p>
            <a:pPr marL="342900" indent="-342900">
              <a:buFont typeface="Arial" panose="020B0604020202020204" pitchFamily="34" charset="0"/>
              <a:buChar char="•"/>
            </a:pPr>
            <a:r>
              <a:rPr lang="fr-FR" sz="2000" dirty="0"/>
              <a:t>La tolérance au risque ( degré, valeur ou l’ampleur de risque qu’une  organisation ou un individu, va soutenir)</a:t>
            </a:r>
          </a:p>
          <a:p>
            <a:endParaRPr lang="fr-FR" sz="800" dirty="0"/>
          </a:p>
          <a:p>
            <a:pPr marL="342900" indent="-342900">
              <a:buFont typeface="Arial" panose="020B0604020202020204" pitchFamily="34" charset="0"/>
              <a:buChar char="•"/>
            </a:pPr>
            <a:r>
              <a:rPr lang="fr-FR" sz="2000" dirty="0"/>
              <a:t>Le seuil de risque (mesures du niveau d’incertitude ou du niveau d’impact, auxquels une partie prenante peut avoir un intérêt spécifique . En dessous de ce seuil, l’organisation ne toléra pas le risque.</a:t>
            </a:r>
          </a:p>
        </p:txBody>
      </p:sp>
      <p:sp>
        <p:nvSpPr>
          <p:cNvPr id="5" name="ZoneTexte 4">
            <a:extLst>
              <a:ext uri="{FF2B5EF4-FFF2-40B4-BE49-F238E27FC236}">
                <a16:creationId xmlns:a16="http://schemas.microsoft.com/office/drawing/2014/main" xmlns=""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spTree>
    <p:extLst>
      <p:ext uri="{BB962C8B-B14F-4D97-AF65-F5344CB8AC3E}">
        <p14:creationId xmlns:p14="http://schemas.microsoft.com/office/powerpoint/2010/main" val="416499432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200400" y="1646168"/>
            <a:ext cx="8991600" cy="4154984"/>
          </a:xfrm>
          <a:prstGeom prst="rect">
            <a:avLst/>
          </a:prstGeom>
          <a:noFill/>
        </p:spPr>
        <p:txBody>
          <a:bodyPr wrap="square" rtlCol="0">
            <a:spAutoFit/>
          </a:bodyPr>
          <a:lstStyle/>
          <a:p>
            <a:r>
              <a:rPr lang="fr-FR" sz="2400" dirty="0"/>
              <a:t>Risques positifs = opportunités; risques négatifs = menaces</a:t>
            </a:r>
          </a:p>
          <a:p>
            <a:endParaRPr lang="fr-FR" sz="2400" dirty="0"/>
          </a:p>
          <a:p>
            <a:r>
              <a:rPr lang="fr-FR" sz="2400" dirty="0"/>
              <a:t>Une approche cohérente en matière de risque doit être mise au point pour chaque projet et la communication , à propos des risques et de leur traitement, doit être ouverte et honnête. Les réponses aux risques reflètent l’équilibre perçu par une organisation entre la prise de risques et l’évitement des risques.</a:t>
            </a:r>
          </a:p>
          <a:p>
            <a:endParaRPr lang="fr-FR" sz="2400" dirty="0"/>
          </a:p>
          <a:p>
            <a:endParaRPr lang="fr-FR" sz="2400" dirty="0"/>
          </a:p>
          <a:p>
            <a:r>
              <a:rPr lang="fr-FR" sz="2400" dirty="0"/>
              <a:t>Pour réussir, une organisation doit s’engager à traiter le management des risques de façon proactive et cohérente, tout au long du projet.</a:t>
            </a:r>
          </a:p>
        </p:txBody>
      </p:sp>
      <p:sp>
        <p:nvSpPr>
          <p:cNvPr id="5" name="ZoneTexte 4">
            <a:extLst>
              <a:ext uri="{FF2B5EF4-FFF2-40B4-BE49-F238E27FC236}">
                <a16:creationId xmlns:a16="http://schemas.microsoft.com/office/drawing/2014/main" xmlns=""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spTree>
    <p:extLst>
      <p:ext uri="{BB962C8B-B14F-4D97-AF65-F5344CB8AC3E}">
        <p14:creationId xmlns:p14="http://schemas.microsoft.com/office/powerpoint/2010/main" val="2990110902"/>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916650874"/>
              </p:ext>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13361" y="3051530"/>
            <a:ext cx="9010318" cy="3939540"/>
          </a:xfrm>
          <a:prstGeom prst="rect">
            <a:avLst/>
          </a:prstGeom>
          <a:noFill/>
        </p:spPr>
        <p:txBody>
          <a:bodyPr wrap="square" rtlCol="0">
            <a:spAutoFit/>
          </a:bodyPr>
          <a:lstStyle/>
          <a:p>
            <a:pPr marL="285750" indent="-285750">
              <a:buFont typeface="Wingdings" panose="05000000000000000000" pitchFamily="2" charset="2"/>
              <a:buChar char="§"/>
            </a:pPr>
            <a:r>
              <a:rPr lang="fr-FR" sz="2200" dirty="0"/>
              <a:t>Définir comment conduire les activités de management des risques d’un projet.</a:t>
            </a:r>
          </a:p>
          <a:p>
            <a:endParaRPr lang="fr-FR" sz="2200" dirty="0"/>
          </a:p>
          <a:p>
            <a:pPr marL="285750" indent="-285750">
              <a:buFont typeface="Wingdings" panose="05000000000000000000" pitchFamily="2" charset="2"/>
              <a:buChar char="§"/>
            </a:pPr>
            <a:r>
              <a:rPr lang="fr-FR" sz="2200" dirty="0"/>
              <a:t>Assurer que le niveau, le type et la visibilité du management des risques seront correctement adaptés, tout à la fois aux risques et à l’importance du projet pour l’organisation.</a:t>
            </a:r>
          </a:p>
          <a:p>
            <a:endParaRPr lang="fr-FR" sz="800" dirty="0"/>
          </a:p>
          <a:p>
            <a:pPr marL="285750" indent="-285750">
              <a:buFont typeface="Wingdings" panose="05000000000000000000" pitchFamily="2" charset="2"/>
              <a:buChar char="§"/>
            </a:pPr>
            <a:r>
              <a:rPr lang="fr-FR" sz="2200" dirty="0"/>
              <a:t>Le plan de management des risques est essentiel à la communication et à l’obtention de l’accord et du soutien de toutes les parties prenantes.</a:t>
            </a:r>
          </a:p>
          <a:p>
            <a:endParaRPr lang="fr-FR" sz="2200" dirty="0"/>
          </a:p>
          <a:p>
            <a:pPr marL="285750" indent="-285750">
              <a:buFont typeface="Wingdings" panose="05000000000000000000" pitchFamily="2" charset="2"/>
              <a:buChar char="§"/>
            </a:pPr>
            <a:r>
              <a:rPr lang="fr-FR" sz="2200" dirty="0"/>
              <a:t>Etablissement d’une base convenue pour l'évaluation des risques </a:t>
            </a:r>
          </a:p>
          <a:p>
            <a:pPr marL="285750" indent="-285750">
              <a:buFont typeface="Wingdings" panose="05000000000000000000" pitchFamily="2" charset="2"/>
              <a:buChar char="§"/>
            </a:pPr>
            <a:endParaRPr lang="fr-FR" sz="2200" dirty="0"/>
          </a:p>
        </p:txBody>
      </p:sp>
    </p:spTree>
    <p:extLst>
      <p:ext uri="{BB962C8B-B14F-4D97-AF65-F5344CB8AC3E}">
        <p14:creationId xmlns:p14="http://schemas.microsoft.com/office/powerpoint/2010/main" val="3760581420"/>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762AB670-F235-4633-9DBB-CB40FB74C782}"/>
              </a:ext>
            </a:extLst>
          </p:cNvPr>
          <p:cNvPicPr>
            <a:picLocks noChangeAspect="1"/>
          </p:cNvPicPr>
          <p:nvPr/>
        </p:nvPicPr>
        <p:blipFill>
          <a:blip r:embed="rId3"/>
          <a:stretch>
            <a:fillRect/>
          </a:stretch>
        </p:blipFill>
        <p:spPr>
          <a:xfrm>
            <a:off x="3367953" y="3266300"/>
            <a:ext cx="8450927" cy="2330936"/>
          </a:xfrm>
          <a:prstGeom prst="rect">
            <a:avLst/>
          </a:prstGeom>
        </p:spPr>
      </p:pic>
    </p:spTree>
    <p:extLst>
      <p:ext uri="{BB962C8B-B14F-4D97-AF65-F5344CB8AC3E}">
        <p14:creationId xmlns:p14="http://schemas.microsoft.com/office/powerpoint/2010/main" val="5736238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485981" y="198797"/>
            <a:ext cx="9144000" cy="923422"/>
          </a:xfrm>
          <a:solidFill>
            <a:schemeClr val="accent1"/>
          </a:solidFill>
        </p:spPr>
        <p:txBody>
          <a:bodyPr>
            <a:normAutofit fontScale="90000"/>
          </a:bodyPr>
          <a:lstStyle/>
          <a:p>
            <a:r>
              <a:rPr lang="fr-FR" sz="6600" b="1" dirty="0">
                <a:solidFill>
                  <a:schemeClr val="bg1"/>
                </a:solidFill>
              </a:rPr>
              <a:t>NORME PMI</a:t>
            </a:r>
          </a:p>
        </p:txBody>
      </p:sp>
      <p:sp>
        <p:nvSpPr>
          <p:cNvPr id="6" name="ZoneTexte 5">
            <a:extLst>
              <a:ext uri="{FF2B5EF4-FFF2-40B4-BE49-F238E27FC236}">
                <a16:creationId xmlns:a16="http://schemas.microsoft.com/office/drawing/2014/main" xmlns="" id="{CDE74A47-AE9F-40C3-9800-D15FB79A9B8A}"/>
              </a:ext>
            </a:extLst>
          </p:cNvPr>
          <p:cNvSpPr txBox="1"/>
          <p:nvPr/>
        </p:nvSpPr>
        <p:spPr>
          <a:xfrm>
            <a:off x="86672" y="3103417"/>
            <a:ext cx="3931146" cy="830997"/>
          </a:xfrm>
          <a:prstGeom prst="rect">
            <a:avLst/>
          </a:prstGeom>
          <a:noFill/>
        </p:spPr>
        <p:txBody>
          <a:bodyPr wrap="square" rtlCol="0">
            <a:spAutoFit/>
          </a:bodyPr>
          <a:lstStyle/>
          <a:p>
            <a:r>
              <a:rPr lang="fr-FR" sz="4800" dirty="0"/>
              <a:t>47 Processus</a:t>
            </a:r>
          </a:p>
        </p:txBody>
      </p:sp>
      <p:sp>
        <p:nvSpPr>
          <p:cNvPr id="7" name="ZoneTexte 6">
            <a:extLst>
              <a:ext uri="{FF2B5EF4-FFF2-40B4-BE49-F238E27FC236}">
                <a16:creationId xmlns:a16="http://schemas.microsoft.com/office/drawing/2014/main" xmlns="" id="{038F3CF0-57C6-4B63-BB73-6392FD595AA8}"/>
              </a:ext>
            </a:extLst>
          </p:cNvPr>
          <p:cNvSpPr txBox="1"/>
          <p:nvPr/>
        </p:nvSpPr>
        <p:spPr>
          <a:xfrm>
            <a:off x="5218008" y="3934414"/>
            <a:ext cx="5877871" cy="1446550"/>
          </a:xfrm>
          <a:prstGeom prst="rect">
            <a:avLst/>
          </a:prstGeom>
          <a:noFill/>
          <a:ln>
            <a:solidFill>
              <a:srgbClr val="FF0000"/>
            </a:solidFill>
          </a:ln>
        </p:spPr>
        <p:txBody>
          <a:bodyPr wrap="square" rtlCol="0">
            <a:spAutoFit/>
          </a:bodyPr>
          <a:lstStyle/>
          <a:p>
            <a:r>
              <a:rPr lang="fr-FR" sz="4400" dirty="0"/>
              <a:t>10 domaines de connaissance</a:t>
            </a:r>
          </a:p>
        </p:txBody>
      </p:sp>
      <p:sp>
        <p:nvSpPr>
          <p:cNvPr id="8" name="ZoneTexte 7">
            <a:extLst>
              <a:ext uri="{FF2B5EF4-FFF2-40B4-BE49-F238E27FC236}">
                <a16:creationId xmlns:a16="http://schemas.microsoft.com/office/drawing/2014/main" xmlns="" id="{566E406F-151C-48EE-86FE-D1B3FF930402}"/>
              </a:ext>
            </a:extLst>
          </p:cNvPr>
          <p:cNvSpPr txBox="1"/>
          <p:nvPr/>
        </p:nvSpPr>
        <p:spPr>
          <a:xfrm>
            <a:off x="5218008" y="1728097"/>
            <a:ext cx="5694218" cy="769441"/>
          </a:xfrm>
          <a:prstGeom prst="rect">
            <a:avLst/>
          </a:prstGeom>
          <a:noFill/>
          <a:ln>
            <a:solidFill>
              <a:srgbClr val="FF0000"/>
            </a:solidFill>
          </a:ln>
        </p:spPr>
        <p:txBody>
          <a:bodyPr wrap="square" rtlCol="0">
            <a:spAutoFit/>
          </a:bodyPr>
          <a:lstStyle/>
          <a:p>
            <a:r>
              <a:rPr lang="fr-FR" sz="4400" dirty="0"/>
              <a:t>5 Groupe de Processus</a:t>
            </a:r>
          </a:p>
        </p:txBody>
      </p:sp>
      <p:cxnSp>
        <p:nvCxnSpPr>
          <p:cNvPr id="10" name="Connecteur droit avec flèche 9">
            <a:extLst>
              <a:ext uri="{FF2B5EF4-FFF2-40B4-BE49-F238E27FC236}">
                <a16:creationId xmlns:a16="http://schemas.microsoft.com/office/drawing/2014/main" xmlns="" id="{1A9B02AF-8CC6-47BB-87B8-2125AB00CDAC}"/>
              </a:ext>
            </a:extLst>
          </p:cNvPr>
          <p:cNvCxnSpPr>
            <a:cxnSpLocks/>
          </p:cNvCxnSpPr>
          <p:nvPr/>
        </p:nvCxnSpPr>
        <p:spPr>
          <a:xfrm flipV="1">
            <a:off x="3394364" y="2412551"/>
            <a:ext cx="1823644" cy="1106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xmlns="" id="{4CB574AB-941F-410F-BBC8-0F90FCB14C81}"/>
              </a:ext>
            </a:extLst>
          </p:cNvPr>
          <p:cNvCxnSpPr>
            <a:cxnSpLocks/>
          </p:cNvCxnSpPr>
          <p:nvPr/>
        </p:nvCxnSpPr>
        <p:spPr>
          <a:xfrm>
            <a:off x="3380509" y="3518915"/>
            <a:ext cx="1837499" cy="1290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2564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A2CA92CB-F3B3-4528-B59E-DCAC0D6C7CDF}"/>
              </a:ext>
            </a:extLst>
          </p:cNvPr>
          <p:cNvPicPr>
            <a:picLocks noChangeAspect="1"/>
          </p:cNvPicPr>
          <p:nvPr/>
        </p:nvPicPr>
        <p:blipFill>
          <a:blip r:embed="rId3"/>
          <a:stretch>
            <a:fillRect/>
          </a:stretch>
        </p:blipFill>
        <p:spPr>
          <a:xfrm>
            <a:off x="96982" y="3460239"/>
            <a:ext cx="2581275" cy="2066925"/>
          </a:xfrm>
          <a:prstGeom prst="rect">
            <a:avLst/>
          </a:prstGeom>
        </p:spPr>
      </p:pic>
      <p:sp>
        <p:nvSpPr>
          <p:cNvPr id="9" name="ZoneTexte 8">
            <a:extLst>
              <a:ext uri="{FF2B5EF4-FFF2-40B4-BE49-F238E27FC236}">
                <a16:creationId xmlns:a16="http://schemas.microsoft.com/office/drawing/2014/main" xmlns="" id="{C35D27BA-4061-4A2B-9867-BA53753F4A90}"/>
              </a:ext>
            </a:extLst>
          </p:cNvPr>
          <p:cNvSpPr txBox="1"/>
          <p:nvPr/>
        </p:nvSpPr>
        <p:spPr>
          <a:xfrm>
            <a:off x="3145815" y="3225736"/>
            <a:ext cx="8659091" cy="3139321"/>
          </a:xfrm>
          <a:prstGeom prst="rect">
            <a:avLst/>
          </a:prstGeom>
          <a:noFill/>
        </p:spPr>
        <p:txBody>
          <a:bodyPr wrap="square" rtlCol="0">
            <a:spAutoFit/>
          </a:bodyPr>
          <a:lstStyle/>
          <a:p>
            <a:r>
              <a:rPr lang="fr-FR" b="1" dirty="0"/>
              <a:t>Plan de management de projet</a:t>
            </a:r>
          </a:p>
          <a:p>
            <a:endParaRPr lang="fr-FR" b="1" dirty="0"/>
          </a:p>
          <a:p>
            <a:pPr marL="285750" indent="-285750">
              <a:buFont typeface="Arial" panose="020B0604020202020204" pitchFamily="34" charset="0"/>
              <a:buChar char="•"/>
            </a:pPr>
            <a:r>
              <a:rPr lang="fr-FR" dirty="0"/>
              <a:t>Tous les plans subsidiaires approuvés et les références de base doivent être pris en</a:t>
            </a:r>
          </a:p>
          <a:p>
            <a:r>
              <a:rPr lang="fr-FR" dirty="0"/>
              <a:t> compte , afin que le plan de management des risques soit cohérent avec eux.</a:t>
            </a:r>
          </a:p>
          <a:p>
            <a:endParaRPr lang="fr-FR" dirty="0"/>
          </a:p>
          <a:p>
            <a:pPr marL="285750" indent="-285750">
              <a:buFont typeface="Arial" panose="020B0604020202020204" pitchFamily="34" charset="0"/>
              <a:buChar char="•"/>
            </a:pPr>
            <a:r>
              <a:rPr lang="fr-FR" dirty="0"/>
              <a:t>Il fournit une référence de base ou un état de actuel des domaines affectés par les risques, y compris le contenu, l’échéancier et les coûts</a:t>
            </a:r>
          </a:p>
          <a:p>
            <a:pPr marL="285750" indent="-285750">
              <a:buFont typeface="Arial" panose="020B0604020202020204" pitchFamily="34" charset="0"/>
              <a:buChar char="•"/>
            </a:pPr>
            <a:endParaRPr lang="fr-FR" dirty="0"/>
          </a:p>
          <a:p>
            <a:r>
              <a:rPr lang="fr-FR" b="1" dirty="0"/>
              <a:t>La charte de projet</a:t>
            </a:r>
          </a:p>
          <a:p>
            <a:pPr marL="285750" indent="-285750">
              <a:buFont typeface="Arial" panose="020B0604020202020204" pitchFamily="34" charset="0"/>
              <a:buChar char="•"/>
            </a:pPr>
            <a:r>
              <a:rPr lang="fr-FR" dirty="0"/>
              <a:t>Fournit les risques de haut niveau, des descriptions de projet à haut niveau et des exigence à haut niveau</a:t>
            </a:r>
          </a:p>
        </p:txBody>
      </p:sp>
    </p:spTree>
    <p:extLst>
      <p:ext uri="{BB962C8B-B14F-4D97-AF65-F5344CB8AC3E}">
        <p14:creationId xmlns:p14="http://schemas.microsoft.com/office/powerpoint/2010/main" val="938592792"/>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733154250"/>
              </p:ext>
            </p:extLst>
          </p:nvPr>
        </p:nvGraphicFramePr>
        <p:xfrm>
          <a:off x="3554843" y="185882"/>
          <a:ext cx="7841037" cy="2774139"/>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6739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453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BD9F0FBE-DBE0-4A19-8C82-63342F6084DD}"/>
              </a:ext>
            </a:extLst>
          </p:cNvPr>
          <p:cNvPicPr>
            <a:picLocks noChangeAspect="1"/>
          </p:cNvPicPr>
          <p:nvPr/>
        </p:nvPicPr>
        <p:blipFill>
          <a:blip r:embed="rId3"/>
          <a:stretch>
            <a:fillRect/>
          </a:stretch>
        </p:blipFill>
        <p:spPr>
          <a:xfrm>
            <a:off x="96982" y="3760643"/>
            <a:ext cx="2562225" cy="1581150"/>
          </a:xfrm>
          <a:prstGeom prst="rect">
            <a:avLst/>
          </a:prstGeom>
        </p:spPr>
      </p:pic>
      <p:sp>
        <p:nvSpPr>
          <p:cNvPr id="11" name="ZoneTexte 10">
            <a:extLst>
              <a:ext uri="{FF2B5EF4-FFF2-40B4-BE49-F238E27FC236}">
                <a16:creationId xmlns:a16="http://schemas.microsoft.com/office/drawing/2014/main" xmlns="" id="{8693A46C-F3F8-4881-A934-C4288B81C8E5}"/>
              </a:ext>
            </a:extLst>
          </p:cNvPr>
          <p:cNvSpPr txBox="1"/>
          <p:nvPr/>
        </p:nvSpPr>
        <p:spPr>
          <a:xfrm>
            <a:off x="3374415" y="2960021"/>
            <a:ext cx="8201891" cy="3970318"/>
          </a:xfrm>
          <a:prstGeom prst="rect">
            <a:avLst/>
          </a:prstGeom>
          <a:noFill/>
        </p:spPr>
        <p:txBody>
          <a:bodyPr wrap="square" rtlCol="0">
            <a:spAutoFit/>
          </a:bodyPr>
          <a:lstStyle/>
          <a:p>
            <a:r>
              <a:rPr lang="fr-FR" b="1" dirty="0"/>
              <a:t>Technique analytique:</a:t>
            </a:r>
          </a:p>
          <a:p>
            <a:pPr marL="285750" indent="-285750">
              <a:buFont typeface="Arial" panose="020B0604020202020204" pitchFamily="34" charset="0"/>
              <a:buChar char="•"/>
            </a:pPr>
            <a:r>
              <a:rPr lang="fr-FR" dirty="0"/>
              <a:t>Attitude des parties prenantes face aux risques</a:t>
            </a:r>
          </a:p>
          <a:p>
            <a:pPr marL="285750" indent="-285750">
              <a:buFont typeface="Arial" panose="020B0604020202020204" pitchFamily="34" charset="0"/>
              <a:buChar char="•"/>
            </a:pPr>
            <a:r>
              <a:rPr lang="fr-FR" dirty="0"/>
              <a:t>Classement des parties prenantes par rapport à la tolérance au risque</a:t>
            </a:r>
          </a:p>
          <a:p>
            <a:endParaRPr lang="fr-FR" dirty="0"/>
          </a:p>
          <a:p>
            <a:r>
              <a:rPr lang="fr-FR" b="1" dirty="0"/>
              <a:t>Jugement d’expert:</a:t>
            </a:r>
          </a:p>
          <a:p>
            <a:pPr marL="285750" indent="-285750">
              <a:buFont typeface="Arial" panose="020B0604020202020204" pitchFamily="34" charset="0"/>
              <a:buChar char="•"/>
            </a:pPr>
            <a:r>
              <a:rPr lang="fr-FR" dirty="0"/>
              <a:t>Direction générale</a:t>
            </a:r>
          </a:p>
          <a:p>
            <a:pPr marL="285750" indent="-285750">
              <a:buFont typeface="Arial" panose="020B0604020202020204" pitchFamily="34" charset="0"/>
              <a:buChar char="•"/>
            </a:pPr>
            <a:r>
              <a:rPr lang="fr-FR" dirty="0"/>
              <a:t>Partie prenante</a:t>
            </a:r>
          </a:p>
          <a:p>
            <a:pPr marL="285750" indent="-285750">
              <a:buFont typeface="Arial" panose="020B0604020202020204" pitchFamily="34" charset="0"/>
              <a:buChar char="•"/>
            </a:pPr>
            <a:r>
              <a:rPr lang="fr-FR" dirty="0"/>
              <a:t>Experts , groupes industriels et des consultants</a:t>
            </a:r>
          </a:p>
          <a:p>
            <a:pPr marL="285750" indent="-285750">
              <a:buFont typeface="Arial" panose="020B0604020202020204" pitchFamily="34" charset="0"/>
              <a:buChar char="•"/>
            </a:pPr>
            <a:r>
              <a:rPr lang="fr-FR" dirty="0"/>
              <a:t>Associations professionnelles et techniques</a:t>
            </a:r>
          </a:p>
          <a:p>
            <a:pPr marL="285750" indent="-285750">
              <a:buFont typeface="Arial" panose="020B0604020202020204" pitchFamily="34" charset="0"/>
              <a:buChar char="•"/>
            </a:pPr>
            <a:endParaRPr lang="fr-FR" dirty="0"/>
          </a:p>
          <a:p>
            <a:r>
              <a:rPr lang="fr-FR" b="1" dirty="0"/>
              <a:t>Réunion:</a:t>
            </a:r>
          </a:p>
          <a:p>
            <a:pPr marL="285750" indent="-285750">
              <a:buFont typeface="Arial" panose="020B0604020202020204" pitchFamily="34" charset="0"/>
              <a:buChar char="•"/>
            </a:pPr>
            <a:r>
              <a:rPr lang="fr-FR" dirty="0"/>
              <a:t>Chef de projet, membre de l’équipe de projet, parties prenantes choisies</a:t>
            </a:r>
          </a:p>
          <a:p>
            <a:pPr marL="285750" indent="-285750">
              <a:buFont typeface="Arial" panose="020B0604020202020204" pitchFamily="34" charset="0"/>
              <a:buChar char="•"/>
            </a:pPr>
            <a:r>
              <a:rPr lang="fr-FR" dirty="0"/>
              <a:t>Elaboration de plan de haut niveau ( provision pour aléas, matrice de probabilité et d’impact</a:t>
            </a:r>
          </a:p>
        </p:txBody>
      </p:sp>
    </p:spTree>
    <p:extLst>
      <p:ext uri="{BB962C8B-B14F-4D97-AF65-F5344CB8AC3E}">
        <p14:creationId xmlns:p14="http://schemas.microsoft.com/office/powerpoint/2010/main" val="198644950"/>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4020333398"/>
              </p:ext>
            </p:extLst>
          </p:nvPr>
        </p:nvGraphicFramePr>
        <p:xfrm>
          <a:off x="3554843" y="185882"/>
          <a:ext cx="7841037" cy="2774139"/>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67397">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45339">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8693A46C-F3F8-4881-A934-C4288B81C8E5}"/>
              </a:ext>
            </a:extLst>
          </p:cNvPr>
          <p:cNvSpPr txBox="1"/>
          <p:nvPr/>
        </p:nvSpPr>
        <p:spPr>
          <a:xfrm>
            <a:off x="3374415" y="2910895"/>
            <a:ext cx="8201891" cy="3785652"/>
          </a:xfrm>
          <a:prstGeom prst="rect">
            <a:avLst/>
          </a:prstGeom>
          <a:noFill/>
        </p:spPr>
        <p:txBody>
          <a:bodyPr wrap="square" rtlCol="0">
            <a:spAutoFit/>
          </a:bodyPr>
          <a:lstStyle/>
          <a:p>
            <a:pPr marL="285750" indent="-285750">
              <a:buFont typeface="Arial" panose="020B0604020202020204" pitchFamily="34" charset="0"/>
              <a:buChar char="•"/>
            </a:pPr>
            <a:r>
              <a:rPr lang="fr-FR" b="1" dirty="0"/>
              <a:t>Méthodologie</a:t>
            </a:r>
            <a:r>
              <a:rPr lang="fr-FR" dirty="0"/>
              <a:t> ( approches, outils et sources de données pouvant être utilisés pour effectuer le management des risques du projet)</a:t>
            </a:r>
          </a:p>
          <a:p>
            <a:endParaRPr lang="fr-FR" sz="800" dirty="0"/>
          </a:p>
          <a:p>
            <a:pPr marL="285750" indent="-285750">
              <a:buFont typeface="Arial" panose="020B0604020202020204" pitchFamily="34" charset="0"/>
              <a:buChar char="•"/>
            </a:pPr>
            <a:r>
              <a:rPr lang="fr-FR" b="1" dirty="0"/>
              <a:t>Rôles et responsabilités </a:t>
            </a:r>
            <a:r>
              <a:rPr lang="fr-FR" dirty="0"/>
              <a:t>( Membre de l’équipe en charge de la conduite des activités de support et du management des risques)</a:t>
            </a:r>
          </a:p>
          <a:p>
            <a:endParaRPr lang="fr-FR" sz="800" dirty="0"/>
          </a:p>
          <a:p>
            <a:pPr marL="285750" indent="-285750">
              <a:buFont typeface="Arial" panose="020B0604020202020204" pitchFamily="34" charset="0"/>
              <a:buChar char="•"/>
            </a:pPr>
            <a:r>
              <a:rPr lang="fr-FR" b="1" dirty="0"/>
              <a:t>Budgétisation </a:t>
            </a:r>
            <a:r>
              <a:rPr lang="fr-FR" dirty="0"/>
              <a:t>( estimation des fonds nécessaires au management des risques en fonction des ressources affectées, pour intégration dans la référence de base des coûts; Etablissement du protocoles pour l’utilisation de la provision pour aléas et de la provision pour imprévus.</a:t>
            </a:r>
          </a:p>
          <a:p>
            <a:endParaRPr lang="fr-FR" sz="800" dirty="0"/>
          </a:p>
          <a:p>
            <a:pPr marL="285750" indent="-285750">
              <a:buFont typeface="Arial" panose="020B0604020202020204" pitchFamily="34" charset="0"/>
              <a:buChar char="•"/>
            </a:pPr>
            <a:r>
              <a:rPr lang="fr-FR" b="1" dirty="0"/>
              <a:t>Calendrier </a:t>
            </a:r>
            <a:r>
              <a:rPr lang="fr-FR" dirty="0"/>
              <a:t>( définition du moment et la fréquence du management des risques au cours du cycle de vie du projet)</a:t>
            </a:r>
          </a:p>
          <a:p>
            <a:pPr marL="285750" indent="-285750">
              <a:buFont typeface="Arial" panose="020B0604020202020204" pitchFamily="34" charset="0"/>
              <a:buChar char="•"/>
            </a:pPr>
            <a:r>
              <a:rPr lang="fr-FR" b="1" dirty="0"/>
              <a:t>Catégorie de risques</a:t>
            </a:r>
            <a:r>
              <a:rPr lang="fr-FR" dirty="0"/>
              <a:t> ( fourniture de moyen de regroupement des causes potentielles de risque</a:t>
            </a:r>
            <a:endParaRPr lang="fr-FR" b="1" dirty="0"/>
          </a:p>
        </p:txBody>
      </p:sp>
      <p:pic>
        <p:nvPicPr>
          <p:cNvPr id="5" name="Image 4">
            <a:extLst>
              <a:ext uri="{FF2B5EF4-FFF2-40B4-BE49-F238E27FC236}">
                <a16:creationId xmlns:a16="http://schemas.microsoft.com/office/drawing/2014/main" xmlns="" id="{5C6BBB7A-C693-4715-90B2-DD104A925AB6}"/>
              </a:ext>
            </a:extLst>
          </p:cNvPr>
          <p:cNvPicPr>
            <a:picLocks noChangeAspect="1"/>
          </p:cNvPicPr>
          <p:nvPr/>
        </p:nvPicPr>
        <p:blipFill>
          <a:blip r:embed="rId3"/>
          <a:stretch>
            <a:fillRect/>
          </a:stretch>
        </p:blipFill>
        <p:spPr>
          <a:xfrm>
            <a:off x="96982" y="4044228"/>
            <a:ext cx="2571750" cy="1152525"/>
          </a:xfrm>
          <a:prstGeom prst="rect">
            <a:avLst/>
          </a:prstGeom>
        </p:spPr>
      </p:pic>
    </p:spTree>
    <p:extLst>
      <p:ext uri="{BB962C8B-B14F-4D97-AF65-F5344CB8AC3E}">
        <p14:creationId xmlns:p14="http://schemas.microsoft.com/office/powerpoint/2010/main" val="2021534585"/>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699696125"/>
              </p:ext>
            </p:extLst>
          </p:nvPr>
        </p:nvGraphicFramePr>
        <p:xfrm>
          <a:off x="3554843" y="185882"/>
          <a:ext cx="7841037" cy="265109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73502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82229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risques du projet </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3746501" cy="1778423"/>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5C6BBB7A-C693-4715-90B2-DD104A925AB6}"/>
              </a:ext>
            </a:extLst>
          </p:cNvPr>
          <p:cNvPicPr>
            <a:picLocks noChangeAspect="1"/>
          </p:cNvPicPr>
          <p:nvPr/>
        </p:nvPicPr>
        <p:blipFill>
          <a:blip r:embed="rId3"/>
          <a:stretch>
            <a:fillRect/>
          </a:stretch>
        </p:blipFill>
        <p:spPr>
          <a:xfrm>
            <a:off x="96982" y="4044228"/>
            <a:ext cx="2571750" cy="1152525"/>
          </a:xfrm>
          <a:prstGeom prst="rect">
            <a:avLst/>
          </a:prstGeom>
        </p:spPr>
      </p:pic>
      <p:pic>
        <p:nvPicPr>
          <p:cNvPr id="3" name="Image 2">
            <a:extLst>
              <a:ext uri="{FF2B5EF4-FFF2-40B4-BE49-F238E27FC236}">
                <a16:creationId xmlns:a16="http://schemas.microsoft.com/office/drawing/2014/main" xmlns="" id="{C8F083AD-52F9-44F4-B2C0-27D51C24C50F}"/>
              </a:ext>
            </a:extLst>
          </p:cNvPr>
          <p:cNvPicPr>
            <a:picLocks noChangeAspect="1"/>
          </p:cNvPicPr>
          <p:nvPr/>
        </p:nvPicPr>
        <p:blipFill>
          <a:blip r:embed="rId4"/>
          <a:stretch>
            <a:fillRect/>
          </a:stretch>
        </p:blipFill>
        <p:spPr>
          <a:xfrm>
            <a:off x="4326078" y="2720864"/>
            <a:ext cx="5710270" cy="4107528"/>
          </a:xfrm>
          <a:prstGeom prst="rect">
            <a:avLst/>
          </a:prstGeom>
        </p:spPr>
      </p:pic>
    </p:spTree>
    <p:extLst>
      <p:ext uri="{BB962C8B-B14F-4D97-AF65-F5344CB8AC3E}">
        <p14:creationId xmlns:p14="http://schemas.microsoft.com/office/powerpoint/2010/main" val="3228327984"/>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5" name="Image 4">
            <a:extLst>
              <a:ext uri="{FF2B5EF4-FFF2-40B4-BE49-F238E27FC236}">
                <a16:creationId xmlns:a16="http://schemas.microsoft.com/office/drawing/2014/main" xmlns="" id="{5C6BBB7A-C693-4715-90B2-DD104A925AB6}"/>
              </a:ext>
            </a:extLst>
          </p:cNvPr>
          <p:cNvPicPr>
            <a:picLocks noChangeAspect="1"/>
          </p:cNvPicPr>
          <p:nvPr/>
        </p:nvPicPr>
        <p:blipFill>
          <a:blip r:embed="rId3"/>
          <a:stretch>
            <a:fillRect/>
          </a:stretch>
        </p:blipFill>
        <p:spPr>
          <a:xfrm>
            <a:off x="96982" y="4044228"/>
            <a:ext cx="2571750" cy="1152525"/>
          </a:xfrm>
          <a:prstGeom prst="rect">
            <a:avLst/>
          </a:prstGeom>
        </p:spPr>
      </p:pic>
      <p:pic>
        <p:nvPicPr>
          <p:cNvPr id="9" name="Image 8">
            <a:extLst>
              <a:ext uri="{FF2B5EF4-FFF2-40B4-BE49-F238E27FC236}">
                <a16:creationId xmlns:a16="http://schemas.microsoft.com/office/drawing/2014/main" xmlns="" id="{1FC9947F-6230-451E-9EF8-FF82338CD96C}"/>
              </a:ext>
            </a:extLst>
          </p:cNvPr>
          <p:cNvPicPr>
            <a:picLocks noChangeAspect="1"/>
          </p:cNvPicPr>
          <p:nvPr/>
        </p:nvPicPr>
        <p:blipFill>
          <a:blip r:embed="rId4"/>
          <a:stretch>
            <a:fillRect/>
          </a:stretch>
        </p:blipFill>
        <p:spPr>
          <a:xfrm>
            <a:off x="3110342" y="459565"/>
            <a:ext cx="8977745" cy="5543550"/>
          </a:xfrm>
          <a:prstGeom prst="rect">
            <a:avLst/>
          </a:prstGeom>
        </p:spPr>
      </p:pic>
    </p:spTree>
    <p:extLst>
      <p:ext uri="{BB962C8B-B14F-4D97-AF65-F5344CB8AC3E}">
        <p14:creationId xmlns:p14="http://schemas.microsoft.com/office/powerpoint/2010/main" val="1938665330"/>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9" name="Image 8">
            <a:extLst>
              <a:ext uri="{FF2B5EF4-FFF2-40B4-BE49-F238E27FC236}">
                <a16:creationId xmlns:a16="http://schemas.microsoft.com/office/drawing/2014/main" xmlns="" id="{17DE124F-7C58-459A-BBC1-648ADF5A00A2}"/>
              </a:ext>
            </a:extLst>
          </p:cNvPr>
          <p:cNvPicPr>
            <a:picLocks noChangeAspect="1"/>
          </p:cNvPicPr>
          <p:nvPr/>
        </p:nvPicPr>
        <p:blipFill>
          <a:blip r:embed="rId3"/>
          <a:stretch>
            <a:fillRect/>
          </a:stretch>
        </p:blipFill>
        <p:spPr>
          <a:xfrm>
            <a:off x="3606511" y="757237"/>
            <a:ext cx="7639050" cy="5343525"/>
          </a:xfrm>
          <a:prstGeom prst="rect">
            <a:avLst/>
          </a:prstGeom>
        </p:spPr>
      </p:pic>
    </p:spTree>
    <p:extLst>
      <p:ext uri="{BB962C8B-B14F-4D97-AF65-F5344CB8AC3E}">
        <p14:creationId xmlns:p14="http://schemas.microsoft.com/office/powerpoint/2010/main" val="1499892352"/>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596765888"/>
              </p:ext>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Identifier les risques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013361" y="3051530"/>
            <a:ext cx="9010318" cy="3600986"/>
          </a:xfrm>
          <a:prstGeom prst="rect">
            <a:avLst/>
          </a:prstGeom>
          <a:noFill/>
        </p:spPr>
        <p:txBody>
          <a:bodyPr wrap="square" rtlCol="0">
            <a:spAutoFit/>
          </a:bodyPr>
          <a:lstStyle/>
          <a:p>
            <a:pPr marL="285750" indent="-285750">
              <a:buFont typeface="Wingdings" panose="05000000000000000000" pitchFamily="2" charset="2"/>
              <a:buChar char="§"/>
            </a:pPr>
            <a:r>
              <a:rPr lang="fr-FR" sz="2200" dirty="0"/>
              <a:t>Identifier les risques et le processus qui consiste à identifier les risques pouvant affecter le projet et à documenter leurs caractéristiques.</a:t>
            </a:r>
          </a:p>
          <a:p>
            <a:endParaRPr lang="fr-FR" sz="800" dirty="0"/>
          </a:p>
          <a:p>
            <a:pPr marL="285750" indent="-285750">
              <a:buFont typeface="Wingdings" panose="05000000000000000000" pitchFamily="2" charset="2"/>
              <a:buChar char="§"/>
            </a:pPr>
            <a:r>
              <a:rPr lang="fr-FR" sz="2200" dirty="0"/>
              <a:t>Connaissance et aptitude à anticiper des événements </a:t>
            </a:r>
          </a:p>
          <a:p>
            <a:pPr marL="285750" indent="-285750">
              <a:buFont typeface="Wingdings" panose="05000000000000000000" pitchFamily="2" charset="2"/>
              <a:buChar char="§"/>
            </a:pPr>
            <a:endParaRPr lang="fr-FR" sz="2200" dirty="0"/>
          </a:p>
          <a:p>
            <a:pPr marL="285750" indent="-285750">
              <a:buFont typeface="Wingdings" panose="05000000000000000000" pitchFamily="2" charset="2"/>
              <a:buChar char="§"/>
            </a:pPr>
            <a:r>
              <a:rPr lang="fr-FR" sz="2200" dirty="0"/>
              <a:t>Participation aux activités d’identification ( Chef de projet, membre de l’équipe projet , l’équipe de management des risques, les clients, les experts, d’autres parties prenantes. </a:t>
            </a:r>
          </a:p>
          <a:p>
            <a:endParaRPr lang="fr-FR" sz="2200" dirty="0"/>
          </a:p>
          <a:p>
            <a:pPr marL="285750" indent="-285750">
              <a:buFont typeface="Wingdings" panose="05000000000000000000" pitchFamily="2" charset="2"/>
              <a:buChar char="§"/>
            </a:pPr>
            <a:r>
              <a:rPr lang="fr-FR" sz="2200" dirty="0"/>
              <a:t>Processus itératif car de nouveaux risques peuvent apparaitre ou évoluer au fur et à mesure que le projet avance dans son cycle de vie.</a:t>
            </a:r>
          </a:p>
        </p:txBody>
      </p:sp>
    </p:spTree>
    <p:extLst>
      <p:ext uri="{BB962C8B-B14F-4D97-AF65-F5344CB8AC3E}">
        <p14:creationId xmlns:p14="http://schemas.microsoft.com/office/powerpoint/2010/main" val="59259521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Identifier les risques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4EB8405D-4CE7-4BFC-9F58-E9DF572572C7}"/>
              </a:ext>
            </a:extLst>
          </p:cNvPr>
          <p:cNvPicPr>
            <a:picLocks noChangeAspect="1"/>
          </p:cNvPicPr>
          <p:nvPr/>
        </p:nvPicPr>
        <p:blipFill>
          <a:blip r:embed="rId3"/>
          <a:stretch>
            <a:fillRect/>
          </a:stretch>
        </p:blipFill>
        <p:spPr>
          <a:xfrm>
            <a:off x="3554842" y="2815840"/>
            <a:ext cx="7410450" cy="4042159"/>
          </a:xfrm>
          <a:prstGeom prst="rect">
            <a:avLst/>
          </a:prstGeom>
        </p:spPr>
      </p:pic>
    </p:spTree>
    <p:extLst>
      <p:ext uri="{BB962C8B-B14F-4D97-AF65-F5344CB8AC3E}">
        <p14:creationId xmlns:p14="http://schemas.microsoft.com/office/powerpoint/2010/main" val="414730086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701042845"/>
              </p:ext>
            </p:extLst>
          </p:nvPr>
        </p:nvGraphicFramePr>
        <p:xfrm>
          <a:off x="3554843" y="185882"/>
          <a:ext cx="7841037" cy="275408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3203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92528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Identifier les risques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11" name="Image 10">
            <a:extLst>
              <a:ext uri="{FF2B5EF4-FFF2-40B4-BE49-F238E27FC236}">
                <a16:creationId xmlns:a16="http://schemas.microsoft.com/office/drawing/2014/main" xmlns="" id="{F1592148-4565-4AD3-A830-FC014106F10D}"/>
              </a:ext>
            </a:extLst>
          </p:cNvPr>
          <p:cNvPicPr>
            <a:picLocks noChangeAspect="1"/>
          </p:cNvPicPr>
          <p:nvPr/>
        </p:nvPicPr>
        <p:blipFill>
          <a:blip r:embed="rId3"/>
          <a:stretch>
            <a:fillRect/>
          </a:stretch>
        </p:blipFill>
        <p:spPr>
          <a:xfrm>
            <a:off x="411305" y="3932093"/>
            <a:ext cx="2190750" cy="933450"/>
          </a:xfrm>
          <a:prstGeom prst="rect">
            <a:avLst/>
          </a:prstGeom>
        </p:spPr>
      </p:pic>
      <p:sp>
        <p:nvSpPr>
          <p:cNvPr id="12" name="ZoneTexte 11">
            <a:extLst>
              <a:ext uri="{FF2B5EF4-FFF2-40B4-BE49-F238E27FC236}">
                <a16:creationId xmlns:a16="http://schemas.microsoft.com/office/drawing/2014/main" xmlns="" id="{244B63C1-3CC7-4028-8F27-D583AE8F5678}"/>
              </a:ext>
            </a:extLst>
          </p:cNvPr>
          <p:cNvSpPr txBox="1"/>
          <p:nvPr/>
        </p:nvSpPr>
        <p:spPr>
          <a:xfrm>
            <a:off x="3435927" y="3429000"/>
            <a:ext cx="7959953" cy="923330"/>
          </a:xfrm>
          <a:prstGeom prst="rect">
            <a:avLst/>
          </a:prstGeom>
          <a:noFill/>
        </p:spPr>
        <p:txBody>
          <a:bodyPr wrap="square" rtlCol="0">
            <a:spAutoFit/>
          </a:bodyPr>
          <a:lstStyle/>
          <a:p>
            <a:pPr marL="285750" indent="-285750">
              <a:buFont typeface="Arial" panose="020B0604020202020204" pitchFamily="34" charset="0"/>
              <a:buChar char="•"/>
            </a:pPr>
            <a:r>
              <a:rPr lang="fr-FR" dirty="0"/>
              <a:t>Liste des risques identifiés</a:t>
            </a:r>
          </a:p>
          <a:p>
            <a:pPr marL="285750" indent="-285750">
              <a:buFont typeface="Arial" panose="020B0604020202020204" pitchFamily="34" charset="0"/>
              <a:buChar char="•"/>
            </a:pPr>
            <a:r>
              <a:rPr lang="fr-FR" dirty="0"/>
              <a:t>Liste des réponses potentielles</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1799994211"/>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3" name="Image 2">
            <a:extLst>
              <a:ext uri="{FF2B5EF4-FFF2-40B4-BE49-F238E27FC236}">
                <a16:creationId xmlns:a16="http://schemas.microsoft.com/office/drawing/2014/main" xmlns="" id="{11E4CEBA-61CA-4131-97CC-B0E624DBB531}"/>
              </a:ext>
            </a:extLst>
          </p:cNvPr>
          <p:cNvPicPr>
            <a:picLocks noChangeAspect="1"/>
          </p:cNvPicPr>
          <p:nvPr/>
        </p:nvPicPr>
        <p:blipFill>
          <a:blip r:embed="rId3"/>
          <a:stretch>
            <a:fillRect/>
          </a:stretch>
        </p:blipFill>
        <p:spPr>
          <a:xfrm>
            <a:off x="3903085" y="257175"/>
            <a:ext cx="6657975" cy="6343650"/>
          </a:xfrm>
          <a:prstGeom prst="rect">
            <a:avLst/>
          </a:prstGeom>
        </p:spPr>
      </p:pic>
    </p:spTree>
    <p:extLst>
      <p:ext uri="{BB962C8B-B14F-4D97-AF65-F5344CB8AC3E}">
        <p14:creationId xmlns:p14="http://schemas.microsoft.com/office/powerpoint/2010/main" val="91894613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290946" y="235528"/>
            <a:ext cx="11402290" cy="2729345"/>
          </a:xfrm>
          <a:solidFill>
            <a:schemeClr val="accent1"/>
          </a:solidFill>
        </p:spPr>
        <p:txBody>
          <a:bodyPr>
            <a:normAutofit/>
          </a:bodyPr>
          <a:lstStyle/>
          <a:p>
            <a:r>
              <a:rPr lang="fr-FR" b="1" dirty="0">
                <a:solidFill>
                  <a:schemeClr val="bg1"/>
                </a:solidFill>
              </a:rPr>
              <a:t>F62: Outils et techniques de planification des projets et programmes </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510361" y="3143371"/>
            <a:ext cx="11440634" cy="3354411"/>
          </a:xfrm>
        </p:spPr>
        <p:txBody>
          <a:bodyPr>
            <a:normAutofit fontScale="92500"/>
          </a:bodyPr>
          <a:lstStyle/>
          <a:p>
            <a:pPr marL="800100" lvl="1" indent="-342900" algn="l">
              <a:buFont typeface="Wingdings" panose="05000000000000000000" pitchFamily="2" charset="2"/>
              <a:buChar char="§"/>
            </a:pPr>
            <a:r>
              <a:rPr lang="fr-FR" sz="4000" dirty="0"/>
              <a:t>Juillet 2017</a:t>
            </a:r>
          </a:p>
          <a:p>
            <a:pPr marL="800100" lvl="1" indent="-342900" algn="l">
              <a:buFont typeface="Wingdings" panose="05000000000000000000" pitchFamily="2" charset="2"/>
              <a:buChar char="§"/>
            </a:pPr>
            <a:r>
              <a:rPr lang="fr-FR" sz="4000" dirty="0"/>
              <a:t>Animateur Paul BOUA</a:t>
            </a:r>
          </a:p>
          <a:p>
            <a:pPr marL="800100" lvl="1" indent="-342900" algn="l">
              <a:buFont typeface="Wingdings" panose="05000000000000000000" pitchFamily="2" charset="2"/>
              <a:buChar char="§"/>
            </a:pPr>
            <a:r>
              <a:rPr lang="fr-FR" sz="4000" dirty="0">
                <a:hlinkClick r:id="rId3"/>
              </a:rPr>
              <a:t>mouhipaul.boua@sciencespo.fr</a:t>
            </a:r>
            <a:endParaRPr lang="fr-FR" sz="4000" dirty="0"/>
          </a:p>
          <a:p>
            <a:pPr marL="800100" lvl="1" indent="-342900" algn="l">
              <a:buFont typeface="Wingdings" panose="05000000000000000000" pitchFamily="2" charset="2"/>
              <a:buChar char="§"/>
            </a:pPr>
            <a:r>
              <a:rPr lang="fr-FR" sz="4000" dirty="0"/>
              <a:t>0648777147</a:t>
            </a:r>
          </a:p>
          <a:p>
            <a:pPr marL="800100" lvl="1" indent="-342900" algn="l">
              <a:buFont typeface="Wingdings" panose="05000000000000000000" pitchFamily="2" charset="2"/>
              <a:buChar char="§"/>
            </a:pPr>
            <a:r>
              <a:rPr lang="fr-FR" sz="3000" i="1" dirty="0"/>
              <a:t>Source d’information: Guide du CORPUS DES CONNAISSANCES EN MANAGEMENT DE PROJET,( GUIDE PMBOK),Cinquième édition du PMI</a:t>
            </a:r>
          </a:p>
        </p:txBody>
      </p:sp>
    </p:spTree>
    <p:extLst>
      <p:ext uri="{BB962C8B-B14F-4D97-AF65-F5344CB8AC3E}">
        <p14:creationId xmlns:p14="http://schemas.microsoft.com/office/powerpoint/2010/main" val="2693771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208890" y="198797"/>
            <a:ext cx="9144000" cy="923422"/>
          </a:xfrm>
          <a:solidFill>
            <a:schemeClr val="accent1"/>
          </a:solidFill>
        </p:spPr>
        <p:txBody>
          <a:bodyPr>
            <a:normAutofit fontScale="90000"/>
          </a:bodyPr>
          <a:lstStyle/>
          <a:p>
            <a:r>
              <a:rPr lang="fr-FR" sz="6600" b="1" dirty="0">
                <a:solidFill>
                  <a:schemeClr val="bg1"/>
                </a:solidFill>
              </a:rPr>
              <a:t>NORME PMI</a:t>
            </a:r>
          </a:p>
        </p:txBody>
      </p:sp>
      <p:sp>
        <p:nvSpPr>
          <p:cNvPr id="6" name="ZoneTexte 5">
            <a:extLst>
              <a:ext uri="{FF2B5EF4-FFF2-40B4-BE49-F238E27FC236}">
                <a16:creationId xmlns:a16="http://schemas.microsoft.com/office/drawing/2014/main" xmlns="" id="{CDE74A47-AE9F-40C3-9800-D15FB79A9B8A}"/>
              </a:ext>
            </a:extLst>
          </p:cNvPr>
          <p:cNvSpPr txBox="1"/>
          <p:nvPr/>
        </p:nvSpPr>
        <p:spPr>
          <a:xfrm>
            <a:off x="142090" y="2780064"/>
            <a:ext cx="3820308" cy="1200329"/>
          </a:xfrm>
          <a:prstGeom prst="rect">
            <a:avLst/>
          </a:prstGeom>
          <a:solidFill>
            <a:srgbClr val="FF0000"/>
          </a:solidFill>
          <a:ln>
            <a:solidFill>
              <a:srgbClr val="FF0000"/>
            </a:solidFill>
          </a:ln>
        </p:spPr>
        <p:txBody>
          <a:bodyPr wrap="square" rtlCol="0">
            <a:spAutoFit/>
          </a:bodyPr>
          <a:lstStyle/>
          <a:p>
            <a:pPr algn="ctr"/>
            <a:r>
              <a:rPr lang="fr-FR" sz="3600" b="1" dirty="0">
                <a:solidFill>
                  <a:schemeClr val="bg1"/>
                </a:solidFill>
              </a:rPr>
              <a:t>5 GROUPES DE PROCESSUS</a:t>
            </a:r>
          </a:p>
        </p:txBody>
      </p:sp>
      <p:sp>
        <p:nvSpPr>
          <p:cNvPr id="8" name="ZoneTexte 7">
            <a:extLst>
              <a:ext uri="{FF2B5EF4-FFF2-40B4-BE49-F238E27FC236}">
                <a16:creationId xmlns:a16="http://schemas.microsoft.com/office/drawing/2014/main" xmlns="" id="{566E406F-151C-48EE-86FE-D1B3FF930402}"/>
              </a:ext>
            </a:extLst>
          </p:cNvPr>
          <p:cNvSpPr txBox="1"/>
          <p:nvPr/>
        </p:nvSpPr>
        <p:spPr>
          <a:xfrm>
            <a:off x="4457777" y="1165958"/>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démarrage (2)  </a:t>
            </a:r>
            <a:r>
              <a:rPr lang="fr-FR" dirty="0" err="1"/>
              <a:t>Initiating</a:t>
            </a:r>
            <a:r>
              <a:rPr lang="fr-FR" dirty="0"/>
              <a:t> process Group </a:t>
            </a:r>
          </a:p>
        </p:txBody>
      </p:sp>
      <p:sp>
        <p:nvSpPr>
          <p:cNvPr id="9" name="ZoneTexte 8">
            <a:extLst>
              <a:ext uri="{FF2B5EF4-FFF2-40B4-BE49-F238E27FC236}">
                <a16:creationId xmlns:a16="http://schemas.microsoft.com/office/drawing/2014/main" xmlns="" id="{40504628-5CFD-42D9-8AA6-231509E4ED61}"/>
              </a:ext>
            </a:extLst>
          </p:cNvPr>
          <p:cNvSpPr txBox="1"/>
          <p:nvPr/>
        </p:nvSpPr>
        <p:spPr>
          <a:xfrm>
            <a:off x="4457778" y="2145732"/>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planification (24)</a:t>
            </a:r>
          </a:p>
          <a:p>
            <a:r>
              <a:rPr lang="fr-FR" dirty="0" err="1"/>
              <a:t>Planing</a:t>
            </a:r>
            <a:r>
              <a:rPr lang="fr-FR" dirty="0"/>
              <a:t> process group </a:t>
            </a:r>
          </a:p>
        </p:txBody>
      </p:sp>
      <p:sp>
        <p:nvSpPr>
          <p:cNvPr id="11" name="ZoneTexte 10">
            <a:extLst>
              <a:ext uri="{FF2B5EF4-FFF2-40B4-BE49-F238E27FC236}">
                <a16:creationId xmlns:a16="http://schemas.microsoft.com/office/drawing/2014/main" xmlns="" id="{43A79928-EEFD-49D3-B882-32045AF6F495}"/>
              </a:ext>
            </a:extLst>
          </p:cNvPr>
          <p:cNvSpPr txBox="1"/>
          <p:nvPr/>
        </p:nvSpPr>
        <p:spPr>
          <a:xfrm>
            <a:off x="4457778" y="3087841"/>
            <a:ext cx="7581821" cy="95410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d’exécution (8)</a:t>
            </a:r>
          </a:p>
          <a:p>
            <a:r>
              <a:rPr lang="fr-FR" dirty="0" err="1"/>
              <a:t>Executing</a:t>
            </a:r>
            <a:r>
              <a:rPr lang="fr-FR" dirty="0"/>
              <a:t> process Group </a:t>
            </a:r>
          </a:p>
        </p:txBody>
      </p:sp>
      <p:sp>
        <p:nvSpPr>
          <p:cNvPr id="13" name="ZoneTexte 12">
            <a:extLst>
              <a:ext uri="{FF2B5EF4-FFF2-40B4-BE49-F238E27FC236}">
                <a16:creationId xmlns:a16="http://schemas.microsoft.com/office/drawing/2014/main" xmlns="" id="{6DCF8459-22C1-4D08-9FFF-7AD5BCE1A1B7}"/>
              </a:ext>
            </a:extLst>
          </p:cNvPr>
          <p:cNvSpPr txBox="1"/>
          <p:nvPr/>
        </p:nvSpPr>
        <p:spPr>
          <a:xfrm>
            <a:off x="4457779" y="4129170"/>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surveillance et de maitrise (11)</a:t>
            </a:r>
          </a:p>
          <a:p>
            <a:r>
              <a:rPr lang="fr-FR" dirty="0"/>
              <a:t>Monitoring and </a:t>
            </a:r>
            <a:r>
              <a:rPr lang="fr-FR" dirty="0" err="1"/>
              <a:t>Controlling</a:t>
            </a:r>
            <a:r>
              <a:rPr lang="fr-FR" dirty="0"/>
              <a:t> Processus Group</a:t>
            </a:r>
          </a:p>
        </p:txBody>
      </p:sp>
      <p:sp>
        <p:nvSpPr>
          <p:cNvPr id="14" name="ZoneTexte 13">
            <a:extLst>
              <a:ext uri="{FF2B5EF4-FFF2-40B4-BE49-F238E27FC236}">
                <a16:creationId xmlns:a16="http://schemas.microsoft.com/office/drawing/2014/main" xmlns="" id="{E97EDEB9-0692-49AD-9196-7B953EBAF83A}"/>
              </a:ext>
            </a:extLst>
          </p:cNvPr>
          <p:cNvSpPr txBox="1"/>
          <p:nvPr/>
        </p:nvSpPr>
        <p:spPr>
          <a:xfrm>
            <a:off x="4457777" y="5158501"/>
            <a:ext cx="7581821" cy="95410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clôture</a:t>
            </a:r>
          </a:p>
          <a:p>
            <a:r>
              <a:rPr lang="fr-FR" dirty="0" err="1"/>
              <a:t>Closing</a:t>
            </a:r>
            <a:r>
              <a:rPr lang="fr-FR" dirty="0"/>
              <a:t> Process Group (2)</a:t>
            </a:r>
          </a:p>
        </p:txBody>
      </p:sp>
      <p:sp>
        <p:nvSpPr>
          <p:cNvPr id="3" name="Accolade fermante 2">
            <a:extLst>
              <a:ext uri="{FF2B5EF4-FFF2-40B4-BE49-F238E27FC236}">
                <a16:creationId xmlns:a16="http://schemas.microsoft.com/office/drawing/2014/main" xmlns="" id="{6C6D5A63-C7C3-4B84-8D4F-BC25EBD6C590}"/>
              </a:ext>
            </a:extLst>
          </p:cNvPr>
          <p:cNvSpPr/>
          <p:nvPr/>
        </p:nvSpPr>
        <p:spPr>
          <a:xfrm>
            <a:off x="3962400" y="1203623"/>
            <a:ext cx="495377" cy="4908985"/>
          </a:xfrm>
          <a:prstGeom prst="rightBrace">
            <a:avLst/>
          </a:prstGeom>
          <a:solidFill>
            <a:schemeClr val="accent1">
              <a:lumMod val="60000"/>
              <a:lumOff val="40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15" name="ZoneTexte 14">
            <a:extLst>
              <a:ext uri="{FF2B5EF4-FFF2-40B4-BE49-F238E27FC236}">
                <a16:creationId xmlns:a16="http://schemas.microsoft.com/office/drawing/2014/main" xmlns="" id="{8943608F-685D-4A25-A4C6-E011BFD1B0E6}"/>
              </a:ext>
            </a:extLst>
          </p:cNvPr>
          <p:cNvSpPr txBox="1"/>
          <p:nvPr/>
        </p:nvSpPr>
        <p:spPr>
          <a:xfrm>
            <a:off x="9148619" y="6488668"/>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a:t>
            </a:r>
          </a:p>
        </p:txBody>
      </p:sp>
    </p:spTree>
    <p:extLst>
      <p:ext uri="{BB962C8B-B14F-4D97-AF65-F5344CB8AC3E}">
        <p14:creationId xmlns:p14="http://schemas.microsoft.com/office/powerpoint/2010/main" val="27156479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2" name="Image 1">
            <a:extLst>
              <a:ext uri="{FF2B5EF4-FFF2-40B4-BE49-F238E27FC236}">
                <a16:creationId xmlns:a16="http://schemas.microsoft.com/office/drawing/2014/main" xmlns="" id="{5A66FDC3-CFD1-4ED9-9816-57C44311ED46}"/>
              </a:ext>
            </a:extLst>
          </p:cNvPr>
          <p:cNvPicPr>
            <a:picLocks noChangeAspect="1"/>
          </p:cNvPicPr>
          <p:nvPr/>
        </p:nvPicPr>
        <p:blipFill>
          <a:blip r:embed="rId3"/>
          <a:stretch>
            <a:fillRect/>
          </a:stretch>
        </p:blipFill>
        <p:spPr>
          <a:xfrm>
            <a:off x="3497839" y="1307290"/>
            <a:ext cx="6581775" cy="3848100"/>
          </a:xfrm>
          <a:prstGeom prst="rect">
            <a:avLst/>
          </a:prstGeom>
        </p:spPr>
      </p:pic>
    </p:spTree>
    <p:extLst>
      <p:ext uri="{BB962C8B-B14F-4D97-AF65-F5344CB8AC3E}">
        <p14:creationId xmlns:p14="http://schemas.microsoft.com/office/powerpoint/2010/main" val="2036654370"/>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2033386891"/>
              </p:ext>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qualitative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5" name="ZoneTexte 4">
            <a:extLst>
              <a:ext uri="{FF2B5EF4-FFF2-40B4-BE49-F238E27FC236}">
                <a16:creationId xmlns:a16="http://schemas.microsoft.com/office/drawing/2014/main" xmlns="" id="{E70424D0-4344-4D03-A705-064ACEB2DD4E}"/>
              </a:ext>
            </a:extLst>
          </p:cNvPr>
          <p:cNvSpPr txBox="1"/>
          <p:nvPr/>
        </p:nvSpPr>
        <p:spPr>
          <a:xfrm>
            <a:off x="3241964" y="3352800"/>
            <a:ext cx="8382000" cy="1754326"/>
          </a:xfrm>
          <a:prstGeom prst="rect">
            <a:avLst/>
          </a:prstGeom>
          <a:noFill/>
        </p:spPr>
        <p:txBody>
          <a:bodyPr wrap="square" rtlCol="0">
            <a:spAutoFit/>
          </a:bodyPr>
          <a:lstStyle/>
          <a:p>
            <a:r>
              <a:rPr lang="fr-FR" dirty="0"/>
              <a:t>Processus qui consiste à classer les risques par ordre de priorité, en vue d’analyse ou d’actions supplémentaires. En évaluant et en combinant, pour chacun d’eux , leur probabilité d’occurrence et leur impact</a:t>
            </a:r>
          </a:p>
          <a:p>
            <a:endParaRPr lang="fr-FR" dirty="0"/>
          </a:p>
          <a:p>
            <a:r>
              <a:rPr lang="fr-FR" dirty="0"/>
              <a:t>Permet au chef de projet de réduire le niveau d’incertitude et de se concentre sur les risques à haute priorité</a:t>
            </a:r>
          </a:p>
        </p:txBody>
      </p:sp>
    </p:spTree>
    <p:extLst>
      <p:ext uri="{BB962C8B-B14F-4D97-AF65-F5344CB8AC3E}">
        <p14:creationId xmlns:p14="http://schemas.microsoft.com/office/powerpoint/2010/main" val="3083671077"/>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qualitative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5" name="ZoneTexte 4">
            <a:extLst>
              <a:ext uri="{FF2B5EF4-FFF2-40B4-BE49-F238E27FC236}">
                <a16:creationId xmlns:a16="http://schemas.microsoft.com/office/drawing/2014/main" xmlns="" id="{E70424D0-4344-4D03-A705-064ACEB2DD4E}"/>
              </a:ext>
            </a:extLst>
          </p:cNvPr>
          <p:cNvSpPr txBox="1"/>
          <p:nvPr/>
        </p:nvSpPr>
        <p:spPr>
          <a:xfrm>
            <a:off x="3241964" y="3352800"/>
            <a:ext cx="8382000" cy="1754326"/>
          </a:xfrm>
          <a:prstGeom prst="rect">
            <a:avLst/>
          </a:prstGeom>
          <a:noFill/>
        </p:spPr>
        <p:txBody>
          <a:bodyPr wrap="square" rtlCol="0">
            <a:spAutoFit/>
          </a:bodyPr>
          <a:lstStyle/>
          <a:p>
            <a:r>
              <a:rPr lang="fr-FR" dirty="0"/>
              <a:t>Processus qui consiste à classer les risques par ordre de priorité, en vue d’analyse ou d’actions supplémentaires. En évaluant et en combinant, pour chacun d’eux , leur probabilité d’occurrence et leur impact</a:t>
            </a:r>
          </a:p>
          <a:p>
            <a:endParaRPr lang="fr-FR" dirty="0"/>
          </a:p>
          <a:p>
            <a:r>
              <a:rPr lang="fr-FR" dirty="0"/>
              <a:t>Permet au chef de projet de réduire le niveau d’incertitude et de se concentre sur les risques à haute priorité</a:t>
            </a:r>
          </a:p>
        </p:txBody>
      </p:sp>
    </p:spTree>
    <p:extLst>
      <p:ext uri="{BB962C8B-B14F-4D97-AF65-F5344CB8AC3E}">
        <p14:creationId xmlns:p14="http://schemas.microsoft.com/office/powerpoint/2010/main" val="3438631001"/>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65648"/>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84244">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1036848">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qualitative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FEAE1FB9-72B1-44C1-BAB7-79D94357A199}"/>
              </a:ext>
            </a:extLst>
          </p:cNvPr>
          <p:cNvPicPr>
            <a:picLocks noChangeAspect="1"/>
          </p:cNvPicPr>
          <p:nvPr/>
        </p:nvPicPr>
        <p:blipFill>
          <a:blip r:embed="rId3"/>
          <a:stretch>
            <a:fillRect/>
          </a:stretch>
        </p:blipFill>
        <p:spPr>
          <a:xfrm>
            <a:off x="3312534" y="3429000"/>
            <a:ext cx="7839075" cy="2676525"/>
          </a:xfrm>
          <a:prstGeom prst="rect">
            <a:avLst/>
          </a:prstGeom>
        </p:spPr>
      </p:pic>
    </p:spTree>
    <p:extLst>
      <p:ext uri="{BB962C8B-B14F-4D97-AF65-F5344CB8AC3E}">
        <p14:creationId xmlns:p14="http://schemas.microsoft.com/office/powerpoint/2010/main" val="2630027032"/>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5" name="Image 4">
            <a:extLst>
              <a:ext uri="{FF2B5EF4-FFF2-40B4-BE49-F238E27FC236}">
                <a16:creationId xmlns:a16="http://schemas.microsoft.com/office/drawing/2014/main" xmlns="" id="{9D1F2842-E565-4C61-A608-82E074D58D78}"/>
              </a:ext>
            </a:extLst>
          </p:cNvPr>
          <p:cNvPicPr>
            <a:picLocks noChangeAspect="1"/>
          </p:cNvPicPr>
          <p:nvPr/>
        </p:nvPicPr>
        <p:blipFill>
          <a:blip r:embed="rId3"/>
          <a:stretch>
            <a:fillRect/>
          </a:stretch>
        </p:blipFill>
        <p:spPr>
          <a:xfrm>
            <a:off x="2989180" y="680984"/>
            <a:ext cx="8448019" cy="5054798"/>
          </a:xfrm>
          <a:prstGeom prst="rect">
            <a:avLst/>
          </a:prstGeom>
        </p:spPr>
      </p:pic>
    </p:spTree>
    <p:extLst>
      <p:ext uri="{BB962C8B-B14F-4D97-AF65-F5344CB8AC3E}">
        <p14:creationId xmlns:p14="http://schemas.microsoft.com/office/powerpoint/2010/main" val="2757287908"/>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44721341"/>
              </p:ext>
            </p:extLst>
          </p:nvPr>
        </p:nvGraphicFramePr>
        <p:xfrm>
          <a:off x="3554843" y="185882"/>
          <a:ext cx="7841037" cy="2704975"/>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quantitative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8693A46C-F3F8-4881-A934-C4288B81C8E5}"/>
              </a:ext>
            </a:extLst>
          </p:cNvPr>
          <p:cNvSpPr txBox="1"/>
          <p:nvPr/>
        </p:nvSpPr>
        <p:spPr>
          <a:xfrm>
            <a:off x="3374415" y="2910895"/>
            <a:ext cx="8201891" cy="1754326"/>
          </a:xfrm>
          <a:prstGeom prst="rect">
            <a:avLst/>
          </a:prstGeom>
          <a:noFill/>
        </p:spPr>
        <p:txBody>
          <a:bodyPr wrap="square" rtlCol="0">
            <a:spAutoFit/>
          </a:bodyPr>
          <a:lstStyle/>
          <a:p>
            <a:pPr marL="285750" indent="-285750">
              <a:buFont typeface="Arial" panose="020B0604020202020204" pitchFamily="34" charset="0"/>
              <a:buChar char="•"/>
            </a:pPr>
            <a:r>
              <a:rPr lang="fr-FR" dirty="0"/>
              <a:t>Analyser de manière numérique l’effet global des risques identifiés sur l’ensemble des objectif du projet</a:t>
            </a:r>
          </a:p>
          <a:p>
            <a:pPr marL="285750" indent="-285750">
              <a:buFont typeface="Arial" panose="020B0604020202020204" pitchFamily="34" charset="0"/>
              <a:buChar char="•"/>
            </a:pPr>
            <a:endParaRPr lang="fr-FR" dirty="0"/>
          </a:p>
          <a:p>
            <a:endParaRPr lang="fr-FR" dirty="0"/>
          </a:p>
          <a:p>
            <a:pPr marL="285750" indent="-285750">
              <a:buFont typeface="Arial" panose="020B0604020202020204" pitchFamily="34" charset="0"/>
              <a:buChar char="•"/>
            </a:pPr>
            <a:r>
              <a:rPr lang="fr-FR" dirty="0"/>
              <a:t>Production des informations quantitatives relatives aux risques pour soutenir la prise de décision dans le but de réduire l’incertitude globale du projet </a:t>
            </a:r>
          </a:p>
        </p:txBody>
      </p:sp>
    </p:spTree>
    <p:extLst>
      <p:ext uri="{BB962C8B-B14F-4D97-AF65-F5344CB8AC3E}">
        <p14:creationId xmlns:p14="http://schemas.microsoft.com/office/powerpoint/2010/main" val="406500102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704975"/>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Mettre en œuvre l’analyse quantitative des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ED5D0AE8-A6DA-407B-99D0-2E95C4E53F6A}"/>
              </a:ext>
            </a:extLst>
          </p:cNvPr>
          <p:cNvPicPr>
            <a:picLocks noChangeAspect="1"/>
          </p:cNvPicPr>
          <p:nvPr/>
        </p:nvPicPr>
        <p:blipFill>
          <a:blip r:embed="rId3"/>
          <a:stretch>
            <a:fillRect/>
          </a:stretch>
        </p:blipFill>
        <p:spPr>
          <a:xfrm>
            <a:off x="3110342" y="3225736"/>
            <a:ext cx="8105775" cy="2609850"/>
          </a:xfrm>
          <a:prstGeom prst="rect">
            <a:avLst/>
          </a:prstGeom>
        </p:spPr>
      </p:pic>
    </p:spTree>
    <p:extLst>
      <p:ext uri="{BB962C8B-B14F-4D97-AF65-F5344CB8AC3E}">
        <p14:creationId xmlns:p14="http://schemas.microsoft.com/office/powerpoint/2010/main" val="156447944"/>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5" name="Image 4">
            <a:extLst>
              <a:ext uri="{FF2B5EF4-FFF2-40B4-BE49-F238E27FC236}">
                <a16:creationId xmlns:a16="http://schemas.microsoft.com/office/drawing/2014/main" xmlns="" id="{8EF4ABC7-696B-4C83-BA6D-16862A56D4B8}"/>
              </a:ext>
            </a:extLst>
          </p:cNvPr>
          <p:cNvPicPr>
            <a:picLocks noChangeAspect="1"/>
          </p:cNvPicPr>
          <p:nvPr/>
        </p:nvPicPr>
        <p:blipFill>
          <a:blip r:embed="rId3"/>
          <a:stretch>
            <a:fillRect/>
          </a:stretch>
        </p:blipFill>
        <p:spPr>
          <a:xfrm>
            <a:off x="3110342" y="802465"/>
            <a:ext cx="8696325" cy="4857750"/>
          </a:xfrm>
          <a:prstGeom prst="rect">
            <a:avLst/>
          </a:prstGeom>
        </p:spPr>
      </p:pic>
    </p:spTree>
    <p:extLst>
      <p:ext uri="{BB962C8B-B14F-4D97-AF65-F5344CB8AC3E}">
        <p14:creationId xmlns:p14="http://schemas.microsoft.com/office/powerpoint/2010/main" val="3944778743"/>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4122098452"/>
              </p:ext>
            </p:extLst>
          </p:nvPr>
        </p:nvGraphicFramePr>
        <p:xfrm>
          <a:off x="3554843" y="185882"/>
          <a:ext cx="7841037" cy="2704975"/>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les réponses aux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5" name="ZoneTexte 4">
            <a:extLst>
              <a:ext uri="{FF2B5EF4-FFF2-40B4-BE49-F238E27FC236}">
                <a16:creationId xmlns:a16="http://schemas.microsoft.com/office/drawing/2014/main" xmlns="" id="{E2877728-47FF-47A5-9E9B-91D729D59735}"/>
              </a:ext>
            </a:extLst>
          </p:cNvPr>
          <p:cNvSpPr txBox="1"/>
          <p:nvPr/>
        </p:nvSpPr>
        <p:spPr>
          <a:xfrm>
            <a:off x="3110342" y="3191952"/>
            <a:ext cx="8354291" cy="1754326"/>
          </a:xfrm>
          <a:prstGeom prst="rect">
            <a:avLst/>
          </a:prstGeom>
          <a:noFill/>
        </p:spPr>
        <p:txBody>
          <a:bodyPr wrap="square" rtlCol="0">
            <a:spAutoFit/>
          </a:bodyPr>
          <a:lstStyle/>
          <a:p>
            <a:pPr marL="285750" indent="-285750">
              <a:buFont typeface="Arial" panose="020B0604020202020204" pitchFamily="34" charset="0"/>
              <a:buChar char="•"/>
            </a:pPr>
            <a:r>
              <a:rPr lang="fr-FR" dirty="0"/>
              <a:t>Elaborer les options et des actions permettant d’améliorer les  et de réduire les menaces relatives aux objectifs du projet.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Traiter les risques par ordre de priorité, en ajoutant, selon les besoins, des ressources et des activités dans le budget, dans l’échéancier et dans le plan de management du projet. </a:t>
            </a:r>
          </a:p>
        </p:txBody>
      </p:sp>
    </p:spTree>
    <p:extLst>
      <p:ext uri="{BB962C8B-B14F-4D97-AF65-F5344CB8AC3E}">
        <p14:creationId xmlns:p14="http://schemas.microsoft.com/office/powerpoint/2010/main" val="2509270626"/>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061855" y="251462"/>
            <a:ext cx="8991600" cy="6247864"/>
          </a:xfrm>
          <a:prstGeom prst="rect">
            <a:avLst/>
          </a:prstGeom>
          <a:noFill/>
        </p:spPr>
        <p:txBody>
          <a:bodyPr wrap="square" rtlCol="0">
            <a:spAutoFit/>
          </a:bodyPr>
          <a:lstStyle/>
          <a:p>
            <a:r>
              <a:rPr lang="fr-FR" sz="2000" dirty="0"/>
              <a:t>Le management des risques du projet comprend les processus de planification du management des risques:</a:t>
            </a:r>
          </a:p>
          <a:p>
            <a:endParaRPr lang="fr-FR" sz="2000" dirty="0"/>
          </a:p>
          <a:p>
            <a:pPr marL="342900" indent="-342900">
              <a:buFont typeface="Wingdings" panose="05000000000000000000" pitchFamily="2" charset="2"/>
              <a:buChar char="§"/>
            </a:pPr>
            <a:r>
              <a:rPr lang="fr-FR" sz="2000" dirty="0"/>
              <a:t>D’identification , d’analyse, de planification des réponses, ainsi que de maitrise des risques dans le cadre d’un projet.</a:t>
            </a:r>
          </a:p>
          <a:p>
            <a:pPr marL="342900" indent="-342900">
              <a:buFont typeface="Wingdings" panose="05000000000000000000" pitchFamily="2" charset="2"/>
              <a:buChar char="§"/>
            </a:pPr>
            <a:r>
              <a:rPr lang="fr-FR" sz="2000" dirty="0"/>
              <a:t>Accroître la probabilité et l’impact des événements positifs, et de réduire la probabilité et l’impact des événements négatifs dans la cadre du projet</a:t>
            </a:r>
          </a:p>
          <a:p>
            <a:endParaRPr lang="fr-FR" sz="2000" dirty="0"/>
          </a:p>
          <a:p>
            <a:r>
              <a:rPr lang="fr-FR" sz="2000" dirty="0"/>
              <a:t>Un risque du projet est un évènement ou une condition incertaine dont la concrétisation aurait un effet positif ou négatif sur un ou plusieurs des objectifs du projet ( le contenu, l’échéancier, la qualité…) Cause ( exigence, hypothèse, contrainte..)</a:t>
            </a:r>
          </a:p>
          <a:p>
            <a:endParaRPr lang="fr-FR" sz="2000" dirty="0"/>
          </a:p>
          <a:p>
            <a:r>
              <a:rPr lang="fr-FR" sz="2000" dirty="0" err="1"/>
              <a:t>Exple</a:t>
            </a:r>
            <a:r>
              <a:rPr lang="fr-FR" sz="2000" dirty="0"/>
              <a:t>: exigence d’une étude d’impact environnemental , retard dans la réalisation de l’étude ( retard dans la délivrance d’un document important). Limitation de personnel affecté à la conception du projet.</a:t>
            </a:r>
          </a:p>
          <a:p>
            <a:endParaRPr lang="fr-FR" sz="2000" dirty="0"/>
          </a:p>
          <a:p>
            <a:r>
              <a:rPr lang="fr-FR" sz="2000" dirty="0"/>
              <a:t>Les conditions de risques ( aspects environnementaux , organisationnel ( manque de SIG) dépendance vis-à-vis de participants externes qui ne sont pas sous le contrôle direct du projet.</a:t>
            </a:r>
          </a:p>
        </p:txBody>
      </p:sp>
      <p:sp>
        <p:nvSpPr>
          <p:cNvPr id="5" name="ZoneTexte 4">
            <a:extLst>
              <a:ext uri="{FF2B5EF4-FFF2-40B4-BE49-F238E27FC236}">
                <a16:creationId xmlns:a16="http://schemas.microsoft.com/office/drawing/2014/main" xmlns="" id="{D2D80AEC-8795-4710-9C0B-673886909921}"/>
              </a:ext>
            </a:extLst>
          </p:cNvPr>
          <p:cNvSpPr txBox="1"/>
          <p:nvPr/>
        </p:nvSpPr>
        <p:spPr>
          <a:xfrm>
            <a:off x="-41565" y="2400221"/>
            <a:ext cx="3061855" cy="830997"/>
          </a:xfrm>
          <a:prstGeom prst="rect">
            <a:avLst/>
          </a:prstGeom>
          <a:noFill/>
        </p:spPr>
        <p:txBody>
          <a:bodyPr wrap="square" rtlCol="0">
            <a:spAutoFit/>
          </a:bodyPr>
          <a:lstStyle/>
          <a:p>
            <a:pPr algn="ctr"/>
            <a:r>
              <a:rPr lang="fr-FR" sz="2400" b="1" dirty="0"/>
              <a:t>MANAGEMENT DES RISQUES DU PROJET</a:t>
            </a:r>
          </a:p>
        </p:txBody>
      </p:sp>
    </p:spTree>
    <p:extLst>
      <p:ext uri="{BB962C8B-B14F-4D97-AF65-F5344CB8AC3E}">
        <p14:creationId xmlns:p14="http://schemas.microsoft.com/office/powerpoint/2010/main" val="344549698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292017" y="157233"/>
            <a:ext cx="9144000" cy="1145094"/>
          </a:xfrm>
          <a:solidFill>
            <a:schemeClr val="accent1"/>
          </a:solidFill>
        </p:spPr>
        <p:txBody>
          <a:bodyPr>
            <a:noAutofit/>
          </a:bodyPr>
          <a:lstStyle/>
          <a:p>
            <a:r>
              <a:rPr lang="fr-FR" sz="4000" b="1" dirty="0">
                <a:solidFill>
                  <a:schemeClr val="bg1"/>
                </a:solidFill>
              </a:rPr>
              <a:t>LES 47 PROCESSUS DU PMI REGROUPES EN 5 GROUPES DE PROCESSUS</a:t>
            </a:r>
          </a:p>
        </p:txBody>
      </p:sp>
      <p:sp>
        <p:nvSpPr>
          <p:cNvPr id="3" name="Rectangle 2">
            <a:extLst>
              <a:ext uri="{FF2B5EF4-FFF2-40B4-BE49-F238E27FC236}">
                <a16:creationId xmlns:a16="http://schemas.microsoft.com/office/drawing/2014/main" xmlns="" id="{BD09A7AF-4B60-45A2-8BB1-D6CD4151E213}"/>
              </a:ext>
            </a:extLst>
          </p:cNvPr>
          <p:cNvSpPr/>
          <p:nvPr/>
        </p:nvSpPr>
        <p:spPr>
          <a:xfrm>
            <a:off x="1292017" y="1806374"/>
            <a:ext cx="2314575" cy="396875"/>
          </a:xfrm>
          <a:prstGeom prst="rect">
            <a:avLst/>
          </a:prstGeom>
          <a:solidFill>
            <a:schemeClr val="bg1"/>
          </a:solidFill>
          <a:ln w="38100">
            <a:solidFill>
              <a:srgbClr val="FFFF00"/>
            </a:solidFill>
          </a:ln>
        </p:spPr>
        <p:txBody>
          <a:bodyPr>
            <a:spAutoFit/>
          </a:bodyPr>
          <a:lstStyle/>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Élaborer la charte du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Identifier les parties prenantes</a:t>
            </a:r>
          </a:p>
        </p:txBody>
      </p:sp>
      <p:sp>
        <p:nvSpPr>
          <p:cNvPr id="4" name="Rectangle 3">
            <a:extLst>
              <a:ext uri="{FF2B5EF4-FFF2-40B4-BE49-F238E27FC236}">
                <a16:creationId xmlns:a16="http://schemas.microsoft.com/office/drawing/2014/main" xmlns="" id="{2BA65A99-07C0-4B5B-A401-B59B55B42948}"/>
              </a:ext>
            </a:extLst>
          </p:cNvPr>
          <p:cNvSpPr>
            <a:spLocks noChangeArrowheads="1"/>
          </p:cNvSpPr>
          <p:nvPr/>
        </p:nvSpPr>
        <p:spPr bwMode="auto">
          <a:xfrm>
            <a:off x="861148" y="2651502"/>
            <a:ext cx="2890837" cy="4108450"/>
          </a:xfrm>
          <a:prstGeom prst="rect">
            <a:avLst/>
          </a:prstGeom>
          <a:solidFill>
            <a:schemeClr val="bg1"/>
          </a:solidFill>
          <a:ln w="38100">
            <a:solidFill>
              <a:srgbClr val="FFFF00"/>
            </a:solidFill>
            <a:miter lim="800000"/>
            <a:headEnd/>
            <a:tailEnd/>
          </a:ln>
        </p:spPr>
        <p:txBody>
          <a:bodyPr>
            <a:spAutoFit/>
          </a:bodyPr>
          <a:lstStyle>
            <a:lvl1pPr marL="76200" indent="-762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Élaborer le plan de management du projet</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du contenu</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Recueillir les exigences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Définir le contenu</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Créer la SDP (Structure du Découpage du Projet)</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 l’échéancier</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Définir les activités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Organiser les activités en séquence </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Estimer les ressources nécessaires aux activités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Estimer la durée des activités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Élaborer l’échéancier</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coûts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Estimer les coûts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Déterminer le budget</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 la qualité</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ressources humaines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communications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Identifier les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Mettre en œuvre l’analyse qualitative des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Mettre en œuvre l’analyse quantitative des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les réponses aux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approvisionnements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parties prenantes</a:t>
            </a:r>
          </a:p>
        </p:txBody>
      </p:sp>
      <p:sp>
        <p:nvSpPr>
          <p:cNvPr id="5" name="Rectangle 4">
            <a:extLst>
              <a:ext uri="{FF2B5EF4-FFF2-40B4-BE49-F238E27FC236}">
                <a16:creationId xmlns:a16="http://schemas.microsoft.com/office/drawing/2014/main" xmlns="" id="{2AA28EF3-2D56-48B9-817B-513FAECD86F3}"/>
              </a:ext>
            </a:extLst>
          </p:cNvPr>
          <p:cNvSpPr/>
          <p:nvPr/>
        </p:nvSpPr>
        <p:spPr>
          <a:xfrm>
            <a:off x="6996834" y="2118554"/>
            <a:ext cx="2535093" cy="2140295"/>
          </a:xfrm>
          <a:prstGeom prst="rect">
            <a:avLst/>
          </a:prstGeom>
          <a:solidFill>
            <a:srgbClr val="FFFFFF"/>
          </a:solidFill>
          <a:ln w="38100">
            <a:solidFill>
              <a:schemeClr val="accent6">
                <a:lumMod val="75000"/>
              </a:schemeClr>
            </a:solidFill>
          </a:ln>
        </p:spPr>
        <p:txBody>
          <a:bodyPr wrap="square">
            <a:spAutoFit/>
          </a:bodyPr>
          <a:lstStyle/>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Surveiller et maîtriser le travail du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Mettre en œuvre la maîtrise intégrée des modifications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Valider le contenu</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 contenu</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l’échéancier</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les coûts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Mettre en œuvre le contrôle qualité</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les communications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les risques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les approvisionnements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l’engagement des parties prenantes</a:t>
            </a:r>
          </a:p>
        </p:txBody>
      </p:sp>
      <p:sp>
        <p:nvSpPr>
          <p:cNvPr id="6" name="Rectangle 5">
            <a:extLst>
              <a:ext uri="{FF2B5EF4-FFF2-40B4-BE49-F238E27FC236}">
                <a16:creationId xmlns:a16="http://schemas.microsoft.com/office/drawing/2014/main" xmlns="" id="{1FC5D8CF-A50A-4FAC-BE70-587D85AC27FD}"/>
              </a:ext>
            </a:extLst>
          </p:cNvPr>
          <p:cNvSpPr/>
          <p:nvPr/>
        </p:nvSpPr>
        <p:spPr>
          <a:xfrm>
            <a:off x="4184579" y="4775711"/>
            <a:ext cx="2417762" cy="1463478"/>
          </a:xfrm>
          <a:prstGeom prst="rect">
            <a:avLst/>
          </a:prstGeom>
          <a:solidFill>
            <a:schemeClr val="bg1"/>
          </a:solidFill>
          <a:ln w="38100">
            <a:solidFill>
              <a:srgbClr val="FFFF00"/>
            </a:solidFill>
          </a:ln>
        </p:spPr>
        <p:txBody>
          <a:bodyPr>
            <a:spAutoFit/>
          </a:bodyPr>
          <a:lstStyle/>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Diriger et gérer le travail du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Mettre en œuvre l’assurance qualité</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Constituer l’équipe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Développer  l’équipe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Diriger l’équipe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Gérer  les communications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Procéder aux approvisionnements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Gérer l’engagement des parties prenantes</a:t>
            </a:r>
          </a:p>
        </p:txBody>
      </p:sp>
      <p:sp>
        <p:nvSpPr>
          <p:cNvPr id="7" name="Rectangle 6">
            <a:extLst>
              <a:ext uri="{FF2B5EF4-FFF2-40B4-BE49-F238E27FC236}">
                <a16:creationId xmlns:a16="http://schemas.microsoft.com/office/drawing/2014/main" xmlns="" id="{43FD1804-5D85-4DBE-9765-C54CE0479149}"/>
              </a:ext>
            </a:extLst>
          </p:cNvPr>
          <p:cNvSpPr/>
          <p:nvPr/>
        </p:nvSpPr>
        <p:spPr>
          <a:xfrm>
            <a:off x="7192817" y="4714745"/>
            <a:ext cx="1884362" cy="397032"/>
          </a:xfrm>
          <a:prstGeom prst="rect">
            <a:avLst/>
          </a:prstGeom>
          <a:solidFill>
            <a:schemeClr val="bg1"/>
          </a:solidFill>
          <a:ln w="38100">
            <a:solidFill>
              <a:srgbClr val="FFFF00"/>
            </a:solidFill>
          </a:ln>
        </p:spPr>
        <p:txBody>
          <a:bodyPr>
            <a:spAutoFit/>
          </a:bodyPr>
          <a:lstStyle/>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Clore le projet ou la phase</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Clore les approvisionnements</a:t>
            </a:r>
          </a:p>
        </p:txBody>
      </p:sp>
      <p:sp>
        <p:nvSpPr>
          <p:cNvPr id="8" name="ZoneTexte 7">
            <a:extLst>
              <a:ext uri="{FF2B5EF4-FFF2-40B4-BE49-F238E27FC236}">
                <a16:creationId xmlns:a16="http://schemas.microsoft.com/office/drawing/2014/main" xmlns="" id="{F1F6230E-2333-4DDF-BEF5-71DD383EE8FE}"/>
              </a:ext>
            </a:extLst>
          </p:cNvPr>
          <p:cNvSpPr txBox="1"/>
          <p:nvPr/>
        </p:nvSpPr>
        <p:spPr>
          <a:xfrm>
            <a:off x="1453246" y="1461120"/>
            <a:ext cx="2298739" cy="286232"/>
          </a:xfrm>
          <a:prstGeom prst="rect">
            <a:avLst/>
          </a:prstGeom>
          <a:noFill/>
          <a:ln>
            <a:solidFill>
              <a:schemeClr val="bg1"/>
            </a:solidFill>
          </a:ln>
        </p:spPr>
        <p:txBody>
          <a:bodyPr>
            <a:spAutoFit/>
          </a:bodyPr>
          <a:lstStyle/>
          <a:p>
            <a:pPr>
              <a:defRPr/>
            </a:pPr>
            <a:r>
              <a:rPr lang="fr-FR" sz="1260" b="1" dirty="0">
                <a:solidFill>
                  <a:srgbClr val="FF0000"/>
                </a:solidFill>
              </a:rPr>
              <a:t>2 processus de démarrage</a:t>
            </a:r>
          </a:p>
        </p:txBody>
      </p:sp>
      <p:sp>
        <p:nvSpPr>
          <p:cNvPr id="9" name="ZoneTexte 8">
            <a:extLst>
              <a:ext uri="{FF2B5EF4-FFF2-40B4-BE49-F238E27FC236}">
                <a16:creationId xmlns:a16="http://schemas.microsoft.com/office/drawing/2014/main" xmlns="" id="{A1C6870B-280A-4564-B15C-7A077B884790}"/>
              </a:ext>
            </a:extLst>
          </p:cNvPr>
          <p:cNvSpPr txBox="1"/>
          <p:nvPr/>
        </p:nvSpPr>
        <p:spPr>
          <a:xfrm>
            <a:off x="7192817" y="4395386"/>
            <a:ext cx="2143125" cy="287338"/>
          </a:xfrm>
          <a:prstGeom prst="rect">
            <a:avLst/>
          </a:prstGeom>
          <a:noFill/>
        </p:spPr>
        <p:txBody>
          <a:bodyPr>
            <a:spAutoFit/>
          </a:bodyPr>
          <a:lstStyle/>
          <a:p>
            <a:pPr>
              <a:defRPr/>
            </a:pPr>
            <a:r>
              <a:rPr lang="fr-FR" sz="1260" b="1" dirty="0">
                <a:solidFill>
                  <a:srgbClr val="FF0000"/>
                </a:solidFill>
              </a:rPr>
              <a:t>2 processus de clôture</a:t>
            </a:r>
          </a:p>
        </p:txBody>
      </p:sp>
      <p:sp>
        <p:nvSpPr>
          <p:cNvPr id="10" name="ZoneTexte 9">
            <a:extLst>
              <a:ext uri="{FF2B5EF4-FFF2-40B4-BE49-F238E27FC236}">
                <a16:creationId xmlns:a16="http://schemas.microsoft.com/office/drawing/2014/main" xmlns="" id="{E0B24437-C92C-4D03-97B3-045706AA66B4}"/>
              </a:ext>
            </a:extLst>
          </p:cNvPr>
          <p:cNvSpPr txBox="1"/>
          <p:nvPr/>
        </p:nvSpPr>
        <p:spPr>
          <a:xfrm>
            <a:off x="4337772" y="4419977"/>
            <a:ext cx="2111375" cy="285750"/>
          </a:xfrm>
          <a:prstGeom prst="rect">
            <a:avLst/>
          </a:prstGeom>
          <a:noFill/>
        </p:spPr>
        <p:txBody>
          <a:bodyPr>
            <a:spAutoFit/>
          </a:bodyPr>
          <a:lstStyle/>
          <a:p>
            <a:pPr>
              <a:defRPr/>
            </a:pPr>
            <a:r>
              <a:rPr lang="fr-FR" sz="1260" b="1" dirty="0">
                <a:solidFill>
                  <a:srgbClr val="FF0000"/>
                </a:solidFill>
              </a:rPr>
              <a:t>8 processus d’exécution</a:t>
            </a:r>
          </a:p>
        </p:txBody>
      </p:sp>
      <p:sp>
        <p:nvSpPr>
          <p:cNvPr id="11" name="ZoneTexte 10">
            <a:extLst>
              <a:ext uri="{FF2B5EF4-FFF2-40B4-BE49-F238E27FC236}">
                <a16:creationId xmlns:a16="http://schemas.microsoft.com/office/drawing/2014/main" xmlns="" id="{A0FB7B2F-58E8-4CA6-A66B-12F6DAC54B2F}"/>
              </a:ext>
            </a:extLst>
          </p:cNvPr>
          <p:cNvSpPr txBox="1"/>
          <p:nvPr/>
        </p:nvSpPr>
        <p:spPr>
          <a:xfrm>
            <a:off x="7284172" y="1557771"/>
            <a:ext cx="1924050" cy="481013"/>
          </a:xfrm>
          <a:prstGeom prst="rect">
            <a:avLst/>
          </a:prstGeom>
          <a:noFill/>
        </p:spPr>
        <p:txBody>
          <a:bodyPr>
            <a:spAutoFit/>
          </a:bodyPr>
          <a:lstStyle/>
          <a:p>
            <a:pPr algn="ctr">
              <a:defRPr/>
            </a:pPr>
            <a:r>
              <a:rPr lang="fr-FR" sz="1260" b="1" dirty="0">
                <a:solidFill>
                  <a:srgbClr val="FF0000"/>
                </a:solidFill>
              </a:rPr>
              <a:t>11 processus de surveillance &amp; maîtrise</a:t>
            </a:r>
          </a:p>
        </p:txBody>
      </p:sp>
      <p:sp>
        <p:nvSpPr>
          <p:cNvPr id="12" name="ZoneTexte 11">
            <a:extLst>
              <a:ext uri="{FF2B5EF4-FFF2-40B4-BE49-F238E27FC236}">
                <a16:creationId xmlns:a16="http://schemas.microsoft.com/office/drawing/2014/main" xmlns="" id="{6AE8E783-470F-4BDF-B7FE-12A1C5725CFA}"/>
              </a:ext>
            </a:extLst>
          </p:cNvPr>
          <p:cNvSpPr txBox="1"/>
          <p:nvPr/>
        </p:nvSpPr>
        <p:spPr>
          <a:xfrm>
            <a:off x="1141703" y="2321293"/>
            <a:ext cx="2538412" cy="285750"/>
          </a:xfrm>
          <a:prstGeom prst="rect">
            <a:avLst/>
          </a:prstGeom>
          <a:noFill/>
        </p:spPr>
        <p:txBody>
          <a:bodyPr>
            <a:spAutoFit/>
          </a:bodyPr>
          <a:lstStyle/>
          <a:p>
            <a:pPr>
              <a:defRPr/>
            </a:pPr>
            <a:r>
              <a:rPr lang="fr-FR" sz="1260" b="1" dirty="0">
                <a:solidFill>
                  <a:srgbClr val="FF0000"/>
                </a:solidFill>
              </a:rPr>
              <a:t>24 processus de planification</a:t>
            </a:r>
          </a:p>
        </p:txBody>
      </p:sp>
      <p:pic>
        <p:nvPicPr>
          <p:cNvPr id="13" name="Image 19">
            <a:extLst>
              <a:ext uri="{FF2B5EF4-FFF2-40B4-BE49-F238E27FC236}">
                <a16:creationId xmlns:a16="http://schemas.microsoft.com/office/drawing/2014/main" xmlns="" id="{60CD41F7-4BB3-4A1F-97DC-BBB1C0FEB7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0836" y="2490201"/>
            <a:ext cx="2881746" cy="176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18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P spid="10" grpId="0"/>
      <p:bldP spid="11" grpId="0"/>
      <p:bldP spid="12"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704975"/>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les réponses aux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22C1C51E-2C1D-4225-AF95-A8CC740198B4}"/>
              </a:ext>
            </a:extLst>
          </p:cNvPr>
          <p:cNvPicPr>
            <a:picLocks noChangeAspect="1"/>
          </p:cNvPicPr>
          <p:nvPr/>
        </p:nvPicPr>
        <p:blipFill>
          <a:blip r:embed="rId3"/>
          <a:stretch>
            <a:fillRect/>
          </a:stretch>
        </p:blipFill>
        <p:spPr>
          <a:xfrm>
            <a:off x="3110342" y="3141452"/>
            <a:ext cx="8707585" cy="2638425"/>
          </a:xfrm>
          <a:prstGeom prst="rect">
            <a:avLst/>
          </a:prstGeom>
        </p:spPr>
      </p:pic>
    </p:spTree>
    <p:extLst>
      <p:ext uri="{BB962C8B-B14F-4D97-AF65-F5344CB8AC3E}">
        <p14:creationId xmlns:p14="http://schemas.microsoft.com/office/powerpoint/2010/main" val="3554639295"/>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704975"/>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risques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les réponses aux risques</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52A549E5-2A7F-4FAC-A586-C79691C424F5}"/>
              </a:ext>
            </a:extLst>
          </p:cNvPr>
          <p:cNvPicPr>
            <a:picLocks noChangeAspect="1"/>
          </p:cNvPicPr>
          <p:nvPr/>
        </p:nvPicPr>
        <p:blipFill>
          <a:blip r:embed="rId3"/>
          <a:stretch>
            <a:fillRect/>
          </a:stretch>
        </p:blipFill>
        <p:spPr>
          <a:xfrm>
            <a:off x="155269" y="3429000"/>
            <a:ext cx="2771775" cy="2533650"/>
          </a:xfrm>
          <a:prstGeom prst="rect">
            <a:avLst/>
          </a:prstGeom>
        </p:spPr>
      </p:pic>
      <p:sp>
        <p:nvSpPr>
          <p:cNvPr id="9" name="ZoneTexte 8">
            <a:extLst>
              <a:ext uri="{FF2B5EF4-FFF2-40B4-BE49-F238E27FC236}">
                <a16:creationId xmlns:a16="http://schemas.microsoft.com/office/drawing/2014/main" xmlns="" id="{3F0FDFBB-7E44-4817-A99F-1E63E440B846}"/>
              </a:ext>
            </a:extLst>
          </p:cNvPr>
          <p:cNvSpPr txBox="1"/>
          <p:nvPr/>
        </p:nvSpPr>
        <p:spPr>
          <a:xfrm>
            <a:off x="3422073" y="3231340"/>
            <a:ext cx="8160327" cy="1477328"/>
          </a:xfrm>
          <a:prstGeom prst="rect">
            <a:avLst/>
          </a:prstGeom>
          <a:noFill/>
        </p:spPr>
        <p:txBody>
          <a:bodyPr wrap="square" rtlCol="0">
            <a:spAutoFit/>
          </a:bodyPr>
          <a:lstStyle/>
          <a:p>
            <a:r>
              <a:rPr lang="fr-FR" dirty="0"/>
              <a:t>Risque négatif ( Eviter, Transférer, Atténuer, Accepter)</a:t>
            </a:r>
          </a:p>
          <a:p>
            <a:endParaRPr lang="fr-FR" dirty="0"/>
          </a:p>
          <a:p>
            <a:r>
              <a:rPr lang="fr-FR" dirty="0"/>
              <a:t>Risque positif ( Exploiter , Améliorer, partager, Accepter</a:t>
            </a:r>
          </a:p>
          <a:p>
            <a:endParaRPr lang="fr-FR" dirty="0"/>
          </a:p>
          <a:p>
            <a:r>
              <a:rPr lang="fr-FR" dirty="0"/>
              <a:t> </a:t>
            </a:r>
          </a:p>
        </p:txBody>
      </p:sp>
    </p:spTree>
    <p:extLst>
      <p:ext uri="{BB962C8B-B14F-4D97-AF65-F5344CB8AC3E}">
        <p14:creationId xmlns:p14="http://schemas.microsoft.com/office/powerpoint/2010/main" val="92239709"/>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830997"/>
          </a:xfrm>
          <a:prstGeom prst="rect">
            <a:avLst/>
          </a:prstGeom>
          <a:solidFill>
            <a:schemeClr val="accent6">
              <a:lumMod val="20000"/>
              <a:lumOff val="80000"/>
            </a:schemeClr>
          </a:solidFill>
        </p:spPr>
        <p:txBody>
          <a:bodyPr wrap="square" rtlCol="0">
            <a:spAutoFit/>
          </a:bodyPr>
          <a:lstStyle/>
          <a:p>
            <a:pPr algn="ctr"/>
            <a:r>
              <a:rPr lang="fr-FR" sz="2400" b="1" dirty="0"/>
              <a:t>MANAGEMENT DES RISQUES DU PROJET</a:t>
            </a:r>
          </a:p>
        </p:txBody>
      </p:sp>
      <p:pic>
        <p:nvPicPr>
          <p:cNvPr id="5" name="Image 4">
            <a:extLst>
              <a:ext uri="{FF2B5EF4-FFF2-40B4-BE49-F238E27FC236}">
                <a16:creationId xmlns:a16="http://schemas.microsoft.com/office/drawing/2014/main" xmlns="" id="{0096209C-ACFF-42F8-8B22-ECF163BC0AED}"/>
              </a:ext>
            </a:extLst>
          </p:cNvPr>
          <p:cNvPicPr>
            <a:picLocks noChangeAspect="1"/>
          </p:cNvPicPr>
          <p:nvPr/>
        </p:nvPicPr>
        <p:blipFill>
          <a:blip r:embed="rId3"/>
          <a:stretch>
            <a:fillRect/>
          </a:stretch>
        </p:blipFill>
        <p:spPr>
          <a:xfrm>
            <a:off x="3361892" y="678873"/>
            <a:ext cx="8759748" cy="5026602"/>
          </a:xfrm>
          <a:prstGeom prst="rect">
            <a:avLst/>
          </a:prstGeom>
        </p:spPr>
      </p:pic>
    </p:spTree>
    <p:extLst>
      <p:ext uri="{BB962C8B-B14F-4D97-AF65-F5344CB8AC3E}">
        <p14:creationId xmlns:p14="http://schemas.microsoft.com/office/powerpoint/2010/main" val="813538929"/>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434618" y="2147455"/>
            <a:ext cx="9302448" cy="2656833"/>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MANAGEMENT DES APPROVISIONNEMENTS DU PROJET</a:t>
            </a:r>
          </a:p>
        </p:txBody>
      </p:sp>
    </p:spTree>
    <p:extLst>
      <p:ext uri="{BB962C8B-B14F-4D97-AF65-F5344CB8AC3E}">
        <p14:creationId xmlns:p14="http://schemas.microsoft.com/office/powerpoint/2010/main" val="355553413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03910" y="2517756"/>
            <a:ext cx="3186545" cy="1200329"/>
          </a:xfrm>
          <a:prstGeom prst="rect">
            <a:avLst/>
          </a:prstGeom>
          <a:noFill/>
        </p:spPr>
        <p:txBody>
          <a:bodyPr wrap="square" rtlCol="0">
            <a:spAutoFit/>
          </a:bodyPr>
          <a:lstStyle/>
          <a:p>
            <a:pPr algn="ctr"/>
            <a:r>
              <a:rPr lang="fr-FR" sz="2400" b="1" dirty="0"/>
              <a:t>MANAGEMENT DES APPROVISIONNMENTS DU PROJET</a:t>
            </a:r>
          </a:p>
        </p:txBody>
      </p:sp>
      <p:graphicFrame>
        <p:nvGraphicFramePr>
          <p:cNvPr id="5" name="Tableau 4">
            <a:extLst>
              <a:ext uri="{FF2B5EF4-FFF2-40B4-BE49-F238E27FC236}">
                <a16:creationId xmlns:a16="http://schemas.microsoft.com/office/drawing/2014/main" xmlns="" id="{96DA7E5F-B378-4BA8-BD55-BD282F0B4B41}"/>
              </a:ext>
            </a:extLst>
          </p:cNvPr>
          <p:cNvGraphicFramePr>
            <a:graphicFrameLocks noGrp="1"/>
          </p:cNvGraphicFramePr>
          <p:nvPr>
            <p:extLst>
              <p:ext uri="{D42A27DB-BD31-4B8C-83A1-F6EECF244321}">
                <p14:modId xmlns:p14="http://schemas.microsoft.com/office/powerpoint/2010/main" val="1696740102"/>
              </p:ext>
            </p:extLst>
          </p:nvPr>
        </p:nvGraphicFramePr>
        <p:xfrm>
          <a:off x="3020291" y="1052176"/>
          <a:ext cx="9005453" cy="2931160"/>
        </p:xfrm>
        <a:graphic>
          <a:graphicData uri="http://schemas.openxmlformats.org/drawingml/2006/table">
            <a:tbl>
              <a:tblPr firstRow="1" bandRow="1">
                <a:tableStyleId>{5C22544A-7EE6-4342-B048-85BDC9FD1C3A}</a:tableStyleId>
              </a:tblPr>
              <a:tblGrid>
                <a:gridCol w="4364182">
                  <a:extLst>
                    <a:ext uri="{9D8B030D-6E8A-4147-A177-3AD203B41FA5}">
                      <a16:colId xmlns:a16="http://schemas.microsoft.com/office/drawing/2014/main" xmlns="" val="2126170792"/>
                    </a:ext>
                  </a:extLst>
                </a:gridCol>
                <a:gridCol w="4641271">
                  <a:extLst>
                    <a:ext uri="{9D8B030D-6E8A-4147-A177-3AD203B41FA5}">
                      <a16:colId xmlns:a16="http://schemas.microsoft.com/office/drawing/2014/main" xmlns=""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xmlns="" val="1020992721"/>
                  </a:ext>
                </a:extLst>
              </a:tr>
              <a:tr h="370840">
                <a:tc>
                  <a:txBody>
                    <a:bodyPr/>
                    <a:lstStyle/>
                    <a:p>
                      <a:r>
                        <a:rPr lang="fr-FR" dirty="0"/>
                        <a:t>Planifier le management des approvisionnements</a:t>
                      </a:r>
                    </a:p>
                  </a:txBody>
                  <a:tcPr/>
                </a:tc>
                <a:tc>
                  <a:txBody>
                    <a:bodyPr/>
                    <a:lstStyle/>
                    <a:p>
                      <a:r>
                        <a:rPr lang="fr-FR" dirty="0"/>
                        <a:t>Groupe de processus planification</a:t>
                      </a:r>
                    </a:p>
                  </a:txBody>
                  <a:tcPr/>
                </a:tc>
                <a:extLst>
                  <a:ext uri="{0D108BD9-81ED-4DB2-BD59-A6C34878D82A}">
                    <a16:rowId xmlns:a16="http://schemas.microsoft.com/office/drawing/2014/main" xmlns="" val="3617802200"/>
                  </a:ext>
                </a:extLst>
              </a:tr>
              <a:tr h="209049">
                <a:tc>
                  <a:txBody>
                    <a:bodyPr/>
                    <a:lstStyle/>
                    <a:p>
                      <a:r>
                        <a:rPr lang="fr-FR" dirty="0"/>
                        <a:t>Procéder aux approvisionnements</a:t>
                      </a:r>
                    </a:p>
                  </a:txBody>
                  <a:tcPr/>
                </a:tc>
                <a:tc>
                  <a:txBody>
                    <a:bodyPr/>
                    <a:lstStyle/>
                    <a:p>
                      <a:r>
                        <a:rPr lang="fr-FR" dirty="0"/>
                        <a:t>Groupe de processus d’exécution</a:t>
                      </a:r>
                    </a:p>
                    <a:p>
                      <a:endParaRPr lang="fr-FR" dirty="0"/>
                    </a:p>
                  </a:txBody>
                  <a:tcPr/>
                </a:tc>
                <a:extLst>
                  <a:ext uri="{0D108BD9-81ED-4DB2-BD59-A6C34878D82A}">
                    <a16:rowId xmlns:a16="http://schemas.microsoft.com/office/drawing/2014/main" xmlns="" val="4145226790"/>
                  </a:ext>
                </a:extLst>
              </a:tr>
              <a:tr h="209049">
                <a:tc>
                  <a:txBody>
                    <a:bodyPr/>
                    <a:lstStyle/>
                    <a:p>
                      <a:r>
                        <a:rPr lang="fr-FR" dirty="0"/>
                        <a:t>Maitriser les approvisionnements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surveillance et de maitrise</a:t>
                      </a:r>
                    </a:p>
                    <a:p>
                      <a:endParaRPr lang="fr-FR" dirty="0"/>
                    </a:p>
                  </a:txBody>
                  <a:tcPr/>
                </a:tc>
                <a:extLst>
                  <a:ext uri="{0D108BD9-81ED-4DB2-BD59-A6C34878D82A}">
                    <a16:rowId xmlns:a16="http://schemas.microsoft.com/office/drawing/2014/main" xmlns="" val="4037584234"/>
                  </a:ext>
                </a:extLst>
              </a:tr>
              <a:tr h="209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Clore les approvisionnements </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de clôture</a:t>
                      </a:r>
                    </a:p>
                    <a:p>
                      <a:endParaRPr lang="fr-FR" dirty="0"/>
                    </a:p>
                  </a:txBody>
                  <a:tcPr/>
                </a:tc>
                <a:extLst>
                  <a:ext uri="{0D108BD9-81ED-4DB2-BD59-A6C34878D82A}">
                    <a16:rowId xmlns:a16="http://schemas.microsoft.com/office/drawing/2014/main" xmlns="" val="1201810929"/>
                  </a:ext>
                </a:extLst>
              </a:tr>
            </a:tbl>
          </a:graphicData>
        </a:graphic>
      </p:graphicFrame>
    </p:spTree>
    <p:extLst>
      <p:ext uri="{BB962C8B-B14F-4D97-AF65-F5344CB8AC3E}">
        <p14:creationId xmlns:p14="http://schemas.microsoft.com/office/powerpoint/2010/main" val="2199414727"/>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xmlns="" id="{52508919-8B03-440D-A75C-EBBF5E81323B}"/>
              </a:ext>
            </a:extLst>
          </p:cNvPr>
          <p:cNvSpPr txBox="1"/>
          <p:nvPr/>
        </p:nvSpPr>
        <p:spPr>
          <a:xfrm>
            <a:off x="-103910" y="2517756"/>
            <a:ext cx="3186545" cy="1200329"/>
          </a:xfrm>
          <a:prstGeom prst="rect">
            <a:avLst/>
          </a:prstGeom>
          <a:noFill/>
        </p:spPr>
        <p:txBody>
          <a:bodyPr wrap="square" rtlCol="0">
            <a:spAutoFit/>
          </a:bodyPr>
          <a:lstStyle/>
          <a:p>
            <a:pPr algn="ctr"/>
            <a:r>
              <a:rPr lang="fr-FR" sz="2400" b="1" dirty="0"/>
              <a:t>MANAGEMENT DES APPROVISIONNMENTS DU PROJET</a:t>
            </a:r>
          </a:p>
        </p:txBody>
      </p:sp>
      <p:pic>
        <p:nvPicPr>
          <p:cNvPr id="3" name="Image 2">
            <a:extLst>
              <a:ext uri="{FF2B5EF4-FFF2-40B4-BE49-F238E27FC236}">
                <a16:creationId xmlns:a16="http://schemas.microsoft.com/office/drawing/2014/main" xmlns="" id="{0CCC2913-35E2-427B-BA5B-1C3E640D034F}"/>
              </a:ext>
            </a:extLst>
          </p:cNvPr>
          <p:cNvPicPr>
            <a:picLocks noChangeAspect="1"/>
          </p:cNvPicPr>
          <p:nvPr/>
        </p:nvPicPr>
        <p:blipFill>
          <a:blip r:embed="rId3"/>
          <a:stretch>
            <a:fillRect/>
          </a:stretch>
        </p:blipFill>
        <p:spPr>
          <a:xfrm>
            <a:off x="3082634" y="1350689"/>
            <a:ext cx="8956965" cy="4734791"/>
          </a:xfrm>
          <a:prstGeom prst="rect">
            <a:avLst/>
          </a:prstGeom>
        </p:spPr>
      </p:pic>
    </p:spTree>
    <p:extLst>
      <p:ext uri="{BB962C8B-B14F-4D97-AF65-F5344CB8AC3E}">
        <p14:creationId xmlns:p14="http://schemas.microsoft.com/office/powerpoint/2010/main" val="3565938823"/>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1015663"/>
          </a:xfrm>
          <a:prstGeom prst="rect">
            <a:avLst/>
          </a:prstGeom>
          <a:solidFill>
            <a:schemeClr val="accent6">
              <a:lumMod val="20000"/>
              <a:lumOff val="80000"/>
            </a:schemeClr>
          </a:solidFill>
        </p:spPr>
        <p:txBody>
          <a:bodyPr wrap="square" rtlCol="0">
            <a:spAutoFit/>
          </a:bodyPr>
          <a:lstStyle/>
          <a:p>
            <a:pPr algn="ctr"/>
            <a:r>
              <a:rPr lang="fr-FR" sz="2000" b="1" dirty="0"/>
              <a:t>MANAGEMENT DES APPROVISIONNEMENTS DU PROJET </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1135973579"/>
              </p:ext>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approvisionnements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approvisionnements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3" name="ZoneTexte 2">
            <a:extLst>
              <a:ext uri="{FF2B5EF4-FFF2-40B4-BE49-F238E27FC236}">
                <a16:creationId xmlns:a16="http://schemas.microsoft.com/office/drawing/2014/main" xmlns="" id="{8BB20C6E-8EBF-4C64-AA5F-043509A825BA}"/>
              </a:ext>
            </a:extLst>
          </p:cNvPr>
          <p:cNvSpPr txBox="1"/>
          <p:nvPr/>
        </p:nvSpPr>
        <p:spPr>
          <a:xfrm>
            <a:off x="3241964" y="3311236"/>
            <a:ext cx="8465127" cy="1477328"/>
          </a:xfrm>
          <a:prstGeom prst="rect">
            <a:avLst/>
          </a:prstGeom>
          <a:noFill/>
        </p:spPr>
        <p:txBody>
          <a:bodyPr wrap="square" rtlCol="0">
            <a:spAutoFit/>
          </a:bodyPr>
          <a:lstStyle/>
          <a:p>
            <a:r>
              <a:rPr lang="fr-FR" dirty="0"/>
              <a:t>Documenter les décisions d’approvisionnement du projet, à spécifier les approches et à identifier les vendeurs potentiels</a:t>
            </a:r>
          </a:p>
          <a:p>
            <a:endParaRPr lang="fr-FR" dirty="0"/>
          </a:p>
          <a:p>
            <a:endParaRPr lang="fr-FR" dirty="0"/>
          </a:p>
          <a:p>
            <a:endParaRPr lang="fr-FR" dirty="0"/>
          </a:p>
        </p:txBody>
      </p:sp>
    </p:spTree>
    <p:extLst>
      <p:ext uri="{BB962C8B-B14F-4D97-AF65-F5344CB8AC3E}">
        <p14:creationId xmlns:p14="http://schemas.microsoft.com/office/powerpoint/2010/main" val="224012056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1015663"/>
          </a:xfrm>
          <a:prstGeom prst="rect">
            <a:avLst/>
          </a:prstGeom>
          <a:solidFill>
            <a:schemeClr val="accent6">
              <a:lumMod val="20000"/>
              <a:lumOff val="80000"/>
            </a:schemeClr>
          </a:solidFill>
        </p:spPr>
        <p:txBody>
          <a:bodyPr wrap="square" rtlCol="0">
            <a:spAutoFit/>
          </a:bodyPr>
          <a:lstStyle/>
          <a:p>
            <a:pPr algn="ctr"/>
            <a:r>
              <a:rPr lang="fr-FR" sz="2000" b="1" dirty="0"/>
              <a:t>MANAGEMENT DES APPROVISIONNEMENTS DU PROJET </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3" y="185882"/>
          <a:ext cx="7841037" cy="2834640"/>
        </p:xfrm>
        <a:graphic>
          <a:graphicData uri="http://schemas.openxmlformats.org/drawingml/2006/table">
            <a:tbl>
              <a:tblPr firstRow="1" bandRow="1">
                <a:tableStyleId>{5C22544A-7EE6-4342-B048-85BDC9FD1C3A}</a:tableStyleId>
              </a:tblPr>
              <a:tblGrid>
                <a:gridCol w="3726097">
                  <a:extLst>
                    <a:ext uri="{9D8B030D-6E8A-4147-A177-3AD203B41FA5}">
                      <a16:colId xmlns:a16="http://schemas.microsoft.com/office/drawing/2014/main" xmlns="" val="2249680118"/>
                    </a:ext>
                  </a:extLst>
                </a:gridCol>
                <a:gridCol w="4114940">
                  <a:extLst>
                    <a:ext uri="{9D8B030D-6E8A-4147-A177-3AD203B41FA5}">
                      <a16:colId xmlns:a16="http://schemas.microsoft.com/office/drawing/2014/main" xmlns="" val="2722779140"/>
                    </a:ext>
                  </a:extLst>
                </a:gridCol>
              </a:tblGrid>
              <a:tr h="1694998">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876175">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des approvisionnements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Planifier le management des approvisionnements du projet</a:t>
                      </a:r>
                      <a:endParaRPr lang="fr-FR" sz="1800" b="1" kern="1200" dirty="0">
                        <a:solidFill>
                          <a:schemeClr val="tx1"/>
                        </a:solidFill>
                        <a:latin typeface="Tahoma" pitchFamily="34" charset="0"/>
                        <a:ea typeface="+mn-ea"/>
                        <a:cs typeface="+mn-cs"/>
                      </a:endParaRPr>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6624B630-8813-42AE-90A0-A521879E3458}"/>
              </a:ext>
            </a:extLst>
          </p:cNvPr>
          <p:cNvPicPr>
            <a:picLocks noChangeAspect="1"/>
          </p:cNvPicPr>
          <p:nvPr/>
        </p:nvPicPr>
        <p:blipFill>
          <a:blip r:embed="rId3"/>
          <a:stretch>
            <a:fillRect/>
          </a:stretch>
        </p:blipFill>
        <p:spPr>
          <a:xfrm>
            <a:off x="3110342" y="3225736"/>
            <a:ext cx="8296275" cy="3495675"/>
          </a:xfrm>
          <a:prstGeom prst="rect">
            <a:avLst/>
          </a:prstGeom>
        </p:spPr>
      </p:pic>
    </p:spTree>
    <p:extLst>
      <p:ext uri="{BB962C8B-B14F-4D97-AF65-F5344CB8AC3E}">
        <p14:creationId xmlns:p14="http://schemas.microsoft.com/office/powerpoint/2010/main" val="1319663109"/>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96982" y="2400343"/>
            <a:ext cx="2830062" cy="1015663"/>
          </a:xfrm>
          <a:prstGeom prst="rect">
            <a:avLst/>
          </a:prstGeom>
          <a:solidFill>
            <a:schemeClr val="accent6">
              <a:lumMod val="20000"/>
              <a:lumOff val="80000"/>
            </a:schemeClr>
          </a:solidFill>
        </p:spPr>
        <p:txBody>
          <a:bodyPr wrap="square" rtlCol="0">
            <a:spAutoFit/>
          </a:bodyPr>
          <a:lstStyle/>
          <a:p>
            <a:pPr algn="ctr"/>
            <a:r>
              <a:rPr lang="fr-FR" sz="2000" b="1" dirty="0"/>
              <a:t>MANAGEMENT DES APPROVISIONNEMENTS DU PROJET </a:t>
            </a:r>
          </a:p>
        </p:txBody>
      </p:sp>
      <p:pic>
        <p:nvPicPr>
          <p:cNvPr id="3" name="Image 2">
            <a:extLst>
              <a:ext uri="{FF2B5EF4-FFF2-40B4-BE49-F238E27FC236}">
                <a16:creationId xmlns:a16="http://schemas.microsoft.com/office/drawing/2014/main" xmlns="" id="{45501C44-44D7-45B4-B55D-4F6FB203C3EE}"/>
              </a:ext>
            </a:extLst>
          </p:cNvPr>
          <p:cNvPicPr>
            <a:picLocks noChangeAspect="1"/>
          </p:cNvPicPr>
          <p:nvPr/>
        </p:nvPicPr>
        <p:blipFill>
          <a:blip r:embed="rId3"/>
          <a:stretch>
            <a:fillRect/>
          </a:stretch>
        </p:blipFill>
        <p:spPr>
          <a:xfrm>
            <a:off x="3655003" y="176212"/>
            <a:ext cx="6877050" cy="6505575"/>
          </a:xfrm>
          <a:prstGeom prst="rect">
            <a:avLst/>
          </a:prstGeom>
        </p:spPr>
      </p:pic>
    </p:spTree>
    <p:extLst>
      <p:ext uri="{BB962C8B-B14F-4D97-AF65-F5344CB8AC3E}">
        <p14:creationId xmlns:p14="http://schemas.microsoft.com/office/powerpoint/2010/main" val="43046043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0"/>
            <a:ext cx="3013360" cy="6858001"/>
          </a:xfrm>
          <a:prstGeom prst="rect">
            <a:avLst/>
          </a:prstGeom>
          <a:solidFill>
            <a:schemeClr val="accent2"/>
          </a:solidFill>
        </p:spPr>
        <p:txBody>
          <a:bodyPr wrap="square" rtlCol="0">
            <a:spAutoFit/>
          </a:bodyPr>
          <a:lstStyle/>
          <a:p>
            <a:endParaRPr lang="fr-FR" sz="2160" dirty="0"/>
          </a:p>
        </p:txBody>
      </p:sp>
      <p:sp>
        <p:nvSpPr>
          <p:cNvPr id="9" name="ZoneTexte 8">
            <a:extLst>
              <a:ext uri="{FF2B5EF4-FFF2-40B4-BE49-F238E27FC236}">
                <a16:creationId xmlns:a16="http://schemas.microsoft.com/office/drawing/2014/main" xmlns="" id="{7B045104-BAA9-4ABE-82DE-93E8FAA5D288}"/>
              </a:ext>
            </a:extLst>
          </p:cNvPr>
          <p:cNvSpPr txBox="1"/>
          <p:nvPr/>
        </p:nvSpPr>
        <p:spPr>
          <a:xfrm>
            <a:off x="96982" y="2400343"/>
            <a:ext cx="2830062" cy="461665"/>
          </a:xfrm>
          <a:prstGeom prst="rect">
            <a:avLst/>
          </a:prstGeom>
          <a:solidFill>
            <a:schemeClr val="accent6">
              <a:lumMod val="20000"/>
              <a:lumOff val="80000"/>
            </a:schemeClr>
          </a:solidFill>
        </p:spPr>
        <p:txBody>
          <a:bodyPr wrap="square" rtlCol="0">
            <a:spAutoFit/>
          </a:bodyPr>
          <a:lstStyle/>
          <a:p>
            <a:pPr algn="ctr"/>
            <a:r>
              <a:rPr lang="fr-FR" sz="2400" b="1" dirty="0"/>
              <a:t>MS PROJECT</a:t>
            </a:r>
          </a:p>
        </p:txBody>
      </p:sp>
      <p:pic>
        <p:nvPicPr>
          <p:cNvPr id="2" name="Image 1">
            <a:extLst>
              <a:ext uri="{FF2B5EF4-FFF2-40B4-BE49-F238E27FC236}">
                <a16:creationId xmlns:a16="http://schemas.microsoft.com/office/drawing/2014/main" xmlns="" id="{CBB5AB95-FFC0-4318-9179-181999DA878E}"/>
              </a:ext>
            </a:extLst>
          </p:cNvPr>
          <p:cNvPicPr>
            <a:picLocks noChangeAspect="1"/>
          </p:cNvPicPr>
          <p:nvPr/>
        </p:nvPicPr>
        <p:blipFill>
          <a:blip r:embed="rId3"/>
          <a:stretch>
            <a:fillRect/>
          </a:stretch>
        </p:blipFill>
        <p:spPr>
          <a:xfrm>
            <a:off x="3992274" y="181579"/>
            <a:ext cx="6675726" cy="6199738"/>
          </a:xfrm>
          <a:prstGeom prst="rect">
            <a:avLst/>
          </a:prstGeom>
        </p:spPr>
      </p:pic>
    </p:spTree>
    <p:extLst>
      <p:ext uri="{BB962C8B-B14F-4D97-AF65-F5344CB8AC3E}">
        <p14:creationId xmlns:p14="http://schemas.microsoft.com/office/powerpoint/2010/main" val="18437980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xmlns="" id="{A3155A3C-6788-48F4-863F-DEB8CB448EAF}"/>
              </a:ext>
            </a:extLst>
          </p:cNvPr>
          <p:cNvSpPr txBox="1"/>
          <p:nvPr/>
        </p:nvSpPr>
        <p:spPr>
          <a:xfrm>
            <a:off x="113090" y="6362009"/>
            <a:ext cx="12078910" cy="369332"/>
          </a:xfrm>
          <a:prstGeom prst="rect">
            <a:avLst/>
          </a:prstGeom>
          <a:solidFill>
            <a:srgbClr val="FF0000"/>
          </a:solidFill>
        </p:spPr>
        <p:txBody>
          <a:bodyPr wrap="square" rtlCol="0">
            <a:spAutoFit/>
          </a:bodyPr>
          <a:lstStyle/>
          <a:p>
            <a:pPr algn="ctr"/>
            <a:r>
              <a:rPr lang="fr-FR" b="1" dirty="0">
                <a:solidFill>
                  <a:schemeClr val="bg1"/>
                </a:solidFill>
              </a:rPr>
              <a:t>Les 47 Processus regroupés en 5 groupes de processus / Processus Group ( Guide PMBOK)</a:t>
            </a:r>
          </a:p>
        </p:txBody>
      </p:sp>
      <p:grpSp>
        <p:nvGrpSpPr>
          <p:cNvPr id="17" name="Groupe 16">
            <a:extLst>
              <a:ext uri="{FF2B5EF4-FFF2-40B4-BE49-F238E27FC236}">
                <a16:creationId xmlns:a16="http://schemas.microsoft.com/office/drawing/2014/main" xmlns="" id="{D62CDB0F-2958-4BE5-A822-3D0D829EC383}"/>
              </a:ext>
            </a:extLst>
          </p:cNvPr>
          <p:cNvGrpSpPr>
            <a:grpSpLocks/>
          </p:cNvGrpSpPr>
          <p:nvPr/>
        </p:nvGrpSpPr>
        <p:grpSpPr bwMode="auto">
          <a:xfrm>
            <a:off x="1035494" y="350015"/>
            <a:ext cx="10283669" cy="5278582"/>
            <a:chOff x="2850285" y="1949977"/>
            <a:chExt cx="5585970" cy="3531771"/>
          </a:xfrm>
        </p:grpSpPr>
        <p:sp>
          <p:nvSpPr>
            <p:cNvPr id="19" name="AutoShape 3">
              <a:extLst>
                <a:ext uri="{FF2B5EF4-FFF2-40B4-BE49-F238E27FC236}">
                  <a16:creationId xmlns:a16="http://schemas.microsoft.com/office/drawing/2014/main" xmlns="" id="{D387008B-71C1-462C-8FEA-7C65EF2DDC81}"/>
                </a:ext>
              </a:extLst>
            </p:cNvPr>
            <p:cNvSpPr>
              <a:spLocks noChangeArrowheads="1"/>
            </p:cNvSpPr>
            <p:nvPr/>
          </p:nvSpPr>
          <p:spPr bwMode="auto">
            <a:xfrm flipH="1" flipV="1">
              <a:off x="2990876" y="3821855"/>
              <a:ext cx="696280" cy="442559"/>
            </a:xfrm>
            <a:prstGeom prst="rtTriangle">
              <a:avLst/>
            </a:prstGeom>
            <a:solidFill>
              <a:srgbClr val="CCECFF"/>
            </a:solidFill>
            <a:ln w="9525">
              <a:noFill/>
              <a:miter lim="800000"/>
              <a:headEnd/>
              <a:tailEnd/>
            </a:ln>
          </p:spPr>
          <p:txBody>
            <a:bodyPr rot="10800000"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0" name="AutoShape 4">
              <a:extLst>
                <a:ext uri="{FF2B5EF4-FFF2-40B4-BE49-F238E27FC236}">
                  <a16:creationId xmlns:a16="http://schemas.microsoft.com/office/drawing/2014/main" xmlns="" id="{D1083A72-168A-4E4B-A900-DAAFFA9388B3}"/>
                </a:ext>
              </a:extLst>
            </p:cNvPr>
            <p:cNvSpPr>
              <a:spLocks noChangeArrowheads="1"/>
            </p:cNvSpPr>
            <p:nvPr/>
          </p:nvSpPr>
          <p:spPr bwMode="auto">
            <a:xfrm flipH="1">
              <a:off x="2948549" y="3199307"/>
              <a:ext cx="696280" cy="431972"/>
            </a:xfrm>
            <a:prstGeom prst="rtTriangle">
              <a:avLst/>
            </a:prstGeom>
            <a:solidFill>
              <a:srgbClr val="CCECFF"/>
            </a:solidFill>
            <a:ln w="9525">
              <a:noFill/>
              <a:miter lim="800000"/>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2" name="Oval 5">
              <a:extLst>
                <a:ext uri="{FF2B5EF4-FFF2-40B4-BE49-F238E27FC236}">
                  <a16:creationId xmlns:a16="http://schemas.microsoft.com/office/drawing/2014/main" xmlns="" id="{3B691B93-2286-437C-8140-C50C5AF5E64F}"/>
                </a:ext>
              </a:extLst>
            </p:cNvPr>
            <p:cNvSpPr>
              <a:spLocks noChangeArrowheads="1"/>
            </p:cNvSpPr>
            <p:nvPr/>
          </p:nvSpPr>
          <p:spPr bwMode="auto">
            <a:xfrm>
              <a:off x="2850285" y="1949977"/>
              <a:ext cx="5063232" cy="3531771"/>
            </a:xfrm>
            <a:prstGeom prst="ellipse">
              <a:avLst/>
            </a:prstGeom>
            <a:solidFill>
              <a:srgbClr val="CCECFF"/>
            </a:solidFill>
            <a:ln w="9525">
              <a:noFill/>
              <a:round/>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3" name="Text Box 6">
              <a:extLst>
                <a:ext uri="{FF2B5EF4-FFF2-40B4-BE49-F238E27FC236}">
                  <a16:creationId xmlns:a16="http://schemas.microsoft.com/office/drawing/2014/main" xmlns="" id="{ED8B72C4-4467-4768-B37A-CBB0ABE952FF}"/>
                </a:ext>
              </a:extLst>
            </p:cNvPr>
            <p:cNvSpPr txBox="1">
              <a:spLocks noChangeArrowheads="1"/>
            </p:cNvSpPr>
            <p:nvPr/>
          </p:nvSpPr>
          <p:spPr bwMode="auto">
            <a:xfrm>
              <a:off x="3876413" y="2343081"/>
              <a:ext cx="3261147" cy="452918"/>
            </a:xfrm>
            <a:prstGeom prst="rect">
              <a:avLst/>
            </a:prstGeom>
            <a:noFill/>
            <a:ln w="9525">
              <a:noFill/>
              <a:miter lim="800000"/>
              <a:headEnd/>
              <a:tailEnd/>
            </a:ln>
          </p:spPr>
          <p:txBody>
            <a:bodyPr wrap="square" lIns="60782" tIns="30392" rIns="60782" bIns="30392">
              <a:spAutoFit/>
            </a:bodyPr>
            <a:lstStyle/>
            <a:p>
              <a:pPr algn="ctr">
                <a:defRPr/>
              </a:pPr>
              <a:r>
                <a:rPr lang="fr-FR" sz="2000" b="1" dirty="0">
                  <a:latin typeface="+mj-lt"/>
                  <a:ea typeface="Tahoma" pitchFamily="34" charset="0"/>
                  <a:cs typeface="Tahoma" pitchFamily="34" charset="0"/>
                </a:rPr>
                <a:t>Processus </a:t>
              </a:r>
            </a:p>
            <a:p>
              <a:pPr algn="ctr">
                <a:defRPr/>
              </a:pPr>
              <a:r>
                <a:rPr lang="fr-FR" sz="2000" b="1" dirty="0">
                  <a:latin typeface="+mj-lt"/>
                  <a:ea typeface="Tahoma" pitchFamily="34" charset="0"/>
                  <a:cs typeface="Tahoma" pitchFamily="34" charset="0"/>
                </a:rPr>
                <a:t>de surveillance et de maîtrise (11)</a:t>
              </a:r>
            </a:p>
          </p:txBody>
        </p:sp>
        <p:sp>
          <p:nvSpPr>
            <p:cNvPr id="24" name="AutoShape 16">
              <a:extLst>
                <a:ext uri="{FF2B5EF4-FFF2-40B4-BE49-F238E27FC236}">
                  <a16:creationId xmlns:a16="http://schemas.microsoft.com/office/drawing/2014/main" xmlns="" id="{B2252EA6-9313-4567-9AF1-1CCF6AE9066F}"/>
                </a:ext>
              </a:extLst>
            </p:cNvPr>
            <p:cNvSpPr>
              <a:spLocks noChangeArrowheads="1"/>
            </p:cNvSpPr>
            <p:nvPr/>
          </p:nvSpPr>
          <p:spPr bwMode="auto">
            <a:xfrm flipV="1">
              <a:off x="7682833" y="3821855"/>
              <a:ext cx="696281" cy="436207"/>
            </a:xfrm>
            <a:prstGeom prst="rtTriangle">
              <a:avLst/>
            </a:prstGeom>
            <a:solidFill>
              <a:srgbClr val="CCECFF"/>
            </a:solidFill>
            <a:ln w="9525">
              <a:noFill/>
              <a:miter lim="800000"/>
              <a:headEnd/>
              <a:tailEnd/>
            </a:ln>
          </p:spPr>
          <p:txBody>
            <a:bodyPr rot="10800000"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5" name="AutoShape 17">
              <a:extLst>
                <a:ext uri="{FF2B5EF4-FFF2-40B4-BE49-F238E27FC236}">
                  <a16:creationId xmlns:a16="http://schemas.microsoft.com/office/drawing/2014/main" xmlns="" id="{AB791A85-1174-4376-8680-384B863CA810}"/>
                </a:ext>
              </a:extLst>
            </p:cNvPr>
            <p:cNvSpPr>
              <a:spLocks noChangeArrowheads="1"/>
            </p:cNvSpPr>
            <p:nvPr/>
          </p:nvSpPr>
          <p:spPr bwMode="auto">
            <a:xfrm>
              <a:off x="7742091" y="3059552"/>
              <a:ext cx="694164" cy="434089"/>
            </a:xfrm>
            <a:prstGeom prst="rtTriangle">
              <a:avLst/>
            </a:prstGeom>
            <a:solidFill>
              <a:srgbClr val="CCECFF"/>
            </a:solidFill>
            <a:ln w="9525">
              <a:noFill/>
              <a:miter lim="800000"/>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grpSp>
      <p:sp>
        <p:nvSpPr>
          <p:cNvPr id="26" name="AutoShape 10">
            <a:extLst>
              <a:ext uri="{FF2B5EF4-FFF2-40B4-BE49-F238E27FC236}">
                <a16:creationId xmlns:a16="http://schemas.microsoft.com/office/drawing/2014/main" xmlns="" id="{16B3173D-B9D1-4590-8C99-E57E3DB6BEA4}"/>
              </a:ext>
            </a:extLst>
          </p:cNvPr>
          <p:cNvSpPr>
            <a:spLocks noChangeArrowheads="1"/>
          </p:cNvSpPr>
          <p:nvPr/>
        </p:nvSpPr>
        <p:spPr bwMode="auto">
          <a:xfrm>
            <a:off x="4530436" y="1774191"/>
            <a:ext cx="3331752" cy="19846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17694720 60000 65536"/>
              <a:gd name="T11" fmla="*/ 5898240 60000 65536"/>
              <a:gd name="T12" fmla="*/ 5898240 60000 65536"/>
              <a:gd name="T13" fmla="*/ 5898240 60000 65536"/>
              <a:gd name="T14" fmla="*/ 0 60000 65536"/>
              <a:gd name="T15" fmla="*/ 0 w 21600"/>
              <a:gd name="T16" fmla="*/ 8319 h 21600"/>
              <a:gd name="T17" fmla="*/ 6115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0000FF"/>
          </a:solidFill>
          <a:ln w="9525">
            <a:noFill/>
            <a:miter lim="800000"/>
            <a:headEnd/>
            <a:tailEnd/>
          </a:ln>
        </p:spPr>
        <p:txBody>
          <a:bodyPr lIns="60782" tIns="30392" rIns="60782" bIns="30392"/>
          <a:lstStyle/>
          <a:p>
            <a:pPr>
              <a:defRPr/>
            </a:pPr>
            <a:endParaRPr lang="en-US" sz="1350" dirty="0">
              <a:latin typeface="+mj-lt"/>
            </a:endParaRPr>
          </a:p>
        </p:txBody>
      </p:sp>
      <p:sp>
        <p:nvSpPr>
          <p:cNvPr id="27" name="Text Box 11">
            <a:extLst>
              <a:ext uri="{FF2B5EF4-FFF2-40B4-BE49-F238E27FC236}">
                <a16:creationId xmlns:a16="http://schemas.microsoft.com/office/drawing/2014/main" xmlns="" id="{158B12F8-BF94-4FB5-9C4B-78E9331EEAE6}"/>
              </a:ext>
            </a:extLst>
          </p:cNvPr>
          <p:cNvSpPr txBox="1">
            <a:spLocks noChangeArrowheads="1"/>
          </p:cNvSpPr>
          <p:nvPr/>
        </p:nvSpPr>
        <p:spPr bwMode="auto">
          <a:xfrm>
            <a:off x="4966110" y="1766260"/>
            <a:ext cx="2186430" cy="584598"/>
          </a:xfrm>
          <a:prstGeom prst="rect">
            <a:avLst/>
          </a:prstGeom>
          <a:noFill/>
          <a:ln w="9525">
            <a:noFill/>
            <a:miter lim="800000"/>
            <a:headEnd/>
            <a:tailEnd/>
          </a:ln>
        </p:spPr>
        <p:txBody>
          <a:bodyPr wrap="square" lIns="60782" tIns="30392" rIns="60782" bIns="30392">
            <a:spAutoFit/>
          </a:bodyPr>
          <a:lstStyle/>
          <a:p>
            <a:pPr algn="ctr">
              <a:lnSpc>
                <a:spcPct val="85000"/>
              </a:lnSpc>
              <a:defRPr/>
            </a:pPr>
            <a:r>
              <a:rPr lang="fr-FR" sz="2000" b="1" dirty="0">
                <a:solidFill>
                  <a:schemeClr val="bg1"/>
                </a:solidFill>
                <a:latin typeface="+mj-lt"/>
                <a:ea typeface="Tahoma" pitchFamily="34" charset="0"/>
                <a:cs typeface="Tahoma" pitchFamily="34" charset="0"/>
              </a:rPr>
              <a:t>Processus </a:t>
            </a:r>
          </a:p>
          <a:p>
            <a:pPr algn="ctr">
              <a:lnSpc>
                <a:spcPct val="85000"/>
              </a:lnSpc>
              <a:defRPr/>
            </a:pPr>
            <a:r>
              <a:rPr lang="fr-FR" sz="2000" b="1" dirty="0">
                <a:solidFill>
                  <a:schemeClr val="bg1"/>
                </a:solidFill>
                <a:latin typeface="+mj-lt"/>
                <a:ea typeface="Tahoma" pitchFamily="34" charset="0"/>
                <a:cs typeface="Tahoma" pitchFamily="34" charset="0"/>
              </a:rPr>
              <a:t>de planification (24)</a:t>
            </a:r>
          </a:p>
        </p:txBody>
      </p:sp>
      <p:sp>
        <p:nvSpPr>
          <p:cNvPr id="28" name="AutoShape 13">
            <a:extLst>
              <a:ext uri="{FF2B5EF4-FFF2-40B4-BE49-F238E27FC236}">
                <a16:creationId xmlns:a16="http://schemas.microsoft.com/office/drawing/2014/main" xmlns="" id="{5D2677C1-E0D4-48D8-930B-03B20C873F83}"/>
              </a:ext>
            </a:extLst>
          </p:cNvPr>
          <p:cNvSpPr>
            <a:spLocks noChangeArrowheads="1"/>
          </p:cNvSpPr>
          <p:nvPr/>
        </p:nvSpPr>
        <p:spPr bwMode="auto">
          <a:xfrm flipH="1" flipV="1">
            <a:off x="4121197" y="2989306"/>
            <a:ext cx="3407228" cy="1957647"/>
          </a:xfrm>
          <a:custGeom>
            <a:avLst/>
            <a:gdLst>
              <a:gd name="T0" fmla="*/ 15434998 w 21600"/>
              <a:gd name="T1" fmla="*/ 0 h 21600"/>
              <a:gd name="T2" fmla="*/ 5100902 w 21600"/>
              <a:gd name="T3" fmla="*/ 9721878 h 21600"/>
              <a:gd name="T4" fmla="*/ 16230047 w 21600"/>
              <a:gd name="T5" fmla="*/ 3740323 h 21600"/>
              <a:gd name="T6" fmla="*/ 26133548 w 21600"/>
              <a:gd name="T7" fmla="*/ 6431327 h 21600"/>
              <a:gd name="T8" fmla="*/ 36037180 w 21600"/>
              <a:gd name="T9" fmla="*/ 3740323 h 21600"/>
              <a:gd name="T10" fmla="*/ 17694720 60000 65536"/>
              <a:gd name="T11" fmla="*/ 5898240 60000 65536"/>
              <a:gd name="T12" fmla="*/ 5898240 60000 65536"/>
              <a:gd name="T13" fmla="*/ 5898240 60000 65536"/>
              <a:gd name="T14" fmla="*/ 0 60000 65536"/>
              <a:gd name="T15" fmla="*/ 0 w 21600"/>
              <a:gd name="T16" fmla="*/ 8310 h 21600"/>
              <a:gd name="T17" fmla="*/ 6115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0000FF"/>
          </a:solidFill>
          <a:ln w="9525">
            <a:noFill/>
            <a:miter lim="800000"/>
            <a:headEnd/>
            <a:tailEnd/>
          </a:ln>
        </p:spPr>
        <p:txBody>
          <a:bodyPr wrap="none" lIns="60782" tIns="30392" rIns="60782" bIns="30392" anchor="ctr"/>
          <a:lstStyle/>
          <a:p>
            <a:pPr>
              <a:defRPr/>
            </a:pPr>
            <a:endParaRPr lang="en-US" sz="1350" dirty="0">
              <a:latin typeface="+mj-lt"/>
            </a:endParaRPr>
          </a:p>
        </p:txBody>
      </p:sp>
      <p:sp>
        <p:nvSpPr>
          <p:cNvPr id="29" name="Text Box 14">
            <a:extLst>
              <a:ext uri="{FF2B5EF4-FFF2-40B4-BE49-F238E27FC236}">
                <a16:creationId xmlns:a16="http://schemas.microsoft.com/office/drawing/2014/main" xmlns="" id="{87093514-228B-4286-885A-39C17D9E8B7F}"/>
              </a:ext>
            </a:extLst>
          </p:cNvPr>
          <p:cNvSpPr txBox="1">
            <a:spLocks noChangeArrowheads="1"/>
          </p:cNvSpPr>
          <p:nvPr/>
        </p:nvSpPr>
        <p:spPr bwMode="auto">
          <a:xfrm>
            <a:off x="5118434" y="4325297"/>
            <a:ext cx="2068222" cy="586906"/>
          </a:xfrm>
          <a:prstGeom prst="rect">
            <a:avLst/>
          </a:prstGeom>
          <a:noFill/>
          <a:ln w="9525">
            <a:noFill/>
            <a:miter lim="800000"/>
            <a:headEnd/>
            <a:tailEnd/>
          </a:ln>
        </p:spPr>
        <p:txBody>
          <a:bodyPr wrap="square" lIns="60782" tIns="30392" rIns="60782" bIns="30392">
            <a:spAutoFit/>
          </a:bodyPr>
          <a:lstStyle/>
          <a:p>
            <a:pPr algn="ctr">
              <a:lnSpc>
                <a:spcPct val="85000"/>
              </a:lnSpc>
              <a:defRPr/>
            </a:pPr>
            <a:r>
              <a:rPr lang="fr-FR" sz="2000" b="1" dirty="0">
                <a:solidFill>
                  <a:schemeClr val="bg1"/>
                </a:solidFill>
                <a:latin typeface="+mj-lt"/>
                <a:ea typeface="Tahoma" pitchFamily="34" charset="0"/>
                <a:cs typeface="Tahoma" pitchFamily="34" charset="0"/>
              </a:rPr>
              <a:t>Processus </a:t>
            </a:r>
          </a:p>
          <a:p>
            <a:pPr algn="ctr">
              <a:lnSpc>
                <a:spcPct val="85000"/>
              </a:lnSpc>
              <a:defRPr/>
            </a:pPr>
            <a:r>
              <a:rPr lang="fr-FR" sz="2000" b="1" dirty="0">
                <a:solidFill>
                  <a:schemeClr val="bg1"/>
                </a:solidFill>
                <a:latin typeface="+mj-lt"/>
                <a:ea typeface="Tahoma" pitchFamily="34" charset="0"/>
                <a:cs typeface="Tahoma" pitchFamily="34" charset="0"/>
              </a:rPr>
              <a:t>d’exécution (8)</a:t>
            </a:r>
          </a:p>
        </p:txBody>
      </p:sp>
      <p:grpSp>
        <p:nvGrpSpPr>
          <p:cNvPr id="31" name="Groupe 30">
            <a:extLst>
              <a:ext uri="{FF2B5EF4-FFF2-40B4-BE49-F238E27FC236}">
                <a16:creationId xmlns:a16="http://schemas.microsoft.com/office/drawing/2014/main" xmlns="" id="{8E07BC6F-4F00-43EE-938F-9BC08B9CD04C}"/>
              </a:ext>
            </a:extLst>
          </p:cNvPr>
          <p:cNvGrpSpPr>
            <a:grpSpLocks/>
          </p:cNvGrpSpPr>
          <p:nvPr/>
        </p:nvGrpSpPr>
        <p:grpSpPr bwMode="auto">
          <a:xfrm>
            <a:off x="6571474" y="2398634"/>
            <a:ext cx="2476526" cy="1797050"/>
            <a:chOff x="6888900" y="2769451"/>
            <a:chExt cx="1274644" cy="873125"/>
          </a:xfrm>
        </p:grpSpPr>
        <p:sp>
          <p:nvSpPr>
            <p:cNvPr id="32" name="AutoShape 19">
              <a:extLst>
                <a:ext uri="{FF2B5EF4-FFF2-40B4-BE49-F238E27FC236}">
                  <a16:creationId xmlns:a16="http://schemas.microsoft.com/office/drawing/2014/main" xmlns="" id="{7A8DEEFD-FC7B-4BA6-A53D-6866B81C92BE}"/>
                </a:ext>
              </a:extLst>
            </p:cNvPr>
            <p:cNvSpPr>
              <a:spLocks noChangeArrowheads="1"/>
            </p:cNvSpPr>
            <p:nvPr/>
          </p:nvSpPr>
          <p:spPr bwMode="auto">
            <a:xfrm>
              <a:off x="6888900" y="2769451"/>
              <a:ext cx="1274644" cy="873125"/>
            </a:xfrm>
            <a:prstGeom prst="rightArrow">
              <a:avLst>
                <a:gd name="adj1" fmla="val 50000"/>
                <a:gd name="adj2" fmla="val 30417"/>
              </a:avLst>
            </a:prstGeom>
            <a:solidFill>
              <a:srgbClr val="0000FF"/>
            </a:solidFill>
            <a:ln w="9525">
              <a:noFill/>
              <a:miter lim="800000"/>
              <a:headEnd/>
              <a:tailEnd/>
            </a:ln>
          </p:spPr>
          <p:txBody>
            <a:bodyPr wrap="none" lIns="60782" tIns="30392" rIns="60782" bIns="30392" anchor="ctr"/>
            <a:lstStyle/>
            <a:p>
              <a:pPr>
                <a:lnSpc>
                  <a:spcPct val="90000"/>
                </a:lnSpc>
                <a:defRPr/>
              </a:pPr>
              <a:endParaRPr lang="fr-FR" sz="1350" b="1" dirty="0">
                <a:solidFill>
                  <a:schemeClr val="bg1"/>
                </a:solidFill>
                <a:effectLst>
                  <a:outerShdw blurRad="38100" dist="38100" dir="2700000" algn="tl">
                    <a:srgbClr val="000000"/>
                  </a:outerShdw>
                </a:effectLst>
                <a:latin typeface="+mj-lt"/>
              </a:endParaRPr>
            </a:p>
          </p:txBody>
        </p:sp>
        <p:sp>
          <p:nvSpPr>
            <p:cNvPr id="33" name="Text Box 20">
              <a:extLst>
                <a:ext uri="{FF2B5EF4-FFF2-40B4-BE49-F238E27FC236}">
                  <a16:creationId xmlns:a16="http://schemas.microsoft.com/office/drawing/2014/main" xmlns="" id="{4DEBE9EC-0520-4BD5-B2A8-FE80F495C4C2}"/>
                </a:ext>
              </a:extLst>
            </p:cNvPr>
            <p:cNvSpPr txBox="1">
              <a:spLocks noChangeArrowheads="1"/>
            </p:cNvSpPr>
            <p:nvPr/>
          </p:nvSpPr>
          <p:spPr bwMode="auto">
            <a:xfrm>
              <a:off x="6936032" y="2963293"/>
              <a:ext cx="1215358" cy="328898"/>
            </a:xfrm>
            <a:prstGeom prst="rect">
              <a:avLst/>
            </a:prstGeom>
            <a:noFill/>
            <a:ln w="9525">
              <a:noFill/>
              <a:miter lim="800000"/>
              <a:headEnd/>
              <a:tailEnd/>
            </a:ln>
          </p:spPr>
          <p:txBody>
            <a:bodyPr lIns="60782" tIns="30392" rIns="60782" bIns="30392">
              <a:spAutoFit/>
            </a:bodyPr>
            <a:lstStyle/>
            <a:p>
              <a:pPr algn="ctr">
                <a:defRPr/>
              </a:pPr>
              <a:r>
                <a:rPr lang="fr-FR" sz="2000" b="1" dirty="0">
                  <a:solidFill>
                    <a:schemeClr val="bg1"/>
                  </a:solidFill>
                  <a:latin typeface="+mj-lt"/>
                  <a:ea typeface="Tahoma" pitchFamily="34" charset="0"/>
                  <a:cs typeface="Tahoma" pitchFamily="34" charset="0"/>
                </a:rPr>
                <a:t>Processus (2)</a:t>
              </a:r>
            </a:p>
            <a:p>
              <a:pPr algn="ctr">
                <a:defRPr/>
              </a:pPr>
              <a:r>
                <a:rPr lang="fr-FR" sz="2000" b="1" dirty="0">
                  <a:solidFill>
                    <a:schemeClr val="bg1"/>
                  </a:solidFill>
                  <a:latin typeface="+mj-lt"/>
                  <a:ea typeface="Tahoma" pitchFamily="34" charset="0"/>
                  <a:cs typeface="Tahoma" pitchFamily="34" charset="0"/>
                </a:rPr>
                <a:t>de clôture</a:t>
              </a:r>
            </a:p>
          </p:txBody>
        </p:sp>
      </p:grpSp>
      <p:grpSp>
        <p:nvGrpSpPr>
          <p:cNvPr id="34" name="Groupe 27">
            <a:extLst>
              <a:ext uri="{FF2B5EF4-FFF2-40B4-BE49-F238E27FC236}">
                <a16:creationId xmlns:a16="http://schemas.microsoft.com/office/drawing/2014/main" xmlns="" id="{151B70DD-E53E-471B-8609-65043EB2C604}"/>
              </a:ext>
            </a:extLst>
          </p:cNvPr>
          <p:cNvGrpSpPr>
            <a:grpSpLocks/>
          </p:cNvGrpSpPr>
          <p:nvPr/>
        </p:nvGrpSpPr>
        <p:grpSpPr bwMode="auto">
          <a:xfrm>
            <a:off x="1814761" y="2901788"/>
            <a:ext cx="2983095" cy="1489469"/>
            <a:chOff x="2761990" y="3123931"/>
            <a:chExt cx="1385939" cy="1985956"/>
          </a:xfrm>
        </p:grpSpPr>
        <p:sp>
          <p:nvSpPr>
            <p:cNvPr id="35" name="AutoShape 22">
              <a:extLst>
                <a:ext uri="{FF2B5EF4-FFF2-40B4-BE49-F238E27FC236}">
                  <a16:creationId xmlns:a16="http://schemas.microsoft.com/office/drawing/2014/main" xmlns="" id="{A55EF48B-F82A-4259-9AE1-4C4BFC023531}"/>
                </a:ext>
              </a:extLst>
            </p:cNvPr>
            <p:cNvSpPr>
              <a:spLocks noChangeArrowheads="1"/>
            </p:cNvSpPr>
            <p:nvPr/>
          </p:nvSpPr>
          <p:spPr bwMode="auto">
            <a:xfrm>
              <a:off x="2761990" y="3123931"/>
              <a:ext cx="1385939" cy="1985956"/>
            </a:xfrm>
            <a:prstGeom prst="rightArrow">
              <a:avLst>
                <a:gd name="adj1" fmla="val 50000"/>
                <a:gd name="adj2" fmla="val 33215"/>
              </a:avLst>
            </a:prstGeom>
            <a:solidFill>
              <a:srgbClr val="0000FF"/>
            </a:solidFill>
            <a:ln w="9525">
              <a:noFill/>
              <a:miter lim="800000"/>
              <a:headEnd/>
              <a:tailEnd/>
            </a:ln>
          </p:spPr>
          <p:txBody>
            <a:bodyPr wrap="none" lIns="60782" tIns="30392" rIns="60782" bIns="30392" anchor="ctr"/>
            <a:lstStyle/>
            <a:p>
              <a:pPr>
                <a:lnSpc>
                  <a:spcPct val="90000"/>
                </a:lnSpc>
                <a:defRPr/>
              </a:pPr>
              <a:endParaRPr lang="fr-FR" sz="1400" b="1" dirty="0">
                <a:solidFill>
                  <a:schemeClr val="accent1"/>
                </a:solidFill>
                <a:effectLst>
                  <a:outerShdw blurRad="38100" dist="38100" dir="2700000" algn="tl">
                    <a:srgbClr val="000000">
                      <a:alpha val="43137"/>
                    </a:srgbClr>
                  </a:outerShdw>
                </a:effectLst>
                <a:latin typeface="+mj-lt"/>
              </a:endParaRPr>
            </a:p>
          </p:txBody>
        </p:sp>
        <p:sp>
          <p:nvSpPr>
            <p:cNvPr id="40" name="Text Box 23">
              <a:extLst>
                <a:ext uri="{FF2B5EF4-FFF2-40B4-BE49-F238E27FC236}">
                  <a16:creationId xmlns:a16="http://schemas.microsoft.com/office/drawing/2014/main" xmlns="" id="{550B1412-D8A8-4DDC-892B-FEB9C6B89538}"/>
                </a:ext>
              </a:extLst>
            </p:cNvPr>
            <p:cNvSpPr txBox="1">
              <a:spLocks noChangeArrowheads="1"/>
            </p:cNvSpPr>
            <p:nvPr/>
          </p:nvSpPr>
          <p:spPr bwMode="auto">
            <a:xfrm>
              <a:off x="2761990" y="3515098"/>
              <a:ext cx="1171526" cy="902573"/>
            </a:xfrm>
            <a:prstGeom prst="rect">
              <a:avLst/>
            </a:prstGeom>
            <a:noFill/>
            <a:ln w="9525">
              <a:noFill/>
              <a:miter lim="800000"/>
              <a:headEnd/>
              <a:tailEnd/>
            </a:ln>
          </p:spPr>
          <p:txBody>
            <a:bodyPr wrap="square" lIns="60782" tIns="30392" rIns="60782" bIns="30392">
              <a:spAutoFit/>
            </a:bodyPr>
            <a:lstStyle/>
            <a:p>
              <a:pPr>
                <a:defRPr/>
              </a:pPr>
              <a:r>
                <a:rPr lang="fr-FR" sz="2000" b="1" dirty="0">
                  <a:solidFill>
                    <a:schemeClr val="bg1"/>
                  </a:solidFill>
                  <a:latin typeface="+mj-lt"/>
                  <a:ea typeface="Tahoma" pitchFamily="34" charset="0"/>
                  <a:cs typeface="Tahoma" pitchFamily="34" charset="0"/>
                </a:rPr>
                <a:t>Processus </a:t>
              </a:r>
            </a:p>
            <a:p>
              <a:pPr>
                <a:defRPr/>
              </a:pPr>
              <a:r>
                <a:rPr lang="fr-FR" sz="2000" b="1" dirty="0">
                  <a:solidFill>
                    <a:schemeClr val="bg1"/>
                  </a:solidFill>
                  <a:latin typeface="+mj-lt"/>
                  <a:ea typeface="Tahoma" pitchFamily="34" charset="0"/>
                  <a:cs typeface="Tahoma" pitchFamily="34" charset="0"/>
                </a:rPr>
                <a:t>de démarrage (2)</a:t>
              </a:r>
            </a:p>
          </p:txBody>
        </p:sp>
      </p:grpSp>
      <p:sp>
        <p:nvSpPr>
          <p:cNvPr id="47" name="ZoneTexte 46">
            <a:extLst>
              <a:ext uri="{FF2B5EF4-FFF2-40B4-BE49-F238E27FC236}">
                <a16:creationId xmlns:a16="http://schemas.microsoft.com/office/drawing/2014/main" xmlns="" id="{DFBF5AB6-94D0-4207-9755-C1BE5F80CD6E}"/>
              </a:ext>
            </a:extLst>
          </p:cNvPr>
          <p:cNvSpPr txBox="1"/>
          <p:nvPr/>
        </p:nvSpPr>
        <p:spPr>
          <a:xfrm>
            <a:off x="3674105" y="71329"/>
            <a:ext cx="4504656" cy="369332"/>
          </a:xfrm>
          <a:prstGeom prst="rect">
            <a:avLst/>
          </a:prstGeom>
          <a:solidFill>
            <a:srgbClr val="FF0000"/>
          </a:solidFill>
        </p:spPr>
        <p:txBody>
          <a:bodyPr wrap="square" rtlCol="0">
            <a:spAutoFit/>
          </a:bodyPr>
          <a:lstStyle/>
          <a:p>
            <a:pPr algn="ctr"/>
            <a:r>
              <a:rPr lang="fr-FR" b="1" dirty="0">
                <a:solidFill>
                  <a:schemeClr val="bg1"/>
                </a:solidFill>
              </a:rPr>
              <a:t>CYCLE DE VIE DU PROJET D’UN PETIT PROJET</a:t>
            </a:r>
          </a:p>
        </p:txBody>
      </p:sp>
      <p:sp>
        <p:nvSpPr>
          <p:cNvPr id="2" name="ZoneTexte 1">
            <a:extLst>
              <a:ext uri="{FF2B5EF4-FFF2-40B4-BE49-F238E27FC236}">
                <a16:creationId xmlns:a16="http://schemas.microsoft.com/office/drawing/2014/main" xmlns="" id="{49BC13F1-B31E-479E-B1AE-A16174F7993D}"/>
              </a:ext>
            </a:extLst>
          </p:cNvPr>
          <p:cNvSpPr txBox="1"/>
          <p:nvPr/>
        </p:nvSpPr>
        <p:spPr>
          <a:xfrm>
            <a:off x="651164" y="665018"/>
            <a:ext cx="11374581" cy="369332"/>
          </a:xfrm>
          <a:prstGeom prst="rect">
            <a:avLst/>
          </a:prstGeom>
          <a:solidFill>
            <a:schemeClr val="tx1">
              <a:lumMod val="85000"/>
              <a:lumOff val="15000"/>
            </a:schemeClr>
          </a:solidFill>
        </p:spPr>
        <p:txBody>
          <a:bodyPr wrap="square" rtlCol="0">
            <a:spAutoFit/>
          </a:bodyPr>
          <a:lstStyle/>
          <a:p>
            <a:r>
              <a:rPr lang="fr-FR" b="1" dirty="0">
                <a:solidFill>
                  <a:schemeClr val="bg1"/>
                </a:solidFill>
              </a:rPr>
              <a:t> DEBUT PROJET                                                                                                                                                       FIN PROJET</a:t>
            </a:r>
          </a:p>
        </p:txBody>
      </p:sp>
    </p:spTree>
    <p:extLst>
      <p:ext uri="{BB962C8B-B14F-4D97-AF65-F5344CB8AC3E}">
        <p14:creationId xmlns:p14="http://schemas.microsoft.com/office/powerpoint/2010/main" val="186653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Effect transition="in" filter="fade">
                                      <p:cBhvr>
                                        <p:cTn id="13" dur="500"/>
                                        <p:tgtEl>
                                          <p:spTgt spid="27"/>
                                        </p:tgtEl>
                                      </p:cBhvr>
                                    </p:animEffect>
                                  </p:childTnLst>
                                </p:cTn>
                              </p:par>
                              <p:par>
                                <p:cTn id="14" presetID="53" presetClass="entr" presetSubtype="16"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par>
                                <p:cTn id="26" presetID="53" presetClass="entr" presetSubtype="16"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lipse 14">
            <a:extLst>
              <a:ext uri="{FF2B5EF4-FFF2-40B4-BE49-F238E27FC236}">
                <a16:creationId xmlns:a16="http://schemas.microsoft.com/office/drawing/2014/main" xmlns="" id="{6D34F0B7-E01C-43AA-AFE7-80430608210F}"/>
              </a:ext>
            </a:extLst>
          </p:cNvPr>
          <p:cNvSpPr/>
          <p:nvPr/>
        </p:nvSpPr>
        <p:spPr>
          <a:xfrm>
            <a:off x="20781" y="418910"/>
            <a:ext cx="10432473" cy="5774072"/>
          </a:xfrm>
          <a:prstGeom prst="ellipse">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975046" y="44060"/>
            <a:ext cx="7384473" cy="341531"/>
          </a:xfrm>
          <a:solidFill>
            <a:schemeClr val="tx1"/>
          </a:solidFill>
        </p:spPr>
        <p:txBody>
          <a:bodyPr>
            <a:normAutofit/>
          </a:bodyPr>
          <a:lstStyle/>
          <a:p>
            <a:r>
              <a:rPr lang="fr-FR" sz="1800" b="1" dirty="0">
                <a:solidFill>
                  <a:schemeClr val="bg1"/>
                </a:solidFill>
              </a:rPr>
              <a:t>47 PROCESSUS DU MANAGEMENT DE PMI?</a:t>
            </a:r>
          </a:p>
        </p:txBody>
      </p:sp>
      <p:sp>
        <p:nvSpPr>
          <p:cNvPr id="3" name="Triangle isocèle 2">
            <a:extLst>
              <a:ext uri="{FF2B5EF4-FFF2-40B4-BE49-F238E27FC236}">
                <a16:creationId xmlns:a16="http://schemas.microsoft.com/office/drawing/2014/main" xmlns="" id="{CF616B22-78B0-483C-BB7E-10B77500B079}"/>
              </a:ext>
            </a:extLst>
          </p:cNvPr>
          <p:cNvSpPr/>
          <p:nvPr/>
        </p:nvSpPr>
        <p:spPr>
          <a:xfrm>
            <a:off x="1959724" y="1222073"/>
            <a:ext cx="3152603" cy="2174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xmlns="" id="{6C1A8C3D-65F1-40E6-8308-DECC26149EDA}"/>
              </a:ext>
            </a:extLst>
          </p:cNvPr>
          <p:cNvSpPr txBox="1"/>
          <p:nvPr/>
        </p:nvSpPr>
        <p:spPr>
          <a:xfrm>
            <a:off x="2529014" y="852739"/>
            <a:ext cx="2073115" cy="369332"/>
          </a:xfrm>
          <a:prstGeom prst="rect">
            <a:avLst/>
          </a:prstGeom>
          <a:solidFill>
            <a:srgbClr val="FFFF00"/>
          </a:solidFill>
        </p:spPr>
        <p:txBody>
          <a:bodyPr wrap="square" rtlCol="0">
            <a:spAutoFit/>
          </a:bodyPr>
          <a:lstStyle/>
          <a:p>
            <a:r>
              <a:rPr lang="fr-FR" b="1" dirty="0"/>
              <a:t>Contenu / Scope (6)</a:t>
            </a:r>
          </a:p>
        </p:txBody>
      </p:sp>
      <p:sp>
        <p:nvSpPr>
          <p:cNvPr id="5" name="ZoneTexte 4">
            <a:extLst>
              <a:ext uri="{FF2B5EF4-FFF2-40B4-BE49-F238E27FC236}">
                <a16:creationId xmlns:a16="http://schemas.microsoft.com/office/drawing/2014/main" xmlns="" id="{CBFF23FD-CC73-41FE-8EC9-07A9A00D62C3}"/>
              </a:ext>
            </a:extLst>
          </p:cNvPr>
          <p:cNvSpPr txBox="1"/>
          <p:nvPr/>
        </p:nvSpPr>
        <p:spPr>
          <a:xfrm>
            <a:off x="113090" y="3216995"/>
            <a:ext cx="1827666" cy="369332"/>
          </a:xfrm>
          <a:prstGeom prst="rect">
            <a:avLst/>
          </a:prstGeom>
          <a:solidFill>
            <a:srgbClr val="FFFF00"/>
          </a:solidFill>
        </p:spPr>
        <p:txBody>
          <a:bodyPr wrap="square" rtlCol="0">
            <a:spAutoFit/>
          </a:bodyPr>
          <a:lstStyle/>
          <a:p>
            <a:r>
              <a:rPr lang="fr-FR" b="1" dirty="0"/>
              <a:t>Temps / Time (7)</a:t>
            </a:r>
          </a:p>
        </p:txBody>
      </p:sp>
      <p:sp>
        <p:nvSpPr>
          <p:cNvPr id="6" name="ZoneTexte 5">
            <a:extLst>
              <a:ext uri="{FF2B5EF4-FFF2-40B4-BE49-F238E27FC236}">
                <a16:creationId xmlns:a16="http://schemas.microsoft.com/office/drawing/2014/main" xmlns="" id="{62E09075-D42A-4531-94B1-35334D13096C}"/>
              </a:ext>
            </a:extLst>
          </p:cNvPr>
          <p:cNvSpPr txBox="1"/>
          <p:nvPr/>
        </p:nvSpPr>
        <p:spPr>
          <a:xfrm>
            <a:off x="5237017" y="3229085"/>
            <a:ext cx="1995055" cy="369332"/>
          </a:xfrm>
          <a:prstGeom prst="rect">
            <a:avLst/>
          </a:prstGeom>
          <a:solidFill>
            <a:srgbClr val="FFFF00"/>
          </a:solidFill>
        </p:spPr>
        <p:txBody>
          <a:bodyPr wrap="square" rtlCol="0">
            <a:spAutoFit/>
          </a:bodyPr>
          <a:lstStyle/>
          <a:p>
            <a:r>
              <a:rPr lang="fr-FR" b="1" dirty="0"/>
              <a:t>Coût / </a:t>
            </a:r>
            <a:r>
              <a:rPr lang="fr-FR" b="1" dirty="0" err="1"/>
              <a:t>Cost</a:t>
            </a:r>
            <a:r>
              <a:rPr lang="fr-FR" b="1" dirty="0"/>
              <a:t> (4)</a:t>
            </a:r>
          </a:p>
        </p:txBody>
      </p:sp>
      <p:sp>
        <p:nvSpPr>
          <p:cNvPr id="7" name="ZoneTexte 6">
            <a:extLst>
              <a:ext uri="{FF2B5EF4-FFF2-40B4-BE49-F238E27FC236}">
                <a16:creationId xmlns:a16="http://schemas.microsoft.com/office/drawing/2014/main" xmlns="" id="{46EBF9CC-D111-4256-9F26-69CBB895AFA5}"/>
              </a:ext>
            </a:extLst>
          </p:cNvPr>
          <p:cNvSpPr txBox="1"/>
          <p:nvPr/>
        </p:nvSpPr>
        <p:spPr>
          <a:xfrm>
            <a:off x="2529014" y="2847575"/>
            <a:ext cx="2100881" cy="369332"/>
          </a:xfrm>
          <a:prstGeom prst="rect">
            <a:avLst/>
          </a:prstGeom>
          <a:solidFill>
            <a:srgbClr val="FFFF00"/>
          </a:solidFill>
        </p:spPr>
        <p:txBody>
          <a:bodyPr wrap="square" rtlCol="0">
            <a:spAutoFit/>
          </a:bodyPr>
          <a:lstStyle/>
          <a:p>
            <a:r>
              <a:rPr lang="fr-FR" b="1" dirty="0"/>
              <a:t>Qualité / </a:t>
            </a:r>
            <a:r>
              <a:rPr lang="fr-FR" b="1" dirty="0" err="1"/>
              <a:t>Quality</a:t>
            </a:r>
            <a:r>
              <a:rPr lang="fr-FR" b="1" dirty="0"/>
              <a:t> (3)</a:t>
            </a:r>
          </a:p>
        </p:txBody>
      </p:sp>
      <p:sp>
        <p:nvSpPr>
          <p:cNvPr id="8" name="Triangle isocèle 7">
            <a:extLst>
              <a:ext uri="{FF2B5EF4-FFF2-40B4-BE49-F238E27FC236}">
                <a16:creationId xmlns:a16="http://schemas.microsoft.com/office/drawing/2014/main" xmlns="" id="{015E4E90-34BE-471F-856B-EA8CAC30A250}"/>
              </a:ext>
            </a:extLst>
          </p:cNvPr>
          <p:cNvSpPr/>
          <p:nvPr/>
        </p:nvSpPr>
        <p:spPr>
          <a:xfrm rot="10800000">
            <a:off x="1975047" y="3398909"/>
            <a:ext cx="3152600" cy="19489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xmlns="" id="{4BAE3668-E109-46F0-9A48-99F4ACF1A049}"/>
              </a:ext>
            </a:extLst>
          </p:cNvPr>
          <p:cNvSpPr txBox="1"/>
          <p:nvPr/>
        </p:nvSpPr>
        <p:spPr>
          <a:xfrm>
            <a:off x="2634840" y="5344614"/>
            <a:ext cx="1995055" cy="369332"/>
          </a:xfrm>
          <a:prstGeom prst="rect">
            <a:avLst/>
          </a:prstGeom>
          <a:solidFill>
            <a:srgbClr val="FFFF00"/>
          </a:solidFill>
        </p:spPr>
        <p:txBody>
          <a:bodyPr wrap="square" rtlCol="0">
            <a:spAutoFit/>
          </a:bodyPr>
          <a:lstStyle/>
          <a:p>
            <a:r>
              <a:rPr lang="fr-FR" b="1" dirty="0"/>
              <a:t>Risque/ Risk (6)</a:t>
            </a:r>
          </a:p>
        </p:txBody>
      </p:sp>
      <p:sp>
        <p:nvSpPr>
          <p:cNvPr id="10" name="ZoneTexte 9">
            <a:extLst>
              <a:ext uri="{FF2B5EF4-FFF2-40B4-BE49-F238E27FC236}">
                <a16:creationId xmlns:a16="http://schemas.microsoft.com/office/drawing/2014/main" xmlns="" id="{120E8AB8-FC10-4AC1-AFB2-B2EDFA2B6C37}"/>
              </a:ext>
            </a:extLst>
          </p:cNvPr>
          <p:cNvSpPr txBox="1"/>
          <p:nvPr/>
        </p:nvSpPr>
        <p:spPr>
          <a:xfrm>
            <a:off x="4565075" y="1202415"/>
            <a:ext cx="4301834" cy="369332"/>
          </a:xfrm>
          <a:prstGeom prst="rect">
            <a:avLst/>
          </a:prstGeom>
          <a:solidFill>
            <a:srgbClr val="FFFF00"/>
          </a:solidFill>
          <a:ln>
            <a:noFill/>
          </a:ln>
        </p:spPr>
        <p:txBody>
          <a:bodyPr wrap="square" rtlCol="0">
            <a:spAutoFit/>
          </a:bodyPr>
          <a:lstStyle/>
          <a:p>
            <a:r>
              <a:rPr lang="fr-FR" b="1" dirty="0"/>
              <a:t>Ressource Humaine / Human Ressource (4)</a:t>
            </a:r>
          </a:p>
        </p:txBody>
      </p:sp>
      <p:sp>
        <p:nvSpPr>
          <p:cNvPr id="12" name="ZoneTexte 11">
            <a:extLst>
              <a:ext uri="{FF2B5EF4-FFF2-40B4-BE49-F238E27FC236}">
                <a16:creationId xmlns:a16="http://schemas.microsoft.com/office/drawing/2014/main" xmlns="" id="{AECFF7DF-3F40-41AD-AD24-FE5B6DB70D70}"/>
              </a:ext>
            </a:extLst>
          </p:cNvPr>
          <p:cNvSpPr txBox="1"/>
          <p:nvPr/>
        </p:nvSpPr>
        <p:spPr>
          <a:xfrm>
            <a:off x="4720855" y="1762138"/>
            <a:ext cx="3730417" cy="369332"/>
          </a:xfrm>
          <a:prstGeom prst="rect">
            <a:avLst/>
          </a:prstGeom>
          <a:solidFill>
            <a:srgbClr val="FFFF00"/>
          </a:solidFill>
          <a:ln>
            <a:noFill/>
          </a:ln>
        </p:spPr>
        <p:txBody>
          <a:bodyPr wrap="square" rtlCol="0">
            <a:spAutoFit/>
          </a:bodyPr>
          <a:lstStyle/>
          <a:p>
            <a:r>
              <a:rPr lang="fr-FR" b="1" dirty="0"/>
              <a:t>Communication / Communication (3) </a:t>
            </a:r>
          </a:p>
        </p:txBody>
      </p:sp>
      <p:sp>
        <p:nvSpPr>
          <p:cNvPr id="13" name="ZoneTexte 12">
            <a:extLst>
              <a:ext uri="{FF2B5EF4-FFF2-40B4-BE49-F238E27FC236}">
                <a16:creationId xmlns:a16="http://schemas.microsoft.com/office/drawing/2014/main" xmlns="" id="{D5C57035-45E3-440F-8FD9-03A7CB997485}"/>
              </a:ext>
            </a:extLst>
          </p:cNvPr>
          <p:cNvSpPr txBox="1"/>
          <p:nvPr/>
        </p:nvSpPr>
        <p:spPr>
          <a:xfrm>
            <a:off x="4720856" y="2296480"/>
            <a:ext cx="3841253" cy="369332"/>
          </a:xfrm>
          <a:prstGeom prst="rect">
            <a:avLst/>
          </a:prstGeom>
          <a:solidFill>
            <a:srgbClr val="FFFF00"/>
          </a:solidFill>
          <a:ln>
            <a:noFill/>
          </a:ln>
        </p:spPr>
        <p:txBody>
          <a:bodyPr wrap="square" rtlCol="0">
            <a:spAutoFit/>
          </a:bodyPr>
          <a:lstStyle/>
          <a:p>
            <a:r>
              <a:rPr lang="fr-FR" b="1" dirty="0"/>
              <a:t>Approvisionnement/ </a:t>
            </a:r>
            <a:r>
              <a:rPr lang="fr-FR" b="1" dirty="0" err="1"/>
              <a:t>Procurement</a:t>
            </a:r>
            <a:r>
              <a:rPr lang="fr-FR" b="1" dirty="0"/>
              <a:t> (4)</a:t>
            </a:r>
          </a:p>
        </p:txBody>
      </p:sp>
      <p:sp>
        <p:nvSpPr>
          <p:cNvPr id="14" name="ZoneTexte 13">
            <a:extLst>
              <a:ext uri="{FF2B5EF4-FFF2-40B4-BE49-F238E27FC236}">
                <a16:creationId xmlns:a16="http://schemas.microsoft.com/office/drawing/2014/main" xmlns="" id="{76D339D7-21DE-4415-A066-AE888771C8AC}"/>
              </a:ext>
            </a:extLst>
          </p:cNvPr>
          <p:cNvSpPr txBox="1"/>
          <p:nvPr/>
        </p:nvSpPr>
        <p:spPr>
          <a:xfrm>
            <a:off x="4720856" y="4132759"/>
            <a:ext cx="3550308" cy="369332"/>
          </a:xfrm>
          <a:prstGeom prst="rect">
            <a:avLst/>
          </a:prstGeom>
          <a:solidFill>
            <a:srgbClr val="FFFF00"/>
          </a:solidFill>
          <a:ln>
            <a:noFill/>
          </a:ln>
        </p:spPr>
        <p:txBody>
          <a:bodyPr wrap="square" rtlCol="0">
            <a:spAutoFit/>
          </a:bodyPr>
          <a:lstStyle/>
          <a:p>
            <a:r>
              <a:rPr lang="fr-FR" b="1" dirty="0"/>
              <a:t>Parties Prenantes / Stakeholder (4) </a:t>
            </a:r>
          </a:p>
        </p:txBody>
      </p:sp>
      <p:sp>
        <p:nvSpPr>
          <p:cNvPr id="16" name="ZoneTexte 15">
            <a:extLst>
              <a:ext uri="{FF2B5EF4-FFF2-40B4-BE49-F238E27FC236}">
                <a16:creationId xmlns:a16="http://schemas.microsoft.com/office/drawing/2014/main" xmlns="" id="{DEA06010-14FF-4176-9DFC-BBE89C47DAE2}"/>
              </a:ext>
            </a:extLst>
          </p:cNvPr>
          <p:cNvSpPr txBox="1"/>
          <p:nvPr/>
        </p:nvSpPr>
        <p:spPr>
          <a:xfrm>
            <a:off x="10472224" y="508684"/>
            <a:ext cx="662163" cy="5262979"/>
          </a:xfrm>
          <a:prstGeom prst="rect">
            <a:avLst/>
          </a:prstGeom>
          <a:solidFill>
            <a:srgbClr val="FF0000"/>
          </a:solidFill>
        </p:spPr>
        <p:txBody>
          <a:bodyPr wrap="square" rtlCol="0">
            <a:spAutoFit/>
          </a:bodyPr>
          <a:lstStyle/>
          <a:p>
            <a:r>
              <a:rPr lang="fr-FR" sz="2800" b="1" dirty="0">
                <a:solidFill>
                  <a:schemeClr val="bg1"/>
                </a:solidFill>
              </a:rPr>
              <a:t>I</a:t>
            </a:r>
          </a:p>
          <a:p>
            <a:r>
              <a:rPr lang="fr-FR" sz="2800" b="1" dirty="0">
                <a:solidFill>
                  <a:schemeClr val="bg1"/>
                </a:solidFill>
              </a:rPr>
              <a:t>N</a:t>
            </a:r>
          </a:p>
          <a:p>
            <a:r>
              <a:rPr lang="fr-FR" sz="2800" b="1" dirty="0">
                <a:solidFill>
                  <a:schemeClr val="bg1"/>
                </a:solidFill>
              </a:rPr>
              <a:t>T</a:t>
            </a:r>
          </a:p>
          <a:p>
            <a:r>
              <a:rPr lang="fr-FR" sz="2800" b="1" dirty="0">
                <a:solidFill>
                  <a:schemeClr val="bg1"/>
                </a:solidFill>
              </a:rPr>
              <a:t>E</a:t>
            </a:r>
          </a:p>
          <a:p>
            <a:r>
              <a:rPr lang="fr-FR" sz="2800" b="1" dirty="0">
                <a:solidFill>
                  <a:schemeClr val="bg1"/>
                </a:solidFill>
              </a:rPr>
              <a:t>G</a:t>
            </a:r>
          </a:p>
          <a:p>
            <a:r>
              <a:rPr lang="fr-FR" sz="2800" b="1" dirty="0">
                <a:solidFill>
                  <a:schemeClr val="bg1"/>
                </a:solidFill>
              </a:rPr>
              <a:t>R</a:t>
            </a:r>
          </a:p>
          <a:p>
            <a:r>
              <a:rPr lang="fr-FR" sz="2800" b="1" dirty="0">
                <a:solidFill>
                  <a:schemeClr val="bg1"/>
                </a:solidFill>
              </a:rPr>
              <a:t>A</a:t>
            </a:r>
          </a:p>
          <a:p>
            <a:r>
              <a:rPr lang="fr-FR" sz="2800" b="1" dirty="0">
                <a:solidFill>
                  <a:schemeClr val="bg1"/>
                </a:solidFill>
              </a:rPr>
              <a:t>T</a:t>
            </a:r>
          </a:p>
          <a:p>
            <a:r>
              <a:rPr lang="fr-FR" sz="2800" b="1" dirty="0">
                <a:solidFill>
                  <a:schemeClr val="bg1"/>
                </a:solidFill>
              </a:rPr>
              <a:t>I</a:t>
            </a:r>
          </a:p>
          <a:p>
            <a:r>
              <a:rPr lang="fr-FR" sz="2800" b="1" dirty="0">
                <a:solidFill>
                  <a:schemeClr val="bg1"/>
                </a:solidFill>
              </a:rPr>
              <a:t>O</a:t>
            </a:r>
          </a:p>
          <a:p>
            <a:r>
              <a:rPr lang="fr-FR" sz="2800" b="1" dirty="0">
                <a:solidFill>
                  <a:schemeClr val="bg1"/>
                </a:solidFill>
              </a:rPr>
              <a:t>N</a:t>
            </a:r>
          </a:p>
          <a:p>
            <a:r>
              <a:rPr lang="fr-FR" sz="2800" b="1" dirty="0">
                <a:solidFill>
                  <a:schemeClr val="bg1"/>
                </a:solidFill>
                <a:highlight>
                  <a:srgbClr val="0000FF"/>
                </a:highlight>
              </a:rPr>
              <a:t>(6)</a:t>
            </a:r>
          </a:p>
        </p:txBody>
      </p:sp>
      <p:sp>
        <p:nvSpPr>
          <p:cNvPr id="17" name="ZoneTexte 16">
            <a:extLst>
              <a:ext uri="{FF2B5EF4-FFF2-40B4-BE49-F238E27FC236}">
                <a16:creationId xmlns:a16="http://schemas.microsoft.com/office/drawing/2014/main" xmlns="" id="{8D76970E-DAFC-4F2D-A24D-01960B8343FF}"/>
              </a:ext>
            </a:extLst>
          </p:cNvPr>
          <p:cNvSpPr txBox="1"/>
          <p:nvPr/>
        </p:nvSpPr>
        <p:spPr>
          <a:xfrm>
            <a:off x="113090" y="6195754"/>
            <a:ext cx="12078910" cy="369332"/>
          </a:xfrm>
          <a:prstGeom prst="rect">
            <a:avLst/>
          </a:prstGeom>
          <a:solidFill>
            <a:srgbClr val="FF0000"/>
          </a:solidFill>
        </p:spPr>
        <p:txBody>
          <a:bodyPr wrap="square" rtlCol="0">
            <a:spAutoFit/>
          </a:bodyPr>
          <a:lstStyle/>
          <a:p>
            <a:pPr algn="ctr"/>
            <a:r>
              <a:rPr lang="fr-FR" b="1" dirty="0">
                <a:solidFill>
                  <a:schemeClr val="bg1"/>
                </a:solidFill>
              </a:rPr>
              <a:t>Les 47 Processus regroupés en dix domaines de connaissance du management de projet / </a:t>
            </a:r>
            <a:r>
              <a:rPr lang="fr-FR" b="1" dirty="0" err="1">
                <a:solidFill>
                  <a:schemeClr val="bg1"/>
                </a:solidFill>
              </a:rPr>
              <a:t>Knowledge</a:t>
            </a:r>
            <a:r>
              <a:rPr lang="fr-FR" b="1" dirty="0">
                <a:solidFill>
                  <a:schemeClr val="bg1"/>
                </a:solidFill>
              </a:rPr>
              <a:t> Area ( Guide PMBOK)</a:t>
            </a:r>
          </a:p>
        </p:txBody>
      </p:sp>
    </p:spTree>
    <p:extLst>
      <p:ext uri="{BB962C8B-B14F-4D97-AF65-F5344CB8AC3E}">
        <p14:creationId xmlns:p14="http://schemas.microsoft.com/office/powerpoint/2010/main" val="346318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xmlns="" id="{A3155A3C-6788-48F4-863F-DEB8CB448EAF}"/>
              </a:ext>
            </a:extLst>
          </p:cNvPr>
          <p:cNvSpPr txBox="1"/>
          <p:nvPr/>
        </p:nvSpPr>
        <p:spPr>
          <a:xfrm>
            <a:off x="113090" y="6362009"/>
            <a:ext cx="12078910" cy="369332"/>
          </a:xfrm>
          <a:prstGeom prst="rect">
            <a:avLst/>
          </a:prstGeom>
          <a:solidFill>
            <a:srgbClr val="FF0000"/>
          </a:solidFill>
        </p:spPr>
        <p:txBody>
          <a:bodyPr wrap="square" rtlCol="0">
            <a:spAutoFit/>
          </a:bodyPr>
          <a:lstStyle/>
          <a:p>
            <a:pPr algn="ctr"/>
            <a:r>
              <a:rPr lang="fr-FR" b="1" dirty="0">
                <a:solidFill>
                  <a:schemeClr val="bg1"/>
                </a:solidFill>
              </a:rPr>
              <a:t>Les 47 Processus regroupés en 5 groupes de processus / Processus Group ( Guide PMBOK)</a:t>
            </a:r>
          </a:p>
        </p:txBody>
      </p:sp>
      <p:grpSp>
        <p:nvGrpSpPr>
          <p:cNvPr id="17" name="Groupe 16">
            <a:extLst>
              <a:ext uri="{FF2B5EF4-FFF2-40B4-BE49-F238E27FC236}">
                <a16:creationId xmlns:a16="http://schemas.microsoft.com/office/drawing/2014/main" xmlns="" id="{D62CDB0F-2958-4BE5-A822-3D0D829EC383}"/>
              </a:ext>
            </a:extLst>
          </p:cNvPr>
          <p:cNvGrpSpPr>
            <a:grpSpLocks/>
          </p:cNvGrpSpPr>
          <p:nvPr/>
        </p:nvGrpSpPr>
        <p:grpSpPr bwMode="auto">
          <a:xfrm>
            <a:off x="1035494" y="350015"/>
            <a:ext cx="10283669" cy="5278582"/>
            <a:chOff x="2850285" y="1949977"/>
            <a:chExt cx="5585970" cy="3531771"/>
          </a:xfrm>
        </p:grpSpPr>
        <p:sp>
          <p:nvSpPr>
            <p:cNvPr id="19" name="AutoShape 3">
              <a:extLst>
                <a:ext uri="{FF2B5EF4-FFF2-40B4-BE49-F238E27FC236}">
                  <a16:creationId xmlns:a16="http://schemas.microsoft.com/office/drawing/2014/main" xmlns="" id="{D387008B-71C1-462C-8FEA-7C65EF2DDC81}"/>
                </a:ext>
              </a:extLst>
            </p:cNvPr>
            <p:cNvSpPr>
              <a:spLocks noChangeArrowheads="1"/>
            </p:cNvSpPr>
            <p:nvPr/>
          </p:nvSpPr>
          <p:spPr bwMode="auto">
            <a:xfrm flipH="1" flipV="1">
              <a:off x="2990876" y="3821855"/>
              <a:ext cx="696280" cy="442559"/>
            </a:xfrm>
            <a:prstGeom prst="rtTriangle">
              <a:avLst/>
            </a:prstGeom>
            <a:solidFill>
              <a:srgbClr val="CCECFF"/>
            </a:solidFill>
            <a:ln w="9525">
              <a:noFill/>
              <a:miter lim="800000"/>
              <a:headEnd/>
              <a:tailEnd/>
            </a:ln>
          </p:spPr>
          <p:txBody>
            <a:bodyPr rot="10800000"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0" name="AutoShape 4">
              <a:extLst>
                <a:ext uri="{FF2B5EF4-FFF2-40B4-BE49-F238E27FC236}">
                  <a16:creationId xmlns:a16="http://schemas.microsoft.com/office/drawing/2014/main" xmlns="" id="{D1083A72-168A-4E4B-A900-DAAFFA9388B3}"/>
                </a:ext>
              </a:extLst>
            </p:cNvPr>
            <p:cNvSpPr>
              <a:spLocks noChangeArrowheads="1"/>
            </p:cNvSpPr>
            <p:nvPr/>
          </p:nvSpPr>
          <p:spPr bwMode="auto">
            <a:xfrm flipH="1">
              <a:off x="2948549" y="3199307"/>
              <a:ext cx="696280" cy="431972"/>
            </a:xfrm>
            <a:prstGeom prst="rtTriangle">
              <a:avLst/>
            </a:prstGeom>
            <a:solidFill>
              <a:srgbClr val="CCECFF"/>
            </a:solidFill>
            <a:ln w="9525">
              <a:noFill/>
              <a:miter lim="800000"/>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2" name="Oval 5">
              <a:extLst>
                <a:ext uri="{FF2B5EF4-FFF2-40B4-BE49-F238E27FC236}">
                  <a16:creationId xmlns:a16="http://schemas.microsoft.com/office/drawing/2014/main" xmlns="" id="{3B691B93-2286-437C-8140-C50C5AF5E64F}"/>
                </a:ext>
              </a:extLst>
            </p:cNvPr>
            <p:cNvSpPr>
              <a:spLocks noChangeArrowheads="1"/>
            </p:cNvSpPr>
            <p:nvPr/>
          </p:nvSpPr>
          <p:spPr bwMode="auto">
            <a:xfrm>
              <a:off x="2850285" y="1949977"/>
              <a:ext cx="5063232" cy="3531771"/>
            </a:xfrm>
            <a:prstGeom prst="ellipse">
              <a:avLst/>
            </a:prstGeom>
            <a:solidFill>
              <a:srgbClr val="CCECFF"/>
            </a:solidFill>
            <a:ln w="9525">
              <a:noFill/>
              <a:round/>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3" name="Text Box 6">
              <a:extLst>
                <a:ext uri="{FF2B5EF4-FFF2-40B4-BE49-F238E27FC236}">
                  <a16:creationId xmlns:a16="http://schemas.microsoft.com/office/drawing/2014/main" xmlns="" id="{ED8B72C4-4467-4768-B37A-CBB0ABE952FF}"/>
                </a:ext>
              </a:extLst>
            </p:cNvPr>
            <p:cNvSpPr txBox="1">
              <a:spLocks noChangeArrowheads="1"/>
            </p:cNvSpPr>
            <p:nvPr/>
          </p:nvSpPr>
          <p:spPr bwMode="auto">
            <a:xfrm>
              <a:off x="3876413" y="2343081"/>
              <a:ext cx="3261147" cy="452918"/>
            </a:xfrm>
            <a:prstGeom prst="rect">
              <a:avLst/>
            </a:prstGeom>
            <a:noFill/>
            <a:ln w="9525">
              <a:noFill/>
              <a:miter lim="800000"/>
              <a:headEnd/>
              <a:tailEnd/>
            </a:ln>
          </p:spPr>
          <p:txBody>
            <a:bodyPr wrap="square" lIns="60782" tIns="30392" rIns="60782" bIns="30392">
              <a:spAutoFit/>
            </a:bodyPr>
            <a:lstStyle/>
            <a:p>
              <a:pPr algn="ctr">
                <a:defRPr/>
              </a:pPr>
              <a:r>
                <a:rPr lang="fr-FR" sz="2000" b="1" dirty="0">
                  <a:latin typeface="+mj-lt"/>
                  <a:ea typeface="Tahoma" pitchFamily="34" charset="0"/>
                  <a:cs typeface="Tahoma" pitchFamily="34" charset="0"/>
                </a:rPr>
                <a:t>Processus </a:t>
              </a:r>
            </a:p>
            <a:p>
              <a:pPr algn="ctr">
                <a:defRPr/>
              </a:pPr>
              <a:r>
                <a:rPr lang="fr-FR" sz="2000" b="1" dirty="0">
                  <a:latin typeface="+mj-lt"/>
                  <a:ea typeface="Tahoma" pitchFamily="34" charset="0"/>
                  <a:cs typeface="Tahoma" pitchFamily="34" charset="0"/>
                </a:rPr>
                <a:t>de surveillance et de maîtrise (11)</a:t>
              </a:r>
            </a:p>
          </p:txBody>
        </p:sp>
        <p:sp>
          <p:nvSpPr>
            <p:cNvPr id="24" name="AutoShape 16">
              <a:extLst>
                <a:ext uri="{FF2B5EF4-FFF2-40B4-BE49-F238E27FC236}">
                  <a16:creationId xmlns:a16="http://schemas.microsoft.com/office/drawing/2014/main" xmlns="" id="{B2252EA6-9313-4567-9AF1-1CCF6AE9066F}"/>
                </a:ext>
              </a:extLst>
            </p:cNvPr>
            <p:cNvSpPr>
              <a:spLocks noChangeArrowheads="1"/>
            </p:cNvSpPr>
            <p:nvPr/>
          </p:nvSpPr>
          <p:spPr bwMode="auto">
            <a:xfrm flipV="1">
              <a:off x="7682833" y="3821855"/>
              <a:ext cx="696281" cy="436207"/>
            </a:xfrm>
            <a:prstGeom prst="rtTriangle">
              <a:avLst/>
            </a:prstGeom>
            <a:solidFill>
              <a:srgbClr val="CCECFF"/>
            </a:solidFill>
            <a:ln w="9525">
              <a:noFill/>
              <a:miter lim="800000"/>
              <a:headEnd/>
              <a:tailEnd/>
            </a:ln>
          </p:spPr>
          <p:txBody>
            <a:bodyPr rot="10800000"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5" name="AutoShape 17">
              <a:extLst>
                <a:ext uri="{FF2B5EF4-FFF2-40B4-BE49-F238E27FC236}">
                  <a16:creationId xmlns:a16="http://schemas.microsoft.com/office/drawing/2014/main" xmlns="" id="{AB791A85-1174-4376-8680-384B863CA810}"/>
                </a:ext>
              </a:extLst>
            </p:cNvPr>
            <p:cNvSpPr>
              <a:spLocks noChangeArrowheads="1"/>
            </p:cNvSpPr>
            <p:nvPr/>
          </p:nvSpPr>
          <p:spPr bwMode="auto">
            <a:xfrm>
              <a:off x="7742091" y="3059552"/>
              <a:ext cx="694164" cy="434089"/>
            </a:xfrm>
            <a:prstGeom prst="rtTriangle">
              <a:avLst/>
            </a:prstGeom>
            <a:solidFill>
              <a:srgbClr val="CCECFF"/>
            </a:solidFill>
            <a:ln w="9525">
              <a:noFill/>
              <a:miter lim="800000"/>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grpSp>
      <p:sp>
        <p:nvSpPr>
          <p:cNvPr id="26" name="AutoShape 10">
            <a:extLst>
              <a:ext uri="{FF2B5EF4-FFF2-40B4-BE49-F238E27FC236}">
                <a16:creationId xmlns:a16="http://schemas.microsoft.com/office/drawing/2014/main" xmlns="" id="{16B3173D-B9D1-4590-8C99-E57E3DB6BEA4}"/>
              </a:ext>
            </a:extLst>
          </p:cNvPr>
          <p:cNvSpPr>
            <a:spLocks noChangeArrowheads="1"/>
          </p:cNvSpPr>
          <p:nvPr/>
        </p:nvSpPr>
        <p:spPr bwMode="auto">
          <a:xfrm>
            <a:off x="4530436" y="1774191"/>
            <a:ext cx="3331752" cy="19846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17694720 60000 65536"/>
              <a:gd name="T11" fmla="*/ 5898240 60000 65536"/>
              <a:gd name="T12" fmla="*/ 5898240 60000 65536"/>
              <a:gd name="T13" fmla="*/ 5898240 60000 65536"/>
              <a:gd name="T14" fmla="*/ 0 60000 65536"/>
              <a:gd name="T15" fmla="*/ 0 w 21600"/>
              <a:gd name="T16" fmla="*/ 8319 h 21600"/>
              <a:gd name="T17" fmla="*/ 6115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0000FF"/>
          </a:solidFill>
          <a:ln w="9525">
            <a:noFill/>
            <a:miter lim="800000"/>
            <a:headEnd/>
            <a:tailEnd/>
          </a:ln>
        </p:spPr>
        <p:txBody>
          <a:bodyPr lIns="60782" tIns="30392" rIns="60782" bIns="30392"/>
          <a:lstStyle/>
          <a:p>
            <a:pPr>
              <a:defRPr/>
            </a:pPr>
            <a:endParaRPr lang="en-US" sz="1350" dirty="0">
              <a:latin typeface="+mj-lt"/>
            </a:endParaRPr>
          </a:p>
        </p:txBody>
      </p:sp>
      <p:sp>
        <p:nvSpPr>
          <p:cNvPr id="27" name="Text Box 11">
            <a:extLst>
              <a:ext uri="{FF2B5EF4-FFF2-40B4-BE49-F238E27FC236}">
                <a16:creationId xmlns:a16="http://schemas.microsoft.com/office/drawing/2014/main" xmlns="" id="{158B12F8-BF94-4FB5-9C4B-78E9331EEAE6}"/>
              </a:ext>
            </a:extLst>
          </p:cNvPr>
          <p:cNvSpPr txBox="1">
            <a:spLocks noChangeArrowheads="1"/>
          </p:cNvSpPr>
          <p:nvPr/>
        </p:nvSpPr>
        <p:spPr bwMode="auto">
          <a:xfrm>
            <a:off x="4966110" y="1766260"/>
            <a:ext cx="2186430" cy="584598"/>
          </a:xfrm>
          <a:prstGeom prst="rect">
            <a:avLst/>
          </a:prstGeom>
          <a:noFill/>
          <a:ln w="9525">
            <a:noFill/>
            <a:miter lim="800000"/>
            <a:headEnd/>
            <a:tailEnd/>
          </a:ln>
        </p:spPr>
        <p:txBody>
          <a:bodyPr wrap="square" lIns="60782" tIns="30392" rIns="60782" bIns="30392">
            <a:spAutoFit/>
          </a:bodyPr>
          <a:lstStyle/>
          <a:p>
            <a:pPr algn="ctr">
              <a:lnSpc>
                <a:spcPct val="85000"/>
              </a:lnSpc>
              <a:defRPr/>
            </a:pPr>
            <a:r>
              <a:rPr lang="fr-FR" sz="2000" b="1" dirty="0">
                <a:solidFill>
                  <a:schemeClr val="bg1"/>
                </a:solidFill>
                <a:latin typeface="+mj-lt"/>
                <a:ea typeface="Tahoma" pitchFamily="34" charset="0"/>
                <a:cs typeface="Tahoma" pitchFamily="34" charset="0"/>
              </a:rPr>
              <a:t>Processus </a:t>
            </a:r>
          </a:p>
          <a:p>
            <a:pPr algn="ctr">
              <a:lnSpc>
                <a:spcPct val="85000"/>
              </a:lnSpc>
              <a:defRPr/>
            </a:pPr>
            <a:r>
              <a:rPr lang="fr-FR" sz="2000" b="1" dirty="0">
                <a:solidFill>
                  <a:schemeClr val="bg1"/>
                </a:solidFill>
                <a:latin typeface="+mj-lt"/>
                <a:ea typeface="Tahoma" pitchFamily="34" charset="0"/>
                <a:cs typeface="Tahoma" pitchFamily="34" charset="0"/>
              </a:rPr>
              <a:t>de planification (24)</a:t>
            </a:r>
          </a:p>
        </p:txBody>
      </p:sp>
      <p:sp>
        <p:nvSpPr>
          <p:cNvPr id="28" name="AutoShape 13">
            <a:extLst>
              <a:ext uri="{FF2B5EF4-FFF2-40B4-BE49-F238E27FC236}">
                <a16:creationId xmlns:a16="http://schemas.microsoft.com/office/drawing/2014/main" xmlns="" id="{5D2677C1-E0D4-48D8-930B-03B20C873F83}"/>
              </a:ext>
            </a:extLst>
          </p:cNvPr>
          <p:cNvSpPr>
            <a:spLocks noChangeArrowheads="1"/>
          </p:cNvSpPr>
          <p:nvPr/>
        </p:nvSpPr>
        <p:spPr bwMode="auto">
          <a:xfrm flipH="1" flipV="1">
            <a:off x="4121197" y="2989306"/>
            <a:ext cx="3407228" cy="1957647"/>
          </a:xfrm>
          <a:custGeom>
            <a:avLst/>
            <a:gdLst>
              <a:gd name="T0" fmla="*/ 15434998 w 21600"/>
              <a:gd name="T1" fmla="*/ 0 h 21600"/>
              <a:gd name="T2" fmla="*/ 5100902 w 21600"/>
              <a:gd name="T3" fmla="*/ 9721878 h 21600"/>
              <a:gd name="T4" fmla="*/ 16230047 w 21600"/>
              <a:gd name="T5" fmla="*/ 3740323 h 21600"/>
              <a:gd name="T6" fmla="*/ 26133548 w 21600"/>
              <a:gd name="T7" fmla="*/ 6431327 h 21600"/>
              <a:gd name="T8" fmla="*/ 36037180 w 21600"/>
              <a:gd name="T9" fmla="*/ 3740323 h 21600"/>
              <a:gd name="T10" fmla="*/ 17694720 60000 65536"/>
              <a:gd name="T11" fmla="*/ 5898240 60000 65536"/>
              <a:gd name="T12" fmla="*/ 5898240 60000 65536"/>
              <a:gd name="T13" fmla="*/ 5898240 60000 65536"/>
              <a:gd name="T14" fmla="*/ 0 60000 65536"/>
              <a:gd name="T15" fmla="*/ 0 w 21600"/>
              <a:gd name="T16" fmla="*/ 8310 h 21600"/>
              <a:gd name="T17" fmla="*/ 6115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0000FF"/>
          </a:solidFill>
          <a:ln w="9525">
            <a:noFill/>
            <a:miter lim="800000"/>
            <a:headEnd/>
            <a:tailEnd/>
          </a:ln>
        </p:spPr>
        <p:txBody>
          <a:bodyPr wrap="none" lIns="60782" tIns="30392" rIns="60782" bIns="30392" anchor="ctr"/>
          <a:lstStyle/>
          <a:p>
            <a:pPr>
              <a:defRPr/>
            </a:pPr>
            <a:endParaRPr lang="en-US" sz="1350" dirty="0">
              <a:latin typeface="+mj-lt"/>
            </a:endParaRPr>
          </a:p>
        </p:txBody>
      </p:sp>
      <p:sp>
        <p:nvSpPr>
          <p:cNvPr id="29" name="Text Box 14">
            <a:extLst>
              <a:ext uri="{FF2B5EF4-FFF2-40B4-BE49-F238E27FC236}">
                <a16:creationId xmlns:a16="http://schemas.microsoft.com/office/drawing/2014/main" xmlns="" id="{87093514-228B-4286-885A-39C17D9E8B7F}"/>
              </a:ext>
            </a:extLst>
          </p:cNvPr>
          <p:cNvSpPr txBox="1">
            <a:spLocks noChangeArrowheads="1"/>
          </p:cNvSpPr>
          <p:nvPr/>
        </p:nvSpPr>
        <p:spPr bwMode="auto">
          <a:xfrm>
            <a:off x="5118434" y="4325297"/>
            <a:ext cx="2068222" cy="586906"/>
          </a:xfrm>
          <a:prstGeom prst="rect">
            <a:avLst/>
          </a:prstGeom>
          <a:noFill/>
          <a:ln w="9525">
            <a:noFill/>
            <a:miter lim="800000"/>
            <a:headEnd/>
            <a:tailEnd/>
          </a:ln>
        </p:spPr>
        <p:txBody>
          <a:bodyPr wrap="square" lIns="60782" tIns="30392" rIns="60782" bIns="30392">
            <a:spAutoFit/>
          </a:bodyPr>
          <a:lstStyle/>
          <a:p>
            <a:pPr algn="ctr">
              <a:lnSpc>
                <a:spcPct val="85000"/>
              </a:lnSpc>
              <a:defRPr/>
            </a:pPr>
            <a:r>
              <a:rPr lang="fr-FR" sz="2000" b="1" dirty="0">
                <a:solidFill>
                  <a:schemeClr val="bg1"/>
                </a:solidFill>
                <a:latin typeface="+mj-lt"/>
                <a:ea typeface="Tahoma" pitchFamily="34" charset="0"/>
                <a:cs typeface="Tahoma" pitchFamily="34" charset="0"/>
              </a:rPr>
              <a:t>Processus </a:t>
            </a:r>
          </a:p>
          <a:p>
            <a:pPr algn="ctr">
              <a:lnSpc>
                <a:spcPct val="85000"/>
              </a:lnSpc>
              <a:defRPr/>
            </a:pPr>
            <a:r>
              <a:rPr lang="fr-FR" sz="2000" b="1" dirty="0">
                <a:solidFill>
                  <a:schemeClr val="bg1"/>
                </a:solidFill>
                <a:latin typeface="+mj-lt"/>
                <a:ea typeface="Tahoma" pitchFamily="34" charset="0"/>
                <a:cs typeface="Tahoma" pitchFamily="34" charset="0"/>
              </a:rPr>
              <a:t>d’exécution (8)</a:t>
            </a:r>
          </a:p>
        </p:txBody>
      </p:sp>
      <p:grpSp>
        <p:nvGrpSpPr>
          <p:cNvPr id="31" name="Groupe 30">
            <a:extLst>
              <a:ext uri="{FF2B5EF4-FFF2-40B4-BE49-F238E27FC236}">
                <a16:creationId xmlns:a16="http://schemas.microsoft.com/office/drawing/2014/main" xmlns="" id="{8E07BC6F-4F00-43EE-938F-9BC08B9CD04C}"/>
              </a:ext>
            </a:extLst>
          </p:cNvPr>
          <p:cNvGrpSpPr>
            <a:grpSpLocks/>
          </p:cNvGrpSpPr>
          <p:nvPr/>
        </p:nvGrpSpPr>
        <p:grpSpPr bwMode="auto">
          <a:xfrm>
            <a:off x="6571474" y="2398634"/>
            <a:ext cx="2476526" cy="1797050"/>
            <a:chOff x="6888900" y="2769451"/>
            <a:chExt cx="1274644" cy="873125"/>
          </a:xfrm>
        </p:grpSpPr>
        <p:sp>
          <p:nvSpPr>
            <p:cNvPr id="32" name="AutoShape 19">
              <a:extLst>
                <a:ext uri="{FF2B5EF4-FFF2-40B4-BE49-F238E27FC236}">
                  <a16:creationId xmlns:a16="http://schemas.microsoft.com/office/drawing/2014/main" xmlns="" id="{7A8DEEFD-FC7B-4BA6-A53D-6866B81C92BE}"/>
                </a:ext>
              </a:extLst>
            </p:cNvPr>
            <p:cNvSpPr>
              <a:spLocks noChangeArrowheads="1"/>
            </p:cNvSpPr>
            <p:nvPr/>
          </p:nvSpPr>
          <p:spPr bwMode="auto">
            <a:xfrm>
              <a:off x="6888900" y="2769451"/>
              <a:ext cx="1274644" cy="873125"/>
            </a:xfrm>
            <a:prstGeom prst="rightArrow">
              <a:avLst>
                <a:gd name="adj1" fmla="val 50000"/>
                <a:gd name="adj2" fmla="val 30417"/>
              </a:avLst>
            </a:prstGeom>
            <a:solidFill>
              <a:srgbClr val="0000FF"/>
            </a:solidFill>
            <a:ln w="9525">
              <a:noFill/>
              <a:miter lim="800000"/>
              <a:headEnd/>
              <a:tailEnd/>
            </a:ln>
          </p:spPr>
          <p:txBody>
            <a:bodyPr wrap="none" lIns="60782" tIns="30392" rIns="60782" bIns="30392" anchor="ctr"/>
            <a:lstStyle/>
            <a:p>
              <a:pPr>
                <a:lnSpc>
                  <a:spcPct val="90000"/>
                </a:lnSpc>
                <a:defRPr/>
              </a:pPr>
              <a:endParaRPr lang="fr-FR" sz="1350" b="1" dirty="0">
                <a:solidFill>
                  <a:schemeClr val="bg1"/>
                </a:solidFill>
                <a:effectLst>
                  <a:outerShdw blurRad="38100" dist="38100" dir="2700000" algn="tl">
                    <a:srgbClr val="000000"/>
                  </a:outerShdw>
                </a:effectLst>
                <a:latin typeface="+mj-lt"/>
              </a:endParaRPr>
            </a:p>
          </p:txBody>
        </p:sp>
        <p:sp>
          <p:nvSpPr>
            <p:cNvPr id="33" name="Text Box 20">
              <a:extLst>
                <a:ext uri="{FF2B5EF4-FFF2-40B4-BE49-F238E27FC236}">
                  <a16:creationId xmlns:a16="http://schemas.microsoft.com/office/drawing/2014/main" xmlns="" id="{4DEBE9EC-0520-4BD5-B2A8-FE80F495C4C2}"/>
                </a:ext>
              </a:extLst>
            </p:cNvPr>
            <p:cNvSpPr txBox="1">
              <a:spLocks noChangeArrowheads="1"/>
            </p:cNvSpPr>
            <p:nvPr/>
          </p:nvSpPr>
          <p:spPr bwMode="auto">
            <a:xfrm>
              <a:off x="6936032" y="2963293"/>
              <a:ext cx="1215358" cy="328898"/>
            </a:xfrm>
            <a:prstGeom prst="rect">
              <a:avLst/>
            </a:prstGeom>
            <a:noFill/>
            <a:ln w="9525">
              <a:noFill/>
              <a:miter lim="800000"/>
              <a:headEnd/>
              <a:tailEnd/>
            </a:ln>
          </p:spPr>
          <p:txBody>
            <a:bodyPr lIns="60782" tIns="30392" rIns="60782" bIns="30392">
              <a:spAutoFit/>
            </a:bodyPr>
            <a:lstStyle/>
            <a:p>
              <a:pPr algn="ctr">
                <a:defRPr/>
              </a:pPr>
              <a:r>
                <a:rPr lang="fr-FR" sz="2000" b="1" dirty="0">
                  <a:solidFill>
                    <a:schemeClr val="bg1"/>
                  </a:solidFill>
                  <a:latin typeface="+mj-lt"/>
                  <a:ea typeface="Tahoma" pitchFamily="34" charset="0"/>
                  <a:cs typeface="Tahoma" pitchFamily="34" charset="0"/>
                </a:rPr>
                <a:t>Processus (2)</a:t>
              </a:r>
            </a:p>
            <a:p>
              <a:pPr algn="ctr">
                <a:defRPr/>
              </a:pPr>
              <a:r>
                <a:rPr lang="fr-FR" sz="2000" b="1" dirty="0">
                  <a:solidFill>
                    <a:schemeClr val="bg1"/>
                  </a:solidFill>
                  <a:latin typeface="+mj-lt"/>
                  <a:ea typeface="Tahoma" pitchFamily="34" charset="0"/>
                  <a:cs typeface="Tahoma" pitchFamily="34" charset="0"/>
                </a:rPr>
                <a:t>de clôture</a:t>
              </a:r>
            </a:p>
          </p:txBody>
        </p:sp>
      </p:grpSp>
      <p:grpSp>
        <p:nvGrpSpPr>
          <p:cNvPr id="34" name="Groupe 27">
            <a:extLst>
              <a:ext uri="{FF2B5EF4-FFF2-40B4-BE49-F238E27FC236}">
                <a16:creationId xmlns:a16="http://schemas.microsoft.com/office/drawing/2014/main" xmlns="" id="{151B70DD-E53E-471B-8609-65043EB2C604}"/>
              </a:ext>
            </a:extLst>
          </p:cNvPr>
          <p:cNvGrpSpPr>
            <a:grpSpLocks/>
          </p:cNvGrpSpPr>
          <p:nvPr/>
        </p:nvGrpSpPr>
        <p:grpSpPr bwMode="auto">
          <a:xfrm>
            <a:off x="1814761" y="2901788"/>
            <a:ext cx="2983095" cy="1489469"/>
            <a:chOff x="2761990" y="3123931"/>
            <a:chExt cx="1385939" cy="1985956"/>
          </a:xfrm>
        </p:grpSpPr>
        <p:sp>
          <p:nvSpPr>
            <p:cNvPr id="35" name="AutoShape 22">
              <a:extLst>
                <a:ext uri="{FF2B5EF4-FFF2-40B4-BE49-F238E27FC236}">
                  <a16:creationId xmlns:a16="http://schemas.microsoft.com/office/drawing/2014/main" xmlns="" id="{A55EF48B-F82A-4259-9AE1-4C4BFC023531}"/>
                </a:ext>
              </a:extLst>
            </p:cNvPr>
            <p:cNvSpPr>
              <a:spLocks noChangeArrowheads="1"/>
            </p:cNvSpPr>
            <p:nvPr/>
          </p:nvSpPr>
          <p:spPr bwMode="auto">
            <a:xfrm>
              <a:off x="2761990" y="3123931"/>
              <a:ext cx="1385939" cy="1985956"/>
            </a:xfrm>
            <a:prstGeom prst="rightArrow">
              <a:avLst>
                <a:gd name="adj1" fmla="val 50000"/>
                <a:gd name="adj2" fmla="val 33215"/>
              </a:avLst>
            </a:prstGeom>
            <a:solidFill>
              <a:srgbClr val="0000FF"/>
            </a:solidFill>
            <a:ln w="9525">
              <a:noFill/>
              <a:miter lim="800000"/>
              <a:headEnd/>
              <a:tailEnd/>
            </a:ln>
          </p:spPr>
          <p:txBody>
            <a:bodyPr wrap="none" lIns="60782" tIns="30392" rIns="60782" bIns="30392" anchor="ctr"/>
            <a:lstStyle/>
            <a:p>
              <a:pPr>
                <a:lnSpc>
                  <a:spcPct val="90000"/>
                </a:lnSpc>
                <a:defRPr/>
              </a:pPr>
              <a:endParaRPr lang="fr-FR" sz="1400" b="1" dirty="0">
                <a:solidFill>
                  <a:schemeClr val="accent1"/>
                </a:solidFill>
                <a:effectLst>
                  <a:outerShdw blurRad="38100" dist="38100" dir="2700000" algn="tl">
                    <a:srgbClr val="000000">
                      <a:alpha val="43137"/>
                    </a:srgbClr>
                  </a:outerShdw>
                </a:effectLst>
                <a:latin typeface="+mj-lt"/>
              </a:endParaRPr>
            </a:p>
          </p:txBody>
        </p:sp>
        <p:sp>
          <p:nvSpPr>
            <p:cNvPr id="40" name="Text Box 23">
              <a:extLst>
                <a:ext uri="{FF2B5EF4-FFF2-40B4-BE49-F238E27FC236}">
                  <a16:creationId xmlns:a16="http://schemas.microsoft.com/office/drawing/2014/main" xmlns="" id="{550B1412-D8A8-4DDC-892B-FEB9C6B89538}"/>
                </a:ext>
              </a:extLst>
            </p:cNvPr>
            <p:cNvSpPr txBox="1">
              <a:spLocks noChangeArrowheads="1"/>
            </p:cNvSpPr>
            <p:nvPr/>
          </p:nvSpPr>
          <p:spPr bwMode="auto">
            <a:xfrm>
              <a:off x="2761990" y="3515098"/>
              <a:ext cx="1171526" cy="902573"/>
            </a:xfrm>
            <a:prstGeom prst="rect">
              <a:avLst/>
            </a:prstGeom>
            <a:noFill/>
            <a:ln w="9525">
              <a:noFill/>
              <a:miter lim="800000"/>
              <a:headEnd/>
              <a:tailEnd/>
            </a:ln>
          </p:spPr>
          <p:txBody>
            <a:bodyPr wrap="square" lIns="60782" tIns="30392" rIns="60782" bIns="30392">
              <a:spAutoFit/>
            </a:bodyPr>
            <a:lstStyle/>
            <a:p>
              <a:pPr>
                <a:defRPr/>
              </a:pPr>
              <a:r>
                <a:rPr lang="fr-FR" sz="2000" b="1" dirty="0">
                  <a:solidFill>
                    <a:schemeClr val="bg1"/>
                  </a:solidFill>
                  <a:latin typeface="+mj-lt"/>
                  <a:ea typeface="Tahoma" pitchFamily="34" charset="0"/>
                  <a:cs typeface="Tahoma" pitchFamily="34" charset="0"/>
                </a:rPr>
                <a:t>Processus </a:t>
              </a:r>
            </a:p>
            <a:p>
              <a:pPr>
                <a:defRPr/>
              </a:pPr>
              <a:r>
                <a:rPr lang="fr-FR" sz="2000" b="1" dirty="0">
                  <a:solidFill>
                    <a:schemeClr val="bg1"/>
                  </a:solidFill>
                  <a:latin typeface="+mj-lt"/>
                  <a:ea typeface="Tahoma" pitchFamily="34" charset="0"/>
                  <a:cs typeface="Tahoma" pitchFamily="34" charset="0"/>
                </a:rPr>
                <a:t>de démarrage (2)</a:t>
              </a:r>
            </a:p>
          </p:txBody>
        </p:sp>
      </p:grpSp>
      <p:sp>
        <p:nvSpPr>
          <p:cNvPr id="47" name="ZoneTexte 46">
            <a:extLst>
              <a:ext uri="{FF2B5EF4-FFF2-40B4-BE49-F238E27FC236}">
                <a16:creationId xmlns:a16="http://schemas.microsoft.com/office/drawing/2014/main" xmlns="" id="{DFBF5AB6-94D0-4207-9755-C1BE5F80CD6E}"/>
              </a:ext>
            </a:extLst>
          </p:cNvPr>
          <p:cNvSpPr txBox="1"/>
          <p:nvPr/>
        </p:nvSpPr>
        <p:spPr>
          <a:xfrm>
            <a:off x="3806997" y="98604"/>
            <a:ext cx="4504656" cy="369332"/>
          </a:xfrm>
          <a:prstGeom prst="rect">
            <a:avLst/>
          </a:prstGeom>
          <a:solidFill>
            <a:srgbClr val="FF0000"/>
          </a:solidFill>
        </p:spPr>
        <p:txBody>
          <a:bodyPr wrap="square" rtlCol="0">
            <a:spAutoFit/>
          </a:bodyPr>
          <a:lstStyle/>
          <a:p>
            <a:pPr algn="ctr"/>
            <a:r>
              <a:rPr lang="fr-FR" b="1" dirty="0">
                <a:solidFill>
                  <a:schemeClr val="bg1"/>
                </a:solidFill>
              </a:rPr>
              <a:t>CYCLE DE VIE DU PROJET</a:t>
            </a:r>
          </a:p>
        </p:txBody>
      </p:sp>
      <p:sp>
        <p:nvSpPr>
          <p:cNvPr id="2" name="ZoneTexte 1">
            <a:extLst>
              <a:ext uri="{FF2B5EF4-FFF2-40B4-BE49-F238E27FC236}">
                <a16:creationId xmlns:a16="http://schemas.microsoft.com/office/drawing/2014/main" xmlns="" id="{49BC13F1-B31E-479E-B1AE-A16174F7993D}"/>
              </a:ext>
            </a:extLst>
          </p:cNvPr>
          <p:cNvSpPr txBox="1"/>
          <p:nvPr/>
        </p:nvSpPr>
        <p:spPr>
          <a:xfrm>
            <a:off x="651164" y="665018"/>
            <a:ext cx="11374581" cy="369332"/>
          </a:xfrm>
          <a:prstGeom prst="rect">
            <a:avLst/>
          </a:prstGeom>
          <a:solidFill>
            <a:schemeClr val="tx1">
              <a:lumMod val="85000"/>
              <a:lumOff val="15000"/>
            </a:schemeClr>
          </a:solidFill>
        </p:spPr>
        <p:txBody>
          <a:bodyPr wrap="square" rtlCol="0">
            <a:spAutoFit/>
          </a:bodyPr>
          <a:lstStyle/>
          <a:p>
            <a:r>
              <a:rPr lang="fr-FR" b="1" dirty="0">
                <a:solidFill>
                  <a:schemeClr val="bg1"/>
                </a:solidFill>
              </a:rPr>
              <a:t> DEBUT PROJET                                                                                                                                                       FIN PROJET</a:t>
            </a:r>
          </a:p>
        </p:txBody>
      </p:sp>
    </p:spTree>
    <p:extLst>
      <p:ext uri="{BB962C8B-B14F-4D97-AF65-F5344CB8AC3E}">
        <p14:creationId xmlns:p14="http://schemas.microsoft.com/office/powerpoint/2010/main" val="1346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Effect transition="in" filter="fade">
                                      <p:cBhvr>
                                        <p:cTn id="13" dur="500"/>
                                        <p:tgtEl>
                                          <p:spTgt spid="27"/>
                                        </p:tgtEl>
                                      </p:cBhvr>
                                    </p:animEffect>
                                  </p:childTnLst>
                                </p:cTn>
                              </p:par>
                              <p:par>
                                <p:cTn id="14" presetID="53" presetClass="entr" presetSubtype="16"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par>
                                <p:cTn id="26" presetID="53" presetClass="entr" presetSubtype="16"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290945" y="212651"/>
            <a:ext cx="11585621" cy="868004"/>
          </a:xfrm>
          <a:solidFill>
            <a:schemeClr val="accent1"/>
          </a:solidFill>
        </p:spPr>
        <p:txBody>
          <a:bodyPr>
            <a:noAutofit/>
          </a:bodyPr>
          <a:lstStyle/>
          <a:p>
            <a:r>
              <a:rPr lang="fr-FR" sz="4400" b="1" dirty="0">
                <a:solidFill>
                  <a:schemeClr val="bg1"/>
                </a:solidFill>
              </a:rPr>
              <a:t>INFLUENCE DE L’ORGANISATION SUR LE PROJET</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35932" y="1453189"/>
            <a:ext cx="11440634" cy="4274289"/>
          </a:xfrm>
        </p:spPr>
        <p:txBody>
          <a:bodyPr>
            <a:normAutofit/>
          </a:bodyPr>
          <a:lstStyle/>
          <a:p>
            <a:pPr marL="342900" indent="-342900" algn="l">
              <a:buFont typeface="Wingdings" panose="05000000000000000000" pitchFamily="2" charset="2"/>
              <a:buChar char="§"/>
            </a:pPr>
            <a:r>
              <a:rPr lang="fr-FR" sz="3200" dirty="0"/>
              <a:t>Organisation fonctionnelle</a:t>
            </a:r>
          </a:p>
          <a:p>
            <a:pPr marL="342900" indent="-342900" algn="l">
              <a:buFont typeface="Wingdings" panose="05000000000000000000" pitchFamily="2" charset="2"/>
              <a:buChar char="§"/>
            </a:pPr>
            <a:r>
              <a:rPr lang="fr-FR" sz="3200" dirty="0"/>
              <a:t>Organisation Matricielle</a:t>
            </a:r>
          </a:p>
          <a:p>
            <a:pPr marL="342900" indent="-342900" algn="l">
              <a:buFont typeface="Wingdings" panose="05000000000000000000" pitchFamily="2" charset="2"/>
              <a:buChar char="§"/>
            </a:pPr>
            <a:r>
              <a:rPr lang="fr-FR" sz="3200" dirty="0"/>
              <a:t>Organisation Par projet</a:t>
            </a:r>
          </a:p>
          <a:p>
            <a:pPr algn="l"/>
            <a:endParaRPr lang="fr-FR" sz="3200" dirty="0"/>
          </a:p>
        </p:txBody>
      </p:sp>
      <p:sp>
        <p:nvSpPr>
          <p:cNvPr id="5" name="ZoneTexte 4">
            <a:extLst>
              <a:ext uri="{FF2B5EF4-FFF2-40B4-BE49-F238E27FC236}">
                <a16:creationId xmlns:a16="http://schemas.microsoft.com/office/drawing/2014/main" xmlns="" id="{B547BFC8-8FF5-4CB3-B3CC-3F1CE4935036}"/>
              </a:ext>
            </a:extLst>
          </p:cNvPr>
          <p:cNvSpPr txBox="1"/>
          <p:nvPr/>
        </p:nvSpPr>
        <p:spPr>
          <a:xfrm>
            <a:off x="9148619" y="6488668"/>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 page</a:t>
            </a:r>
          </a:p>
        </p:txBody>
      </p:sp>
      <p:pic>
        <p:nvPicPr>
          <p:cNvPr id="8" name="Image 7">
            <a:extLst>
              <a:ext uri="{FF2B5EF4-FFF2-40B4-BE49-F238E27FC236}">
                <a16:creationId xmlns:a16="http://schemas.microsoft.com/office/drawing/2014/main" xmlns="" id="{18BE4E63-604A-425C-86A7-6CBB4748E30C}"/>
              </a:ext>
            </a:extLst>
          </p:cNvPr>
          <p:cNvPicPr>
            <a:picLocks noChangeAspect="1"/>
          </p:cNvPicPr>
          <p:nvPr/>
        </p:nvPicPr>
        <p:blipFill>
          <a:blip r:embed="rId3"/>
          <a:stretch>
            <a:fillRect/>
          </a:stretch>
        </p:blipFill>
        <p:spPr>
          <a:xfrm>
            <a:off x="726930" y="3103418"/>
            <a:ext cx="6532851" cy="3569916"/>
          </a:xfrm>
          <a:prstGeom prst="rect">
            <a:avLst/>
          </a:prstGeom>
        </p:spPr>
      </p:pic>
    </p:spTree>
    <p:extLst>
      <p:ext uri="{BB962C8B-B14F-4D97-AF65-F5344CB8AC3E}">
        <p14:creationId xmlns:p14="http://schemas.microsoft.com/office/powerpoint/2010/main" val="3538690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Image 1">
            <a:extLst>
              <a:ext uri="{FF2B5EF4-FFF2-40B4-BE49-F238E27FC236}">
                <a16:creationId xmlns:a16="http://schemas.microsoft.com/office/drawing/2014/main" xmlns="" id="{6BEAF4AD-97C7-4AFE-9790-7A695EACA2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88914"/>
            <a:ext cx="9144000"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a:extLst>
              <a:ext uri="{FF2B5EF4-FFF2-40B4-BE49-F238E27FC236}">
                <a16:creationId xmlns:a16="http://schemas.microsoft.com/office/drawing/2014/main" xmlns="" id="{046DC346-1466-4D7E-99CB-91F9E83D82AA}"/>
              </a:ext>
            </a:extLst>
          </p:cNvPr>
          <p:cNvSpPr txBox="1"/>
          <p:nvPr/>
        </p:nvSpPr>
        <p:spPr>
          <a:xfrm>
            <a:off x="9148619" y="6488668"/>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a:t>
            </a:r>
          </a:p>
        </p:txBody>
      </p:sp>
    </p:spTree>
    <p:extLst>
      <p:ext uri="{BB962C8B-B14F-4D97-AF65-F5344CB8AC3E}">
        <p14:creationId xmlns:p14="http://schemas.microsoft.com/office/powerpoint/2010/main" val="1114944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Image 2">
            <a:extLst>
              <a:ext uri="{FF2B5EF4-FFF2-40B4-BE49-F238E27FC236}">
                <a16:creationId xmlns:a16="http://schemas.microsoft.com/office/drawing/2014/main" xmlns="" id="{61BF21BC-1984-4C0E-AFA2-B30BE2E8CA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08039"/>
            <a:ext cx="9144000"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a:extLst>
              <a:ext uri="{FF2B5EF4-FFF2-40B4-BE49-F238E27FC236}">
                <a16:creationId xmlns:a16="http://schemas.microsoft.com/office/drawing/2014/main" xmlns="" id="{AF360748-8D5E-4649-9FFB-7C0FDCC94484}"/>
              </a:ext>
            </a:extLst>
          </p:cNvPr>
          <p:cNvSpPr txBox="1"/>
          <p:nvPr/>
        </p:nvSpPr>
        <p:spPr>
          <a:xfrm>
            <a:off x="9148619" y="6488668"/>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a:t>
            </a:r>
          </a:p>
        </p:txBody>
      </p:sp>
    </p:spTree>
    <p:extLst>
      <p:ext uri="{BB962C8B-B14F-4D97-AF65-F5344CB8AC3E}">
        <p14:creationId xmlns:p14="http://schemas.microsoft.com/office/powerpoint/2010/main" val="200861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Image 2">
            <a:extLst>
              <a:ext uri="{FF2B5EF4-FFF2-40B4-BE49-F238E27FC236}">
                <a16:creationId xmlns:a16="http://schemas.microsoft.com/office/drawing/2014/main" xmlns="" id="{B83F7043-AB74-454F-9BF6-40381776FC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11189"/>
            <a:ext cx="9144000"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a:extLst>
              <a:ext uri="{FF2B5EF4-FFF2-40B4-BE49-F238E27FC236}">
                <a16:creationId xmlns:a16="http://schemas.microsoft.com/office/drawing/2014/main" xmlns="" id="{D21E6932-EEAE-4ED1-978A-9CC28AAD65F0}"/>
              </a:ext>
            </a:extLst>
          </p:cNvPr>
          <p:cNvSpPr txBox="1"/>
          <p:nvPr/>
        </p:nvSpPr>
        <p:spPr>
          <a:xfrm>
            <a:off x="9148619" y="6488668"/>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a:t>
            </a:r>
          </a:p>
        </p:txBody>
      </p:sp>
    </p:spTree>
    <p:extLst>
      <p:ext uri="{BB962C8B-B14F-4D97-AF65-F5344CB8AC3E}">
        <p14:creationId xmlns:p14="http://schemas.microsoft.com/office/powerpoint/2010/main" val="3434383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Image 2">
            <a:extLst>
              <a:ext uri="{FF2B5EF4-FFF2-40B4-BE49-F238E27FC236}">
                <a16:creationId xmlns:a16="http://schemas.microsoft.com/office/drawing/2014/main" xmlns="" id="{599DD7D3-A8B1-4145-87E9-D8656AD574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01675"/>
            <a:ext cx="9144000"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a:extLst>
              <a:ext uri="{FF2B5EF4-FFF2-40B4-BE49-F238E27FC236}">
                <a16:creationId xmlns:a16="http://schemas.microsoft.com/office/drawing/2014/main" xmlns="" id="{FC75762E-BCE5-4351-8583-38F2F68E672F}"/>
              </a:ext>
            </a:extLst>
          </p:cNvPr>
          <p:cNvSpPr txBox="1"/>
          <p:nvPr/>
        </p:nvSpPr>
        <p:spPr>
          <a:xfrm>
            <a:off x="9148619" y="6488668"/>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a:t>
            </a:r>
          </a:p>
        </p:txBody>
      </p:sp>
    </p:spTree>
    <p:extLst>
      <p:ext uri="{BB962C8B-B14F-4D97-AF65-F5344CB8AC3E}">
        <p14:creationId xmlns:p14="http://schemas.microsoft.com/office/powerpoint/2010/main" val="216483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923422"/>
          </a:xfrm>
          <a:solidFill>
            <a:schemeClr val="accent1"/>
          </a:solidFill>
        </p:spPr>
        <p:txBody>
          <a:bodyPr>
            <a:normAutofit/>
          </a:bodyPr>
          <a:lstStyle/>
          <a:p>
            <a:r>
              <a:rPr lang="fr-FR" b="1" dirty="0">
                <a:solidFill>
                  <a:schemeClr val="bg1"/>
                </a:solidFill>
              </a:rPr>
              <a:t>PRESENTATION</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565779" y="1439262"/>
            <a:ext cx="11440634" cy="4878411"/>
          </a:xfrm>
        </p:spPr>
        <p:txBody>
          <a:bodyPr>
            <a:normAutofit/>
          </a:bodyPr>
          <a:lstStyle/>
          <a:p>
            <a:pPr marL="800100" lvl="1" indent="-342900" algn="l">
              <a:buFont typeface="Wingdings" panose="05000000000000000000" pitchFamily="2" charset="2"/>
              <a:buChar char="§"/>
            </a:pPr>
            <a:r>
              <a:rPr lang="fr-FR" sz="4000" dirty="0"/>
              <a:t>Nom et Prénom ( Nom usuel )</a:t>
            </a:r>
          </a:p>
          <a:p>
            <a:pPr marL="800100" lvl="1" indent="-342900" algn="l">
              <a:buFont typeface="Wingdings" panose="05000000000000000000" pitchFamily="2" charset="2"/>
              <a:buChar char="§"/>
            </a:pPr>
            <a:r>
              <a:rPr lang="fr-FR" sz="4000" dirty="0"/>
              <a:t>Pays</a:t>
            </a:r>
          </a:p>
          <a:p>
            <a:pPr marL="800100" lvl="1" indent="-342900" algn="l">
              <a:buFont typeface="Wingdings" panose="05000000000000000000" pitchFamily="2" charset="2"/>
              <a:buChar char="§"/>
            </a:pPr>
            <a:r>
              <a:rPr lang="fr-FR" sz="4000" dirty="0"/>
              <a:t>Formation </a:t>
            </a:r>
          </a:p>
          <a:p>
            <a:pPr marL="800100" lvl="1" indent="-342900" algn="l">
              <a:buFont typeface="Wingdings" panose="05000000000000000000" pitchFamily="2" charset="2"/>
              <a:buChar char="§"/>
            </a:pPr>
            <a:r>
              <a:rPr lang="fr-FR" sz="4000" dirty="0"/>
              <a:t>Poste occupé</a:t>
            </a:r>
          </a:p>
          <a:p>
            <a:pPr marL="800100" lvl="1" indent="-342900" algn="l">
              <a:buFont typeface="Wingdings" panose="05000000000000000000" pitchFamily="2" charset="2"/>
              <a:buChar char="§"/>
            </a:pPr>
            <a:r>
              <a:rPr lang="fr-FR" sz="4000" dirty="0"/>
              <a:t>Nombre total d’années d’expérience </a:t>
            </a:r>
          </a:p>
          <a:p>
            <a:pPr marL="800100" lvl="1" indent="-342900" algn="l">
              <a:buFont typeface="Wingdings" panose="05000000000000000000" pitchFamily="2" charset="2"/>
              <a:buChar char="§"/>
            </a:pPr>
            <a:r>
              <a:rPr lang="fr-FR" sz="4000" dirty="0"/>
              <a:t>Attentes </a:t>
            </a:r>
          </a:p>
        </p:txBody>
      </p:sp>
    </p:spTree>
    <p:extLst>
      <p:ext uri="{BB962C8B-B14F-4D97-AF65-F5344CB8AC3E}">
        <p14:creationId xmlns:p14="http://schemas.microsoft.com/office/powerpoint/2010/main" val="1013914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Image 2">
            <a:extLst>
              <a:ext uri="{FF2B5EF4-FFF2-40B4-BE49-F238E27FC236}">
                <a16:creationId xmlns:a16="http://schemas.microsoft.com/office/drawing/2014/main" xmlns="" id="{C897D7ED-77E4-45C2-A592-105DCA2959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81014"/>
            <a:ext cx="914400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ZoneTexte 2">
            <a:extLst>
              <a:ext uri="{FF2B5EF4-FFF2-40B4-BE49-F238E27FC236}">
                <a16:creationId xmlns:a16="http://schemas.microsoft.com/office/drawing/2014/main" xmlns="" id="{E18F053B-0D72-4BCD-B938-5413EAF8E760}"/>
              </a:ext>
            </a:extLst>
          </p:cNvPr>
          <p:cNvSpPr txBox="1"/>
          <p:nvPr/>
        </p:nvSpPr>
        <p:spPr>
          <a:xfrm>
            <a:off x="9148619" y="6488668"/>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a:t>
            </a:r>
          </a:p>
        </p:txBody>
      </p:sp>
    </p:spTree>
    <p:extLst>
      <p:ext uri="{BB962C8B-B14F-4D97-AF65-F5344CB8AC3E}">
        <p14:creationId xmlns:p14="http://schemas.microsoft.com/office/powerpoint/2010/main" val="15093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xmlns="" id="{A3155A3C-6788-48F4-863F-DEB8CB448EAF}"/>
              </a:ext>
            </a:extLst>
          </p:cNvPr>
          <p:cNvSpPr txBox="1"/>
          <p:nvPr/>
        </p:nvSpPr>
        <p:spPr>
          <a:xfrm>
            <a:off x="113090" y="6362009"/>
            <a:ext cx="12078910" cy="369332"/>
          </a:xfrm>
          <a:prstGeom prst="rect">
            <a:avLst/>
          </a:prstGeom>
          <a:solidFill>
            <a:srgbClr val="FF0000"/>
          </a:solidFill>
        </p:spPr>
        <p:txBody>
          <a:bodyPr wrap="square" rtlCol="0">
            <a:spAutoFit/>
          </a:bodyPr>
          <a:lstStyle/>
          <a:p>
            <a:pPr algn="ctr"/>
            <a:r>
              <a:rPr lang="fr-FR" b="1" dirty="0">
                <a:solidFill>
                  <a:schemeClr val="bg1"/>
                </a:solidFill>
              </a:rPr>
              <a:t>Les 47 Processus regroupés en 5 groupes de processus / Processus Group ( Guide PMBOK)</a:t>
            </a:r>
          </a:p>
        </p:txBody>
      </p:sp>
      <p:grpSp>
        <p:nvGrpSpPr>
          <p:cNvPr id="17" name="Groupe 16">
            <a:extLst>
              <a:ext uri="{FF2B5EF4-FFF2-40B4-BE49-F238E27FC236}">
                <a16:creationId xmlns:a16="http://schemas.microsoft.com/office/drawing/2014/main" xmlns="" id="{D62CDB0F-2958-4BE5-A822-3D0D829EC383}"/>
              </a:ext>
            </a:extLst>
          </p:cNvPr>
          <p:cNvGrpSpPr>
            <a:grpSpLocks/>
          </p:cNvGrpSpPr>
          <p:nvPr/>
        </p:nvGrpSpPr>
        <p:grpSpPr bwMode="auto">
          <a:xfrm>
            <a:off x="1035494" y="350015"/>
            <a:ext cx="10283669" cy="5278582"/>
            <a:chOff x="2850285" y="1949977"/>
            <a:chExt cx="5585970" cy="3531771"/>
          </a:xfrm>
        </p:grpSpPr>
        <p:sp>
          <p:nvSpPr>
            <p:cNvPr id="19" name="AutoShape 3">
              <a:extLst>
                <a:ext uri="{FF2B5EF4-FFF2-40B4-BE49-F238E27FC236}">
                  <a16:creationId xmlns:a16="http://schemas.microsoft.com/office/drawing/2014/main" xmlns="" id="{D387008B-71C1-462C-8FEA-7C65EF2DDC81}"/>
                </a:ext>
              </a:extLst>
            </p:cNvPr>
            <p:cNvSpPr>
              <a:spLocks noChangeArrowheads="1"/>
            </p:cNvSpPr>
            <p:nvPr/>
          </p:nvSpPr>
          <p:spPr bwMode="auto">
            <a:xfrm flipH="1" flipV="1">
              <a:off x="2990876" y="3821855"/>
              <a:ext cx="696280" cy="442559"/>
            </a:xfrm>
            <a:prstGeom prst="rtTriangle">
              <a:avLst/>
            </a:prstGeom>
            <a:solidFill>
              <a:srgbClr val="CCECFF"/>
            </a:solidFill>
            <a:ln w="9525">
              <a:noFill/>
              <a:miter lim="800000"/>
              <a:headEnd/>
              <a:tailEnd/>
            </a:ln>
          </p:spPr>
          <p:txBody>
            <a:bodyPr rot="10800000"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0" name="AutoShape 4">
              <a:extLst>
                <a:ext uri="{FF2B5EF4-FFF2-40B4-BE49-F238E27FC236}">
                  <a16:creationId xmlns:a16="http://schemas.microsoft.com/office/drawing/2014/main" xmlns="" id="{D1083A72-168A-4E4B-A900-DAAFFA9388B3}"/>
                </a:ext>
              </a:extLst>
            </p:cNvPr>
            <p:cNvSpPr>
              <a:spLocks noChangeArrowheads="1"/>
            </p:cNvSpPr>
            <p:nvPr/>
          </p:nvSpPr>
          <p:spPr bwMode="auto">
            <a:xfrm flipH="1">
              <a:off x="2948549" y="3199307"/>
              <a:ext cx="696280" cy="431972"/>
            </a:xfrm>
            <a:prstGeom prst="rtTriangle">
              <a:avLst/>
            </a:prstGeom>
            <a:solidFill>
              <a:srgbClr val="CCECFF"/>
            </a:solidFill>
            <a:ln w="9525">
              <a:noFill/>
              <a:miter lim="800000"/>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2" name="Oval 5">
              <a:extLst>
                <a:ext uri="{FF2B5EF4-FFF2-40B4-BE49-F238E27FC236}">
                  <a16:creationId xmlns:a16="http://schemas.microsoft.com/office/drawing/2014/main" xmlns="" id="{3B691B93-2286-437C-8140-C50C5AF5E64F}"/>
                </a:ext>
              </a:extLst>
            </p:cNvPr>
            <p:cNvSpPr>
              <a:spLocks noChangeArrowheads="1"/>
            </p:cNvSpPr>
            <p:nvPr/>
          </p:nvSpPr>
          <p:spPr bwMode="auto">
            <a:xfrm>
              <a:off x="2850285" y="1949977"/>
              <a:ext cx="5063232" cy="3531771"/>
            </a:xfrm>
            <a:prstGeom prst="ellipse">
              <a:avLst/>
            </a:prstGeom>
            <a:solidFill>
              <a:srgbClr val="CCECFF"/>
            </a:solidFill>
            <a:ln w="9525">
              <a:noFill/>
              <a:round/>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3" name="Text Box 6">
              <a:extLst>
                <a:ext uri="{FF2B5EF4-FFF2-40B4-BE49-F238E27FC236}">
                  <a16:creationId xmlns:a16="http://schemas.microsoft.com/office/drawing/2014/main" xmlns="" id="{ED8B72C4-4467-4768-B37A-CBB0ABE952FF}"/>
                </a:ext>
              </a:extLst>
            </p:cNvPr>
            <p:cNvSpPr txBox="1">
              <a:spLocks noChangeArrowheads="1"/>
            </p:cNvSpPr>
            <p:nvPr/>
          </p:nvSpPr>
          <p:spPr bwMode="auto">
            <a:xfrm>
              <a:off x="3876413" y="2343081"/>
              <a:ext cx="3261147" cy="452918"/>
            </a:xfrm>
            <a:prstGeom prst="rect">
              <a:avLst/>
            </a:prstGeom>
            <a:noFill/>
            <a:ln w="9525">
              <a:noFill/>
              <a:miter lim="800000"/>
              <a:headEnd/>
              <a:tailEnd/>
            </a:ln>
          </p:spPr>
          <p:txBody>
            <a:bodyPr wrap="square" lIns="60782" tIns="30392" rIns="60782" bIns="30392">
              <a:spAutoFit/>
            </a:bodyPr>
            <a:lstStyle/>
            <a:p>
              <a:pPr algn="ctr">
                <a:defRPr/>
              </a:pPr>
              <a:r>
                <a:rPr lang="fr-FR" sz="2000" b="1" dirty="0">
                  <a:latin typeface="+mj-lt"/>
                  <a:ea typeface="Tahoma" pitchFamily="34" charset="0"/>
                  <a:cs typeface="Tahoma" pitchFamily="34" charset="0"/>
                </a:rPr>
                <a:t>Processus </a:t>
              </a:r>
            </a:p>
            <a:p>
              <a:pPr algn="ctr">
                <a:defRPr/>
              </a:pPr>
              <a:r>
                <a:rPr lang="fr-FR" sz="2000" b="1" dirty="0">
                  <a:latin typeface="+mj-lt"/>
                  <a:ea typeface="Tahoma" pitchFamily="34" charset="0"/>
                  <a:cs typeface="Tahoma" pitchFamily="34" charset="0"/>
                </a:rPr>
                <a:t>de surveillance et de maîtrise (11)</a:t>
              </a:r>
            </a:p>
          </p:txBody>
        </p:sp>
        <p:sp>
          <p:nvSpPr>
            <p:cNvPr id="24" name="AutoShape 16">
              <a:extLst>
                <a:ext uri="{FF2B5EF4-FFF2-40B4-BE49-F238E27FC236}">
                  <a16:creationId xmlns:a16="http://schemas.microsoft.com/office/drawing/2014/main" xmlns="" id="{B2252EA6-9313-4567-9AF1-1CCF6AE9066F}"/>
                </a:ext>
              </a:extLst>
            </p:cNvPr>
            <p:cNvSpPr>
              <a:spLocks noChangeArrowheads="1"/>
            </p:cNvSpPr>
            <p:nvPr/>
          </p:nvSpPr>
          <p:spPr bwMode="auto">
            <a:xfrm flipV="1">
              <a:off x="7682833" y="3821855"/>
              <a:ext cx="696281" cy="436207"/>
            </a:xfrm>
            <a:prstGeom prst="rtTriangle">
              <a:avLst/>
            </a:prstGeom>
            <a:solidFill>
              <a:srgbClr val="CCECFF"/>
            </a:solidFill>
            <a:ln w="9525">
              <a:noFill/>
              <a:miter lim="800000"/>
              <a:headEnd/>
              <a:tailEnd/>
            </a:ln>
          </p:spPr>
          <p:txBody>
            <a:bodyPr rot="10800000"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sp>
          <p:nvSpPr>
            <p:cNvPr id="25" name="AutoShape 17">
              <a:extLst>
                <a:ext uri="{FF2B5EF4-FFF2-40B4-BE49-F238E27FC236}">
                  <a16:creationId xmlns:a16="http://schemas.microsoft.com/office/drawing/2014/main" xmlns="" id="{AB791A85-1174-4376-8680-384B863CA810}"/>
                </a:ext>
              </a:extLst>
            </p:cNvPr>
            <p:cNvSpPr>
              <a:spLocks noChangeArrowheads="1"/>
            </p:cNvSpPr>
            <p:nvPr/>
          </p:nvSpPr>
          <p:spPr bwMode="auto">
            <a:xfrm>
              <a:off x="7742091" y="3059552"/>
              <a:ext cx="694164" cy="434089"/>
            </a:xfrm>
            <a:prstGeom prst="rtTriangle">
              <a:avLst/>
            </a:prstGeom>
            <a:solidFill>
              <a:srgbClr val="CCECFF"/>
            </a:solidFill>
            <a:ln w="9525">
              <a:noFill/>
              <a:miter lim="800000"/>
              <a:headEnd/>
              <a:tailEnd/>
            </a:ln>
          </p:spPr>
          <p:txBody>
            <a:bodyPr wrap="none" lIns="60782" tIns="30392" rIns="60782" bIns="30392" anchor="ctr"/>
            <a:lstStyle/>
            <a:p>
              <a:pPr>
                <a:lnSpc>
                  <a:spcPct val="90000"/>
                </a:lnSpc>
                <a:defRPr/>
              </a:pPr>
              <a:endParaRPr lang="fr-FR" sz="1350" b="1" dirty="0">
                <a:solidFill>
                  <a:schemeClr val="accent1"/>
                </a:solidFill>
                <a:effectLst>
                  <a:outerShdw blurRad="38100" dist="38100" dir="2700000" algn="tl">
                    <a:srgbClr val="000000">
                      <a:alpha val="43137"/>
                    </a:srgbClr>
                  </a:outerShdw>
                </a:effectLst>
                <a:latin typeface="+mj-lt"/>
              </a:endParaRPr>
            </a:p>
          </p:txBody>
        </p:sp>
      </p:grpSp>
      <p:sp>
        <p:nvSpPr>
          <p:cNvPr id="26" name="AutoShape 10">
            <a:extLst>
              <a:ext uri="{FF2B5EF4-FFF2-40B4-BE49-F238E27FC236}">
                <a16:creationId xmlns:a16="http://schemas.microsoft.com/office/drawing/2014/main" xmlns="" id="{16B3173D-B9D1-4590-8C99-E57E3DB6BEA4}"/>
              </a:ext>
            </a:extLst>
          </p:cNvPr>
          <p:cNvSpPr>
            <a:spLocks noChangeArrowheads="1"/>
          </p:cNvSpPr>
          <p:nvPr/>
        </p:nvSpPr>
        <p:spPr bwMode="auto">
          <a:xfrm>
            <a:off x="4530436" y="1774191"/>
            <a:ext cx="3331752" cy="19846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17694720 60000 65536"/>
              <a:gd name="T11" fmla="*/ 5898240 60000 65536"/>
              <a:gd name="T12" fmla="*/ 5898240 60000 65536"/>
              <a:gd name="T13" fmla="*/ 5898240 60000 65536"/>
              <a:gd name="T14" fmla="*/ 0 60000 65536"/>
              <a:gd name="T15" fmla="*/ 0 w 21600"/>
              <a:gd name="T16" fmla="*/ 8319 h 21600"/>
              <a:gd name="T17" fmla="*/ 6115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0000FF"/>
          </a:solidFill>
          <a:ln w="9525">
            <a:noFill/>
            <a:miter lim="800000"/>
            <a:headEnd/>
            <a:tailEnd/>
          </a:ln>
        </p:spPr>
        <p:txBody>
          <a:bodyPr lIns="60782" tIns="30392" rIns="60782" bIns="30392"/>
          <a:lstStyle/>
          <a:p>
            <a:pPr>
              <a:defRPr/>
            </a:pPr>
            <a:endParaRPr lang="en-US" sz="1350" dirty="0">
              <a:latin typeface="+mj-lt"/>
            </a:endParaRPr>
          </a:p>
        </p:txBody>
      </p:sp>
      <p:sp>
        <p:nvSpPr>
          <p:cNvPr id="27" name="Text Box 11">
            <a:extLst>
              <a:ext uri="{FF2B5EF4-FFF2-40B4-BE49-F238E27FC236}">
                <a16:creationId xmlns:a16="http://schemas.microsoft.com/office/drawing/2014/main" xmlns="" id="{158B12F8-BF94-4FB5-9C4B-78E9331EEAE6}"/>
              </a:ext>
            </a:extLst>
          </p:cNvPr>
          <p:cNvSpPr txBox="1">
            <a:spLocks noChangeArrowheads="1"/>
          </p:cNvSpPr>
          <p:nvPr/>
        </p:nvSpPr>
        <p:spPr bwMode="auto">
          <a:xfrm>
            <a:off x="4966110" y="1766260"/>
            <a:ext cx="2186430" cy="584598"/>
          </a:xfrm>
          <a:prstGeom prst="rect">
            <a:avLst/>
          </a:prstGeom>
          <a:noFill/>
          <a:ln w="9525">
            <a:noFill/>
            <a:miter lim="800000"/>
            <a:headEnd/>
            <a:tailEnd/>
          </a:ln>
        </p:spPr>
        <p:txBody>
          <a:bodyPr wrap="square" lIns="60782" tIns="30392" rIns="60782" bIns="30392">
            <a:spAutoFit/>
          </a:bodyPr>
          <a:lstStyle/>
          <a:p>
            <a:pPr algn="ctr">
              <a:lnSpc>
                <a:spcPct val="85000"/>
              </a:lnSpc>
              <a:defRPr/>
            </a:pPr>
            <a:r>
              <a:rPr lang="fr-FR" sz="2000" b="1" dirty="0">
                <a:solidFill>
                  <a:schemeClr val="bg1"/>
                </a:solidFill>
                <a:latin typeface="+mj-lt"/>
                <a:ea typeface="Tahoma" pitchFamily="34" charset="0"/>
                <a:cs typeface="Tahoma" pitchFamily="34" charset="0"/>
              </a:rPr>
              <a:t>Processus </a:t>
            </a:r>
          </a:p>
          <a:p>
            <a:pPr algn="ctr">
              <a:lnSpc>
                <a:spcPct val="85000"/>
              </a:lnSpc>
              <a:defRPr/>
            </a:pPr>
            <a:r>
              <a:rPr lang="fr-FR" sz="2000" b="1" dirty="0">
                <a:solidFill>
                  <a:schemeClr val="bg1"/>
                </a:solidFill>
                <a:latin typeface="+mj-lt"/>
                <a:ea typeface="Tahoma" pitchFamily="34" charset="0"/>
                <a:cs typeface="Tahoma" pitchFamily="34" charset="0"/>
              </a:rPr>
              <a:t>de planification (24)</a:t>
            </a:r>
          </a:p>
        </p:txBody>
      </p:sp>
      <p:sp>
        <p:nvSpPr>
          <p:cNvPr id="28" name="AutoShape 13">
            <a:extLst>
              <a:ext uri="{FF2B5EF4-FFF2-40B4-BE49-F238E27FC236}">
                <a16:creationId xmlns:a16="http://schemas.microsoft.com/office/drawing/2014/main" xmlns="" id="{5D2677C1-E0D4-48D8-930B-03B20C873F83}"/>
              </a:ext>
            </a:extLst>
          </p:cNvPr>
          <p:cNvSpPr>
            <a:spLocks noChangeArrowheads="1"/>
          </p:cNvSpPr>
          <p:nvPr/>
        </p:nvSpPr>
        <p:spPr bwMode="auto">
          <a:xfrm flipH="1" flipV="1">
            <a:off x="4121197" y="2989306"/>
            <a:ext cx="3407228" cy="1957647"/>
          </a:xfrm>
          <a:custGeom>
            <a:avLst/>
            <a:gdLst>
              <a:gd name="T0" fmla="*/ 15434998 w 21600"/>
              <a:gd name="T1" fmla="*/ 0 h 21600"/>
              <a:gd name="T2" fmla="*/ 5100902 w 21600"/>
              <a:gd name="T3" fmla="*/ 9721878 h 21600"/>
              <a:gd name="T4" fmla="*/ 16230047 w 21600"/>
              <a:gd name="T5" fmla="*/ 3740323 h 21600"/>
              <a:gd name="T6" fmla="*/ 26133548 w 21600"/>
              <a:gd name="T7" fmla="*/ 6431327 h 21600"/>
              <a:gd name="T8" fmla="*/ 36037180 w 21600"/>
              <a:gd name="T9" fmla="*/ 3740323 h 21600"/>
              <a:gd name="T10" fmla="*/ 17694720 60000 65536"/>
              <a:gd name="T11" fmla="*/ 5898240 60000 65536"/>
              <a:gd name="T12" fmla="*/ 5898240 60000 65536"/>
              <a:gd name="T13" fmla="*/ 5898240 60000 65536"/>
              <a:gd name="T14" fmla="*/ 0 60000 65536"/>
              <a:gd name="T15" fmla="*/ 0 w 21600"/>
              <a:gd name="T16" fmla="*/ 8310 h 21600"/>
              <a:gd name="T17" fmla="*/ 6115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solidFill>
            <a:srgbClr val="0000FF"/>
          </a:solidFill>
          <a:ln w="9525">
            <a:noFill/>
            <a:miter lim="800000"/>
            <a:headEnd/>
            <a:tailEnd/>
          </a:ln>
        </p:spPr>
        <p:txBody>
          <a:bodyPr wrap="none" lIns="60782" tIns="30392" rIns="60782" bIns="30392" anchor="ctr"/>
          <a:lstStyle/>
          <a:p>
            <a:pPr>
              <a:defRPr/>
            </a:pPr>
            <a:endParaRPr lang="en-US" sz="1350" dirty="0">
              <a:latin typeface="+mj-lt"/>
            </a:endParaRPr>
          </a:p>
        </p:txBody>
      </p:sp>
      <p:sp>
        <p:nvSpPr>
          <p:cNvPr id="29" name="Text Box 14">
            <a:extLst>
              <a:ext uri="{FF2B5EF4-FFF2-40B4-BE49-F238E27FC236}">
                <a16:creationId xmlns:a16="http://schemas.microsoft.com/office/drawing/2014/main" xmlns="" id="{87093514-228B-4286-885A-39C17D9E8B7F}"/>
              </a:ext>
            </a:extLst>
          </p:cNvPr>
          <p:cNvSpPr txBox="1">
            <a:spLocks noChangeArrowheads="1"/>
          </p:cNvSpPr>
          <p:nvPr/>
        </p:nvSpPr>
        <p:spPr bwMode="auto">
          <a:xfrm>
            <a:off x="5118434" y="4325297"/>
            <a:ext cx="2068222" cy="586906"/>
          </a:xfrm>
          <a:prstGeom prst="rect">
            <a:avLst/>
          </a:prstGeom>
          <a:noFill/>
          <a:ln w="9525">
            <a:noFill/>
            <a:miter lim="800000"/>
            <a:headEnd/>
            <a:tailEnd/>
          </a:ln>
        </p:spPr>
        <p:txBody>
          <a:bodyPr wrap="square" lIns="60782" tIns="30392" rIns="60782" bIns="30392">
            <a:spAutoFit/>
          </a:bodyPr>
          <a:lstStyle/>
          <a:p>
            <a:pPr algn="ctr">
              <a:lnSpc>
                <a:spcPct val="85000"/>
              </a:lnSpc>
              <a:defRPr/>
            </a:pPr>
            <a:r>
              <a:rPr lang="fr-FR" sz="2000" b="1" dirty="0">
                <a:solidFill>
                  <a:schemeClr val="bg1"/>
                </a:solidFill>
                <a:latin typeface="+mj-lt"/>
                <a:ea typeface="Tahoma" pitchFamily="34" charset="0"/>
                <a:cs typeface="Tahoma" pitchFamily="34" charset="0"/>
              </a:rPr>
              <a:t>Processus </a:t>
            </a:r>
          </a:p>
          <a:p>
            <a:pPr algn="ctr">
              <a:lnSpc>
                <a:spcPct val="85000"/>
              </a:lnSpc>
              <a:defRPr/>
            </a:pPr>
            <a:r>
              <a:rPr lang="fr-FR" sz="2000" b="1" dirty="0">
                <a:solidFill>
                  <a:schemeClr val="bg1"/>
                </a:solidFill>
                <a:latin typeface="+mj-lt"/>
                <a:ea typeface="Tahoma" pitchFamily="34" charset="0"/>
                <a:cs typeface="Tahoma" pitchFamily="34" charset="0"/>
              </a:rPr>
              <a:t>d’exécution (8)</a:t>
            </a:r>
          </a:p>
        </p:txBody>
      </p:sp>
      <p:grpSp>
        <p:nvGrpSpPr>
          <p:cNvPr id="31" name="Groupe 30">
            <a:extLst>
              <a:ext uri="{FF2B5EF4-FFF2-40B4-BE49-F238E27FC236}">
                <a16:creationId xmlns:a16="http://schemas.microsoft.com/office/drawing/2014/main" xmlns="" id="{8E07BC6F-4F00-43EE-938F-9BC08B9CD04C}"/>
              </a:ext>
            </a:extLst>
          </p:cNvPr>
          <p:cNvGrpSpPr>
            <a:grpSpLocks/>
          </p:cNvGrpSpPr>
          <p:nvPr/>
        </p:nvGrpSpPr>
        <p:grpSpPr bwMode="auto">
          <a:xfrm>
            <a:off x="6571474" y="2398634"/>
            <a:ext cx="2476526" cy="1797050"/>
            <a:chOff x="6888900" y="2769451"/>
            <a:chExt cx="1274644" cy="873125"/>
          </a:xfrm>
        </p:grpSpPr>
        <p:sp>
          <p:nvSpPr>
            <p:cNvPr id="32" name="AutoShape 19">
              <a:extLst>
                <a:ext uri="{FF2B5EF4-FFF2-40B4-BE49-F238E27FC236}">
                  <a16:creationId xmlns:a16="http://schemas.microsoft.com/office/drawing/2014/main" xmlns="" id="{7A8DEEFD-FC7B-4BA6-A53D-6866B81C92BE}"/>
                </a:ext>
              </a:extLst>
            </p:cNvPr>
            <p:cNvSpPr>
              <a:spLocks noChangeArrowheads="1"/>
            </p:cNvSpPr>
            <p:nvPr/>
          </p:nvSpPr>
          <p:spPr bwMode="auto">
            <a:xfrm>
              <a:off x="6888900" y="2769451"/>
              <a:ext cx="1274644" cy="873125"/>
            </a:xfrm>
            <a:prstGeom prst="rightArrow">
              <a:avLst>
                <a:gd name="adj1" fmla="val 50000"/>
                <a:gd name="adj2" fmla="val 30417"/>
              </a:avLst>
            </a:prstGeom>
            <a:solidFill>
              <a:srgbClr val="0000FF"/>
            </a:solidFill>
            <a:ln w="9525">
              <a:noFill/>
              <a:miter lim="800000"/>
              <a:headEnd/>
              <a:tailEnd/>
            </a:ln>
          </p:spPr>
          <p:txBody>
            <a:bodyPr wrap="none" lIns="60782" tIns="30392" rIns="60782" bIns="30392" anchor="ctr"/>
            <a:lstStyle/>
            <a:p>
              <a:pPr>
                <a:lnSpc>
                  <a:spcPct val="90000"/>
                </a:lnSpc>
                <a:defRPr/>
              </a:pPr>
              <a:endParaRPr lang="fr-FR" sz="1350" b="1" dirty="0">
                <a:solidFill>
                  <a:schemeClr val="bg1"/>
                </a:solidFill>
                <a:effectLst>
                  <a:outerShdw blurRad="38100" dist="38100" dir="2700000" algn="tl">
                    <a:srgbClr val="000000"/>
                  </a:outerShdw>
                </a:effectLst>
                <a:latin typeface="+mj-lt"/>
              </a:endParaRPr>
            </a:p>
          </p:txBody>
        </p:sp>
        <p:sp>
          <p:nvSpPr>
            <p:cNvPr id="33" name="Text Box 20">
              <a:extLst>
                <a:ext uri="{FF2B5EF4-FFF2-40B4-BE49-F238E27FC236}">
                  <a16:creationId xmlns:a16="http://schemas.microsoft.com/office/drawing/2014/main" xmlns="" id="{4DEBE9EC-0520-4BD5-B2A8-FE80F495C4C2}"/>
                </a:ext>
              </a:extLst>
            </p:cNvPr>
            <p:cNvSpPr txBox="1">
              <a:spLocks noChangeArrowheads="1"/>
            </p:cNvSpPr>
            <p:nvPr/>
          </p:nvSpPr>
          <p:spPr bwMode="auto">
            <a:xfrm>
              <a:off x="6936032" y="2963293"/>
              <a:ext cx="1215358" cy="328898"/>
            </a:xfrm>
            <a:prstGeom prst="rect">
              <a:avLst/>
            </a:prstGeom>
            <a:noFill/>
            <a:ln w="9525">
              <a:noFill/>
              <a:miter lim="800000"/>
              <a:headEnd/>
              <a:tailEnd/>
            </a:ln>
          </p:spPr>
          <p:txBody>
            <a:bodyPr lIns="60782" tIns="30392" rIns="60782" bIns="30392">
              <a:spAutoFit/>
            </a:bodyPr>
            <a:lstStyle/>
            <a:p>
              <a:pPr algn="ctr">
                <a:defRPr/>
              </a:pPr>
              <a:r>
                <a:rPr lang="fr-FR" sz="2000" b="1" dirty="0">
                  <a:solidFill>
                    <a:schemeClr val="bg1"/>
                  </a:solidFill>
                  <a:latin typeface="+mj-lt"/>
                  <a:ea typeface="Tahoma" pitchFamily="34" charset="0"/>
                  <a:cs typeface="Tahoma" pitchFamily="34" charset="0"/>
                </a:rPr>
                <a:t>Processus (2)</a:t>
              </a:r>
            </a:p>
            <a:p>
              <a:pPr algn="ctr">
                <a:defRPr/>
              </a:pPr>
              <a:r>
                <a:rPr lang="fr-FR" sz="2000" b="1" dirty="0">
                  <a:solidFill>
                    <a:schemeClr val="bg1"/>
                  </a:solidFill>
                  <a:latin typeface="+mj-lt"/>
                  <a:ea typeface="Tahoma" pitchFamily="34" charset="0"/>
                  <a:cs typeface="Tahoma" pitchFamily="34" charset="0"/>
                </a:rPr>
                <a:t>de clôture</a:t>
              </a:r>
            </a:p>
          </p:txBody>
        </p:sp>
      </p:grpSp>
      <p:grpSp>
        <p:nvGrpSpPr>
          <p:cNvPr id="34" name="Groupe 27">
            <a:extLst>
              <a:ext uri="{FF2B5EF4-FFF2-40B4-BE49-F238E27FC236}">
                <a16:creationId xmlns:a16="http://schemas.microsoft.com/office/drawing/2014/main" xmlns="" id="{151B70DD-E53E-471B-8609-65043EB2C604}"/>
              </a:ext>
            </a:extLst>
          </p:cNvPr>
          <p:cNvGrpSpPr>
            <a:grpSpLocks/>
          </p:cNvGrpSpPr>
          <p:nvPr/>
        </p:nvGrpSpPr>
        <p:grpSpPr bwMode="auto">
          <a:xfrm>
            <a:off x="1814761" y="2901788"/>
            <a:ext cx="2983095" cy="1489469"/>
            <a:chOff x="2761990" y="3123931"/>
            <a:chExt cx="1385939" cy="1985956"/>
          </a:xfrm>
        </p:grpSpPr>
        <p:sp>
          <p:nvSpPr>
            <p:cNvPr id="35" name="AutoShape 22">
              <a:extLst>
                <a:ext uri="{FF2B5EF4-FFF2-40B4-BE49-F238E27FC236}">
                  <a16:creationId xmlns:a16="http://schemas.microsoft.com/office/drawing/2014/main" xmlns="" id="{A55EF48B-F82A-4259-9AE1-4C4BFC023531}"/>
                </a:ext>
              </a:extLst>
            </p:cNvPr>
            <p:cNvSpPr>
              <a:spLocks noChangeArrowheads="1"/>
            </p:cNvSpPr>
            <p:nvPr/>
          </p:nvSpPr>
          <p:spPr bwMode="auto">
            <a:xfrm>
              <a:off x="2761990" y="3123931"/>
              <a:ext cx="1385939" cy="1985956"/>
            </a:xfrm>
            <a:prstGeom prst="rightArrow">
              <a:avLst>
                <a:gd name="adj1" fmla="val 50000"/>
                <a:gd name="adj2" fmla="val 33215"/>
              </a:avLst>
            </a:prstGeom>
            <a:solidFill>
              <a:srgbClr val="0000FF"/>
            </a:solidFill>
            <a:ln w="9525">
              <a:noFill/>
              <a:miter lim="800000"/>
              <a:headEnd/>
              <a:tailEnd/>
            </a:ln>
          </p:spPr>
          <p:txBody>
            <a:bodyPr wrap="none" lIns="60782" tIns="30392" rIns="60782" bIns="30392" anchor="ctr"/>
            <a:lstStyle/>
            <a:p>
              <a:pPr>
                <a:lnSpc>
                  <a:spcPct val="90000"/>
                </a:lnSpc>
                <a:defRPr/>
              </a:pPr>
              <a:endParaRPr lang="fr-FR" sz="1400" b="1" dirty="0">
                <a:solidFill>
                  <a:schemeClr val="accent1"/>
                </a:solidFill>
                <a:effectLst>
                  <a:outerShdw blurRad="38100" dist="38100" dir="2700000" algn="tl">
                    <a:srgbClr val="000000">
                      <a:alpha val="43137"/>
                    </a:srgbClr>
                  </a:outerShdw>
                </a:effectLst>
                <a:latin typeface="+mj-lt"/>
              </a:endParaRPr>
            </a:p>
          </p:txBody>
        </p:sp>
        <p:sp>
          <p:nvSpPr>
            <p:cNvPr id="40" name="Text Box 23">
              <a:extLst>
                <a:ext uri="{FF2B5EF4-FFF2-40B4-BE49-F238E27FC236}">
                  <a16:creationId xmlns:a16="http://schemas.microsoft.com/office/drawing/2014/main" xmlns="" id="{550B1412-D8A8-4DDC-892B-FEB9C6B89538}"/>
                </a:ext>
              </a:extLst>
            </p:cNvPr>
            <p:cNvSpPr txBox="1">
              <a:spLocks noChangeArrowheads="1"/>
            </p:cNvSpPr>
            <p:nvPr/>
          </p:nvSpPr>
          <p:spPr bwMode="auto">
            <a:xfrm>
              <a:off x="2761990" y="3515098"/>
              <a:ext cx="1171526" cy="902573"/>
            </a:xfrm>
            <a:prstGeom prst="rect">
              <a:avLst/>
            </a:prstGeom>
            <a:noFill/>
            <a:ln w="9525">
              <a:noFill/>
              <a:miter lim="800000"/>
              <a:headEnd/>
              <a:tailEnd/>
            </a:ln>
          </p:spPr>
          <p:txBody>
            <a:bodyPr wrap="square" lIns="60782" tIns="30392" rIns="60782" bIns="30392">
              <a:spAutoFit/>
            </a:bodyPr>
            <a:lstStyle/>
            <a:p>
              <a:pPr>
                <a:defRPr/>
              </a:pPr>
              <a:r>
                <a:rPr lang="fr-FR" sz="2000" b="1" dirty="0">
                  <a:solidFill>
                    <a:schemeClr val="bg1"/>
                  </a:solidFill>
                  <a:latin typeface="+mj-lt"/>
                  <a:ea typeface="Tahoma" pitchFamily="34" charset="0"/>
                  <a:cs typeface="Tahoma" pitchFamily="34" charset="0"/>
                </a:rPr>
                <a:t>Processus </a:t>
              </a:r>
            </a:p>
            <a:p>
              <a:pPr>
                <a:defRPr/>
              </a:pPr>
              <a:r>
                <a:rPr lang="fr-FR" sz="2000" b="1" dirty="0">
                  <a:solidFill>
                    <a:schemeClr val="bg1"/>
                  </a:solidFill>
                  <a:latin typeface="+mj-lt"/>
                  <a:ea typeface="Tahoma" pitchFamily="34" charset="0"/>
                  <a:cs typeface="Tahoma" pitchFamily="34" charset="0"/>
                </a:rPr>
                <a:t>de démarrage (2)</a:t>
              </a:r>
            </a:p>
          </p:txBody>
        </p:sp>
      </p:grpSp>
      <p:sp>
        <p:nvSpPr>
          <p:cNvPr id="47" name="ZoneTexte 46">
            <a:extLst>
              <a:ext uri="{FF2B5EF4-FFF2-40B4-BE49-F238E27FC236}">
                <a16:creationId xmlns:a16="http://schemas.microsoft.com/office/drawing/2014/main" xmlns="" id="{DFBF5AB6-94D0-4207-9755-C1BE5F80CD6E}"/>
              </a:ext>
            </a:extLst>
          </p:cNvPr>
          <p:cNvSpPr txBox="1"/>
          <p:nvPr/>
        </p:nvSpPr>
        <p:spPr>
          <a:xfrm>
            <a:off x="3525268" y="168131"/>
            <a:ext cx="5068113" cy="369332"/>
          </a:xfrm>
          <a:prstGeom prst="rect">
            <a:avLst/>
          </a:prstGeom>
          <a:solidFill>
            <a:srgbClr val="FF0000"/>
          </a:solidFill>
        </p:spPr>
        <p:txBody>
          <a:bodyPr wrap="square" rtlCol="0">
            <a:spAutoFit/>
          </a:bodyPr>
          <a:lstStyle/>
          <a:p>
            <a:pPr algn="ctr"/>
            <a:r>
              <a:rPr lang="fr-FR" b="1" dirty="0">
                <a:solidFill>
                  <a:schemeClr val="bg1"/>
                </a:solidFill>
              </a:rPr>
              <a:t>CYCLE DE VIE DU PROJET D’UN GRAND PROJET</a:t>
            </a:r>
          </a:p>
        </p:txBody>
      </p:sp>
      <p:sp>
        <p:nvSpPr>
          <p:cNvPr id="2" name="ZoneTexte 1">
            <a:extLst>
              <a:ext uri="{FF2B5EF4-FFF2-40B4-BE49-F238E27FC236}">
                <a16:creationId xmlns:a16="http://schemas.microsoft.com/office/drawing/2014/main" xmlns="" id="{49BC13F1-B31E-479E-B1AE-A16174F7993D}"/>
              </a:ext>
            </a:extLst>
          </p:cNvPr>
          <p:cNvSpPr txBox="1"/>
          <p:nvPr/>
        </p:nvSpPr>
        <p:spPr>
          <a:xfrm>
            <a:off x="651164" y="665018"/>
            <a:ext cx="11374581" cy="369332"/>
          </a:xfrm>
          <a:prstGeom prst="rect">
            <a:avLst/>
          </a:prstGeom>
          <a:solidFill>
            <a:schemeClr val="tx1">
              <a:lumMod val="85000"/>
              <a:lumOff val="15000"/>
            </a:schemeClr>
          </a:solidFill>
        </p:spPr>
        <p:txBody>
          <a:bodyPr wrap="square" rtlCol="0">
            <a:spAutoFit/>
          </a:bodyPr>
          <a:lstStyle/>
          <a:p>
            <a:r>
              <a:rPr lang="fr-FR" b="1" dirty="0">
                <a:solidFill>
                  <a:schemeClr val="bg1"/>
                </a:solidFill>
              </a:rPr>
              <a:t> DEBUT PROJET                                                                                                                                                       FIN PROJET</a:t>
            </a:r>
          </a:p>
        </p:txBody>
      </p:sp>
    </p:spTree>
    <p:extLst>
      <p:ext uri="{BB962C8B-B14F-4D97-AF65-F5344CB8AC3E}">
        <p14:creationId xmlns:p14="http://schemas.microsoft.com/office/powerpoint/2010/main" val="155921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Effect transition="in" filter="fade">
                                      <p:cBhvr>
                                        <p:cTn id="13" dur="500"/>
                                        <p:tgtEl>
                                          <p:spTgt spid="27"/>
                                        </p:tgtEl>
                                      </p:cBhvr>
                                    </p:animEffect>
                                  </p:childTnLst>
                                </p:cTn>
                              </p:par>
                              <p:par>
                                <p:cTn id="14" presetID="53" presetClass="entr" presetSubtype="16"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par>
                                <p:cTn id="26" presetID="53" presetClass="entr" presetSubtype="16"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292017" y="157233"/>
            <a:ext cx="9144000" cy="1145094"/>
          </a:xfrm>
          <a:solidFill>
            <a:schemeClr val="accent1"/>
          </a:solidFill>
        </p:spPr>
        <p:txBody>
          <a:bodyPr>
            <a:noAutofit/>
          </a:bodyPr>
          <a:lstStyle/>
          <a:p>
            <a:r>
              <a:rPr lang="fr-FR" sz="4000" b="1" dirty="0">
                <a:solidFill>
                  <a:schemeClr val="bg1"/>
                </a:solidFill>
              </a:rPr>
              <a:t>LES 47 PROCESSUS DU PMI REGROUPES EN 5 GROUPES DE PROCESSUS</a:t>
            </a:r>
          </a:p>
        </p:txBody>
      </p:sp>
      <p:sp>
        <p:nvSpPr>
          <p:cNvPr id="3" name="Rectangle 2">
            <a:extLst>
              <a:ext uri="{FF2B5EF4-FFF2-40B4-BE49-F238E27FC236}">
                <a16:creationId xmlns:a16="http://schemas.microsoft.com/office/drawing/2014/main" xmlns="" id="{BD09A7AF-4B60-45A2-8BB1-D6CD4151E213}"/>
              </a:ext>
            </a:extLst>
          </p:cNvPr>
          <p:cNvSpPr/>
          <p:nvPr/>
        </p:nvSpPr>
        <p:spPr>
          <a:xfrm>
            <a:off x="1292017" y="1806374"/>
            <a:ext cx="2314575" cy="396875"/>
          </a:xfrm>
          <a:prstGeom prst="rect">
            <a:avLst/>
          </a:prstGeom>
          <a:solidFill>
            <a:schemeClr val="bg1"/>
          </a:solidFill>
          <a:ln w="38100">
            <a:solidFill>
              <a:srgbClr val="FFFF00"/>
            </a:solidFill>
          </a:ln>
        </p:spPr>
        <p:txBody>
          <a:bodyPr>
            <a:spAutoFit/>
          </a:bodyPr>
          <a:lstStyle/>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Élaborer la charte du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Identifier les parties prenantes</a:t>
            </a:r>
          </a:p>
        </p:txBody>
      </p:sp>
      <p:sp>
        <p:nvSpPr>
          <p:cNvPr id="4" name="Rectangle 3">
            <a:extLst>
              <a:ext uri="{FF2B5EF4-FFF2-40B4-BE49-F238E27FC236}">
                <a16:creationId xmlns:a16="http://schemas.microsoft.com/office/drawing/2014/main" xmlns="" id="{2BA65A99-07C0-4B5B-A401-B59B55B42948}"/>
              </a:ext>
            </a:extLst>
          </p:cNvPr>
          <p:cNvSpPr>
            <a:spLocks noChangeArrowheads="1"/>
          </p:cNvSpPr>
          <p:nvPr/>
        </p:nvSpPr>
        <p:spPr bwMode="auto">
          <a:xfrm>
            <a:off x="861148" y="2651502"/>
            <a:ext cx="2890837" cy="4108450"/>
          </a:xfrm>
          <a:prstGeom prst="rect">
            <a:avLst/>
          </a:prstGeom>
          <a:solidFill>
            <a:schemeClr val="bg1"/>
          </a:solidFill>
          <a:ln w="38100">
            <a:solidFill>
              <a:srgbClr val="FFFF00"/>
            </a:solidFill>
            <a:miter lim="800000"/>
            <a:headEnd/>
            <a:tailEnd/>
          </a:ln>
        </p:spPr>
        <p:txBody>
          <a:bodyPr>
            <a:spAutoFit/>
          </a:bodyPr>
          <a:lstStyle>
            <a:lvl1pPr marL="76200" indent="-762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Élaborer le plan de management du projet</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du contenu</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Recueillir les exigences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Définir le contenu</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Créer la SDP (Structure du Découpage du Projet)</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 l’échéancier</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Définir les activités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Organiser les activités en séquence </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Estimer les ressources nécessaires aux activités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Estimer la durée des activités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Élaborer l’échéancier</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coûts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Estimer les coûts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Déterminer le budget</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 la qualité</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ressources humaines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communications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Identifier les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Mettre en œuvre l’analyse qualitative des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Mettre en œuvre l’analyse quantitative des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les réponses aux risques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approvisionnements</a:t>
            </a:r>
          </a:p>
          <a:p>
            <a:pPr>
              <a:spcBef>
                <a:spcPct val="0"/>
              </a:spcBef>
              <a:buClrTx/>
              <a:buFont typeface="Arial" panose="020B0604020202020204" pitchFamily="34" charset="0"/>
              <a:buChar char="•"/>
            </a:pPr>
            <a:r>
              <a:rPr lang="fr-FR" altLang="fr-FR" sz="900" dirty="0">
                <a:solidFill>
                  <a:schemeClr val="tx1"/>
                </a:solidFill>
                <a:cs typeface="Tahoma" panose="020B0604030504040204" pitchFamily="34" charset="0"/>
              </a:rPr>
              <a:t>Planifier le management des parties prenantes</a:t>
            </a:r>
          </a:p>
        </p:txBody>
      </p:sp>
      <p:sp>
        <p:nvSpPr>
          <p:cNvPr id="5" name="Rectangle 4">
            <a:extLst>
              <a:ext uri="{FF2B5EF4-FFF2-40B4-BE49-F238E27FC236}">
                <a16:creationId xmlns:a16="http://schemas.microsoft.com/office/drawing/2014/main" xmlns="" id="{2AA28EF3-2D56-48B9-817B-513FAECD86F3}"/>
              </a:ext>
            </a:extLst>
          </p:cNvPr>
          <p:cNvSpPr/>
          <p:nvPr/>
        </p:nvSpPr>
        <p:spPr>
          <a:xfrm>
            <a:off x="6996834" y="2118554"/>
            <a:ext cx="2535093" cy="2140295"/>
          </a:xfrm>
          <a:prstGeom prst="rect">
            <a:avLst/>
          </a:prstGeom>
          <a:solidFill>
            <a:srgbClr val="FFFFFF"/>
          </a:solidFill>
          <a:ln w="38100">
            <a:solidFill>
              <a:schemeClr val="accent6">
                <a:lumMod val="75000"/>
              </a:schemeClr>
            </a:solidFill>
          </a:ln>
        </p:spPr>
        <p:txBody>
          <a:bodyPr wrap="square">
            <a:spAutoFit/>
          </a:bodyPr>
          <a:lstStyle/>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Surveiller et maîtriser le travail du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Mettre en œuvre la maîtrise intégrée des modifications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Valider le contenu</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 contenu</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l’échéancier</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les coûts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Mettre en œuvre le contrôle qualité</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les communications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les risques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les approvisionnements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Maîtriser  l’engagement des parties prenantes</a:t>
            </a:r>
          </a:p>
        </p:txBody>
      </p:sp>
      <p:sp>
        <p:nvSpPr>
          <p:cNvPr id="6" name="Rectangle 5">
            <a:extLst>
              <a:ext uri="{FF2B5EF4-FFF2-40B4-BE49-F238E27FC236}">
                <a16:creationId xmlns:a16="http://schemas.microsoft.com/office/drawing/2014/main" xmlns="" id="{1FC5D8CF-A50A-4FAC-BE70-587D85AC27FD}"/>
              </a:ext>
            </a:extLst>
          </p:cNvPr>
          <p:cNvSpPr/>
          <p:nvPr/>
        </p:nvSpPr>
        <p:spPr>
          <a:xfrm>
            <a:off x="4184579" y="4775711"/>
            <a:ext cx="2417762" cy="1463478"/>
          </a:xfrm>
          <a:prstGeom prst="rect">
            <a:avLst/>
          </a:prstGeom>
          <a:solidFill>
            <a:schemeClr val="bg1"/>
          </a:solidFill>
          <a:ln w="38100">
            <a:solidFill>
              <a:srgbClr val="FFFF00"/>
            </a:solidFill>
          </a:ln>
        </p:spPr>
        <p:txBody>
          <a:bodyPr>
            <a:spAutoFit/>
          </a:bodyPr>
          <a:lstStyle/>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Diriger et gérer le travail du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Mettre en œuvre l’assurance qualité</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Constituer l’équipe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Développer  l’équipe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Diriger l’équipe projet</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Gérer  les communications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Procéder aux approvisionnements</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Gérer l’engagement des parties prenantes</a:t>
            </a:r>
          </a:p>
        </p:txBody>
      </p:sp>
      <p:sp>
        <p:nvSpPr>
          <p:cNvPr id="7" name="Rectangle 6">
            <a:extLst>
              <a:ext uri="{FF2B5EF4-FFF2-40B4-BE49-F238E27FC236}">
                <a16:creationId xmlns:a16="http://schemas.microsoft.com/office/drawing/2014/main" xmlns="" id="{43FD1804-5D85-4DBE-9765-C54CE0479149}"/>
              </a:ext>
            </a:extLst>
          </p:cNvPr>
          <p:cNvSpPr/>
          <p:nvPr/>
        </p:nvSpPr>
        <p:spPr>
          <a:xfrm>
            <a:off x="7192817" y="4714745"/>
            <a:ext cx="1884362" cy="397032"/>
          </a:xfrm>
          <a:prstGeom prst="rect">
            <a:avLst/>
          </a:prstGeom>
          <a:solidFill>
            <a:schemeClr val="bg1"/>
          </a:solidFill>
          <a:ln w="38100">
            <a:solidFill>
              <a:srgbClr val="FFFF00"/>
            </a:solidFill>
          </a:ln>
        </p:spPr>
        <p:txBody>
          <a:bodyPr>
            <a:spAutoFit/>
          </a:bodyPr>
          <a:lstStyle/>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Clore le projet ou la phase</a:t>
            </a:r>
          </a:p>
          <a:p>
            <a:pPr marL="77153" indent="-77153">
              <a:buFont typeface="Arial" panose="020B0604020202020204" pitchFamily="34" charset="0"/>
              <a:buChar char="•"/>
              <a:defRPr/>
            </a:pPr>
            <a:r>
              <a:rPr lang="fr-FR" sz="990" dirty="0">
                <a:ea typeface="Tahoma" panose="020B0604030504040204" pitchFamily="34" charset="0"/>
                <a:cs typeface="Tahoma" panose="020B0604030504040204" pitchFamily="34" charset="0"/>
              </a:rPr>
              <a:t>Clore les approvisionnements</a:t>
            </a:r>
          </a:p>
        </p:txBody>
      </p:sp>
      <p:sp>
        <p:nvSpPr>
          <p:cNvPr id="8" name="ZoneTexte 7">
            <a:extLst>
              <a:ext uri="{FF2B5EF4-FFF2-40B4-BE49-F238E27FC236}">
                <a16:creationId xmlns:a16="http://schemas.microsoft.com/office/drawing/2014/main" xmlns="" id="{F1F6230E-2333-4DDF-BEF5-71DD383EE8FE}"/>
              </a:ext>
            </a:extLst>
          </p:cNvPr>
          <p:cNvSpPr txBox="1"/>
          <p:nvPr/>
        </p:nvSpPr>
        <p:spPr>
          <a:xfrm>
            <a:off x="1453246" y="1461120"/>
            <a:ext cx="2298739" cy="286232"/>
          </a:xfrm>
          <a:prstGeom prst="rect">
            <a:avLst/>
          </a:prstGeom>
          <a:noFill/>
          <a:ln>
            <a:solidFill>
              <a:schemeClr val="bg1"/>
            </a:solidFill>
          </a:ln>
        </p:spPr>
        <p:txBody>
          <a:bodyPr>
            <a:spAutoFit/>
          </a:bodyPr>
          <a:lstStyle/>
          <a:p>
            <a:pPr>
              <a:defRPr/>
            </a:pPr>
            <a:r>
              <a:rPr lang="fr-FR" sz="1260" b="1" dirty="0">
                <a:solidFill>
                  <a:srgbClr val="FF0000"/>
                </a:solidFill>
              </a:rPr>
              <a:t>2 processus de démarrage</a:t>
            </a:r>
          </a:p>
        </p:txBody>
      </p:sp>
      <p:sp>
        <p:nvSpPr>
          <p:cNvPr id="9" name="ZoneTexte 8">
            <a:extLst>
              <a:ext uri="{FF2B5EF4-FFF2-40B4-BE49-F238E27FC236}">
                <a16:creationId xmlns:a16="http://schemas.microsoft.com/office/drawing/2014/main" xmlns="" id="{A1C6870B-280A-4564-B15C-7A077B884790}"/>
              </a:ext>
            </a:extLst>
          </p:cNvPr>
          <p:cNvSpPr txBox="1"/>
          <p:nvPr/>
        </p:nvSpPr>
        <p:spPr>
          <a:xfrm>
            <a:off x="7192817" y="4395386"/>
            <a:ext cx="2143125" cy="287338"/>
          </a:xfrm>
          <a:prstGeom prst="rect">
            <a:avLst/>
          </a:prstGeom>
          <a:noFill/>
        </p:spPr>
        <p:txBody>
          <a:bodyPr>
            <a:spAutoFit/>
          </a:bodyPr>
          <a:lstStyle/>
          <a:p>
            <a:pPr>
              <a:defRPr/>
            </a:pPr>
            <a:r>
              <a:rPr lang="fr-FR" sz="1260" b="1" dirty="0">
                <a:solidFill>
                  <a:srgbClr val="FF0000"/>
                </a:solidFill>
              </a:rPr>
              <a:t>2 processus de clôture</a:t>
            </a:r>
          </a:p>
        </p:txBody>
      </p:sp>
      <p:sp>
        <p:nvSpPr>
          <p:cNvPr id="10" name="ZoneTexte 9">
            <a:extLst>
              <a:ext uri="{FF2B5EF4-FFF2-40B4-BE49-F238E27FC236}">
                <a16:creationId xmlns:a16="http://schemas.microsoft.com/office/drawing/2014/main" xmlns="" id="{E0B24437-C92C-4D03-97B3-045706AA66B4}"/>
              </a:ext>
            </a:extLst>
          </p:cNvPr>
          <p:cNvSpPr txBox="1"/>
          <p:nvPr/>
        </p:nvSpPr>
        <p:spPr>
          <a:xfrm>
            <a:off x="4337772" y="4419977"/>
            <a:ext cx="2111375" cy="285750"/>
          </a:xfrm>
          <a:prstGeom prst="rect">
            <a:avLst/>
          </a:prstGeom>
          <a:noFill/>
        </p:spPr>
        <p:txBody>
          <a:bodyPr>
            <a:spAutoFit/>
          </a:bodyPr>
          <a:lstStyle/>
          <a:p>
            <a:pPr>
              <a:defRPr/>
            </a:pPr>
            <a:r>
              <a:rPr lang="fr-FR" sz="1260" b="1" dirty="0">
                <a:solidFill>
                  <a:srgbClr val="FF0000"/>
                </a:solidFill>
              </a:rPr>
              <a:t>8 processus d’exécution</a:t>
            </a:r>
          </a:p>
        </p:txBody>
      </p:sp>
      <p:sp>
        <p:nvSpPr>
          <p:cNvPr id="11" name="ZoneTexte 10">
            <a:extLst>
              <a:ext uri="{FF2B5EF4-FFF2-40B4-BE49-F238E27FC236}">
                <a16:creationId xmlns:a16="http://schemas.microsoft.com/office/drawing/2014/main" xmlns="" id="{A0FB7B2F-58E8-4CA6-A66B-12F6DAC54B2F}"/>
              </a:ext>
            </a:extLst>
          </p:cNvPr>
          <p:cNvSpPr txBox="1"/>
          <p:nvPr/>
        </p:nvSpPr>
        <p:spPr>
          <a:xfrm>
            <a:off x="7284172" y="1557771"/>
            <a:ext cx="1924050" cy="481013"/>
          </a:xfrm>
          <a:prstGeom prst="rect">
            <a:avLst/>
          </a:prstGeom>
          <a:noFill/>
        </p:spPr>
        <p:txBody>
          <a:bodyPr>
            <a:spAutoFit/>
          </a:bodyPr>
          <a:lstStyle/>
          <a:p>
            <a:pPr algn="ctr">
              <a:defRPr/>
            </a:pPr>
            <a:r>
              <a:rPr lang="fr-FR" sz="1260" b="1" dirty="0">
                <a:solidFill>
                  <a:srgbClr val="FF0000"/>
                </a:solidFill>
              </a:rPr>
              <a:t>11 processus de surveillance &amp; maîtrise</a:t>
            </a:r>
          </a:p>
        </p:txBody>
      </p:sp>
      <p:sp>
        <p:nvSpPr>
          <p:cNvPr id="12" name="ZoneTexte 11">
            <a:extLst>
              <a:ext uri="{FF2B5EF4-FFF2-40B4-BE49-F238E27FC236}">
                <a16:creationId xmlns:a16="http://schemas.microsoft.com/office/drawing/2014/main" xmlns="" id="{6AE8E783-470F-4BDF-B7FE-12A1C5725CFA}"/>
              </a:ext>
            </a:extLst>
          </p:cNvPr>
          <p:cNvSpPr txBox="1"/>
          <p:nvPr/>
        </p:nvSpPr>
        <p:spPr>
          <a:xfrm>
            <a:off x="1141703" y="2321293"/>
            <a:ext cx="2538412" cy="285750"/>
          </a:xfrm>
          <a:prstGeom prst="rect">
            <a:avLst/>
          </a:prstGeom>
          <a:noFill/>
        </p:spPr>
        <p:txBody>
          <a:bodyPr>
            <a:spAutoFit/>
          </a:bodyPr>
          <a:lstStyle/>
          <a:p>
            <a:pPr>
              <a:defRPr/>
            </a:pPr>
            <a:r>
              <a:rPr lang="fr-FR" sz="1260" b="1" dirty="0">
                <a:solidFill>
                  <a:srgbClr val="FF0000"/>
                </a:solidFill>
              </a:rPr>
              <a:t>24 processus de planification</a:t>
            </a:r>
          </a:p>
        </p:txBody>
      </p:sp>
      <p:pic>
        <p:nvPicPr>
          <p:cNvPr id="13" name="Image 19">
            <a:extLst>
              <a:ext uri="{FF2B5EF4-FFF2-40B4-BE49-F238E27FC236}">
                <a16:creationId xmlns:a16="http://schemas.microsoft.com/office/drawing/2014/main" xmlns="" id="{60CD41F7-4BB3-4A1F-97DC-BBB1C0FEB7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0836" y="2490201"/>
            <a:ext cx="2881746" cy="176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921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405326" y="115669"/>
            <a:ext cx="9144000" cy="743312"/>
          </a:xfrm>
          <a:solidFill>
            <a:schemeClr val="accent1"/>
          </a:solidFill>
        </p:spPr>
        <p:txBody>
          <a:bodyPr>
            <a:noAutofit/>
          </a:bodyPr>
          <a:lstStyle/>
          <a:p>
            <a:r>
              <a:rPr lang="fr-FR" sz="4000" b="1" dirty="0">
                <a:solidFill>
                  <a:schemeClr val="bg1"/>
                </a:solidFill>
              </a:rPr>
              <a:t>GROUPE DE PROCESSUS PLANIFICATION</a:t>
            </a:r>
          </a:p>
        </p:txBody>
      </p:sp>
      <p:sp>
        <p:nvSpPr>
          <p:cNvPr id="4" name="Rectangle 3">
            <a:extLst>
              <a:ext uri="{FF2B5EF4-FFF2-40B4-BE49-F238E27FC236}">
                <a16:creationId xmlns:a16="http://schemas.microsoft.com/office/drawing/2014/main" xmlns="" id="{2BA65A99-07C0-4B5B-A401-B59B55B42948}"/>
              </a:ext>
            </a:extLst>
          </p:cNvPr>
          <p:cNvSpPr>
            <a:spLocks noChangeArrowheads="1"/>
          </p:cNvSpPr>
          <p:nvPr/>
        </p:nvSpPr>
        <p:spPr bwMode="auto">
          <a:xfrm>
            <a:off x="1139615" y="1036393"/>
            <a:ext cx="6092457" cy="5632311"/>
          </a:xfrm>
          <a:prstGeom prst="rect">
            <a:avLst/>
          </a:prstGeom>
          <a:solidFill>
            <a:schemeClr val="bg1"/>
          </a:solidFill>
          <a:ln w="38100">
            <a:solidFill>
              <a:srgbClr val="FFFF00"/>
            </a:solidFill>
            <a:miter lim="800000"/>
            <a:headEnd/>
            <a:tailEnd/>
          </a:ln>
        </p:spPr>
        <p:txBody>
          <a:bodyPr wrap="square">
            <a:spAutoFit/>
          </a:bodyPr>
          <a:lstStyle>
            <a:lvl1pPr marL="76200" indent="-762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indent="0">
              <a:spcBef>
                <a:spcPct val="0"/>
              </a:spcBef>
              <a:buClrTx/>
              <a:buNone/>
            </a:pPr>
            <a:r>
              <a:rPr lang="fr-FR" altLang="fr-FR" sz="1500" dirty="0">
                <a:solidFill>
                  <a:schemeClr val="tx1"/>
                </a:solidFill>
                <a:cs typeface="Tahoma" panose="020B0604030504040204" pitchFamily="34" charset="0"/>
              </a:rPr>
              <a:t>Élaborer le plan de management du projet</a:t>
            </a:r>
          </a:p>
          <a:p>
            <a:pPr marL="0" indent="0">
              <a:spcBef>
                <a:spcPct val="0"/>
              </a:spcBef>
              <a:buClrTx/>
              <a:buNone/>
            </a:pPr>
            <a:r>
              <a:rPr lang="fr-FR" altLang="fr-FR" sz="1500" dirty="0">
                <a:solidFill>
                  <a:schemeClr val="tx1"/>
                </a:solidFill>
                <a:cs typeface="Tahoma" panose="020B0604030504040204" pitchFamily="34" charset="0"/>
              </a:rPr>
              <a:t>Planifier le management du contenu</a:t>
            </a:r>
          </a:p>
          <a:p>
            <a:pPr marL="0" indent="0">
              <a:spcBef>
                <a:spcPct val="0"/>
              </a:spcBef>
              <a:buClrTx/>
              <a:buNone/>
            </a:pPr>
            <a:r>
              <a:rPr lang="fr-FR" altLang="fr-FR" sz="1500" dirty="0">
                <a:solidFill>
                  <a:schemeClr val="tx1"/>
                </a:solidFill>
                <a:cs typeface="Tahoma" panose="020B0604030504040204" pitchFamily="34" charset="0"/>
              </a:rPr>
              <a:t>Recueillir les exigences</a:t>
            </a:r>
          </a:p>
          <a:p>
            <a:pPr marL="0" indent="0">
              <a:spcBef>
                <a:spcPct val="0"/>
              </a:spcBef>
              <a:buClrTx/>
              <a:buNone/>
            </a:pPr>
            <a:r>
              <a:rPr lang="fr-FR" altLang="fr-FR" sz="1500" dirty="0">
                <a:solidFill>
                  <a:schemeClr val="tx1"/>
                </a:solidFill>
                <a:cs typeface="Tahoma" panose="020B0604030504040204" pitchFamily="34" charset="0"/>
              </a:rPr>
              <a:t>Définir le contenu</a:t>
            </a:r>
          </a:p>
          <a:p>
            <a:pPr marL="0" indent="0">
              <a:spcBef>
                <a:spcPct val="0"/>
              </a:spcBef>
              <a:buClrTx/>
              <a:buNone/>
            </a:pPr>
            <a:r>
              <a:rPr lang="fr-FR" altLang="fr-FR" sz="1500" dirty="0">
                <a:solidFill>
                  <a:schemeClr val="tx1"/>
                </a:solidFill>
                <a:cs typeface="Tahoma" panose="020B0604030504040204" pitchFamily="34" charset="0"/>
              </a:rPr>
              <a:t>Créer la SDP (Structure du Découpage du Projet)</a:t>
            </a:r>
          </a:p>
          <a:p>
            <a:pPr marL="0" indent="0">
              <a:spcBef>
                <a:spcPct val="0"/>
              </a:spcBef>
              <a:buClrTx/>
              <a:buNone/>
            </a:pPr>
            <a:r>
              <a:rPr lang="fr-FR" altLang="fr-FR" sz="1500" dirty="0">
                <a:solidFill>
                  <a:schemeClr val="tx1"/>
                </a:solidFill>
                <a:cs typeface="Tahoma" panose="020B0604030504040204" pitchFamily="34" charset="0"/>
              </a:rPr>
              <a:t>Planifier le management de l’échéancier</a:t>
            </a:r>
          </a:p>
          <a:p>
            <a:pPr marL="0" indent="0">
              <a:spcBef>
                <a:spcPct val="0"/>
              </a:spcBef>
              <a:buClrTx/>
              <a:buNone/>
            </a:pPr>
            <a:r>
              <a:rPr lang="fr-FR" altLang="fr-FR" sz="1500" dirty="0">
                <a:solidFill>
                  <a:schemeClr val="tx1"/>
                </a:solidFill>
                <a:cs typeface="Tahoma" panose="020B0604030504040204" pitchFamily="34" charset="0"/>
              </a:rPr>
              <a:t>Définir les activités</a:t>
            </a:r>
          </a:p>
          <a:p>
            <a:pPr marL="0" indent="0">
              <a:spcBef>
                <a:spcPct val="0"/>
              </a:spcBef>
              <a:buClrTx/>
              <a:buNone/>
            </a:pPr>
            <a:r>
              <a:rPr lang="fr-FR" altLang="fr-FR" sz="1500" dirty="0">
                <a:solidFill>
                  <a:schemeClr val="tx1"/>
                </a:solidFill>
                <a:cs typeface="Tahoma" panose="020B0604030504040204" pitchFamily="34" charset="0"/>
              </a:rPr>
              <a:t>Organiser les activités en séquence </a:t>
            </a:r>
          </a:p>
          <a:p>
            <a:pPr marL="0" indent="0">
              <a:spcBef>
                <a:spcPct val="0"/>
              </a:spcBef>
              <a:buClrTx/>
              <a:buNone/>
            </a:pPr>
            <a:r>
              <a:rPr lang="fr-FR" altLang="fr-FR" sz="1500" dirty="0">
                <a:solidFill>
                  <a:schemeClr val="tx1"/>
                </a:solidFill>
                <a:cs typeface="Tahoma" panose="020B0604030504040204" pitchFamily="34" charset="0"/>
              </a:rPr>
              <a:t>Estimer les ressources nécessaires aux activités</a:t>
            </a:r>
          </a:p>
          <a:p>
            <a:pPr marL="0" indent="0">
              <a:spcBef>
                <a:spcPct val="0"/>
              </a:spcBef>
              <a:buClrTx/>
              <a:buNone/>
            </a:pPr>
            <a:r>
              <a:rPr lang="fr-FR" altLang="fr-FR" sz="1500" dirty="0">
                <a:solidFill>
                  <a:schemeClr val="tx1"/>
                </a:solidFill>
                <a:cs typeface="Tahoma" panose="020B0604030504040204" pitchFamily="34" charset="0"/>
              </a:rPr>
              <a:t>Estimer la durée des activités</a:t>
            </a:r>
          </a:p>
          <a:p>
            <a:pPr marL="0" indent="0">
              <a:spcBef>
                <a:spcPct val="0"/>
              </a:spcBef>
              <a:buClrTx/>
              <a:buNone/>
            </a:pPr>
            <a:r>
              <a:rPr lang="fr-FR" altLang="fr-FR" sz="1500" dirty="0">
                <a:solidFill>
                  <a:schemeClr val="tx1"/>
                </a:solidFill>
                <a:cs typeface="Tahoma" panose="020B0604030504040204" pitchFamily="34" charset="0"/>
              </a:rPr>
              <a:t>Élaborer l’échéancier</a:t>
            </a:r>
          </a:p>
          <a:p>
            <a:pPr marL="0" indent="0">
              <a:spcBef>
                <a:spcPct val="0"/>
              </a:spcBef>
              <a:buClrTx/>
              <a:buNone/>
            </a:pPr>
            <a:r>
              <a:rPr lang="fr-FR" altLang="fr-FR" sz="1500" dirty="0">
                <a:solidFill>
                  <a:schemeClr val="tx1"/>
                </a:solidFill>
                <a:cs typeface="Tahoma" panose="020B0604030504040204" pitchFamily="34" charset="0"/>
              </a:rPr>
              <a:t>Planifier le management des coûts</a:t>
            </a:r>
          </a:p>
          <a:p>
            <a:pPr marL="0" indent="0">
              <a:spcBef>
                <a:spcPct val="0"/>
              </a:spcBef>
              <a:buClrTx/>
              <a:buNone/>
            </a:pPr>
            <a:r>
              <a:rPr lang="fr-FR" altLang="fr-FR" sz="1500" dirty="0">
                <a:solidFill>
                  <a:schemeClr val="tx1"/>
                </a:solidFill>
                <a:cs typeface="Tahoma" panose="020B0604030504040204" pitchFamily="34" charset="0"/>
              </a:rPr>
              <a:t>Estimer les coûts</a:t>
            </a:r>
          </a:p>
          <a:p>
            <a:pPr marL="0" indent="0">
              <a:spcBef>
                <a:spcPct val="0"/>
              </a:spcBef>
              <a:buClrTx/>
              <a:buNone/>
            </a:pPr>
            <a:r>
              <a:rPr lang="fr-FR" altLang="fr-FR" sz="1500" dirty="0">
                <a:solidFill>
                  <a:schemeClr val="tx1"/>
                </a:solidFill>
                <a:cs typeface="Tahoma" panose="020B0604030504040204" pitchFamily="34" charset="0"/>
              </a:rPr>
              <a:t>Déterminer le budget</a:t>
            </a:r>
          </a:p>
          <a:p>
            <a:pPr marL="0" indent="0">
              <a:spcBef>
                <a:spcPct val="0"/>
              </a:spcBef>
              <a:buClrTx/>
              <a:buNone/>
            </a:pPr>
            <a:r>
              <a:rPr lang="fr-FR" altLang="fr-FR" sz="1500" dirty="0">
                <a:solidFill>
                  <a:schemeClr val="tx1"/>
                </a:solidFill>
                <a:cs typeface="Tahoma" panose="020B0604030504040204" pitchFamily="34" charset="0"/>
              </a:rPr>
              <a:t>Planifier le management de la qualité</a:t>
            </a:r>
          </a:p>
          <a:p>
            <a:pPr marL="0" indent="0">
              <a:spcBef>
                <a:spcPct val="0"/>
              </a:spcBef>
              <a:buClrTx/>
              <a:buNone/>
            </a:pPr>
            <a:r>
              <a:rPr lang="fr-FR" altLang="fr-FR" sz="1500" dirty="0">
                <a:solidFill>
                  <a:schemeClr val="tx1"/>
                </a:solidFill>
                <a:cs typeface="Tahoma" panose="020B0604030504040204" pitchFamily="34" charset="0"/>
              </a:rPr>
              <a:t>Planifier le management des ressources humaines</a:t>
            </a:r>
          </a:p>
          <a:p>
            <a:pPr marL="0" indent="0">
              <a:spcBef>
                <a:spcPct val="0"/>
              </a:spcBef>
              <a:buClrTx/>
              <a:buNone/>
            </a:pPr>
            <a:r>
              <a:rPr lang="fr-FR" altLang="fr-FR" sz="1500" dirty="0">
                <a:solidFill>
                  <a:schemeClr val="tx1"/>
                </a:solidFill>
                <a:cs typeface="Tahoma" panose="020B0604030504040204" pitchFamily="34" charset="0"/>
              </a:rPr>
              <a:t>Planifier le management des communications</a:t>
            </a:r>
          </a:p>
          <a:p>
            <a:pPr marL="0" indent="0">
              <a:spcBef>
                <a:spcPct val="0"/>
              </a:spcBef>
              <a:buClrTx/>
              <a:buNone/>
            </a:pPr>
            <a:r>
              <a:rPr lang="fr-FR" altLang="fr-FR" sz="1500" dirty="0">
                <a:solidFill>
                  <a:schemeClr val="tx1"/>
                </a:solidFill>
                <a:cs typeface="Tahoma" panose="020B0604030504040204" pitchFamily="34" charset="0"/>
              </a:rPr>
              <a:t>Planifier le management des risques</a:t>
            </a:r>
          </a:p>
          <a:p>
            <a:pPr marL="0" indent="0">
              <a:spcBef>
                <a:spcPct val="0"/>
              </a:spcBef>
              <a:buClrTx/>
              <a:buNone/>
            </a:pPr>
            <a:r>
              <a:rPr lang="fr-FR" altLang="fr-FR" sz="1500" dirty="0">
                <a:solidFill>
                  <a:schemeClr val="tx1"/>
                </a:solidFill>
                <a:cs typeface="Tahoma" panose="020B0604030504040204" pitchFamily="34" charset="0"/>
              </a:rPr>
              <a:t>Identifier les risques</a:t>
            </a:r>
          </a:p>
          <a:p>
            <a:pPr marL="0" indent="0">
              <a:spcBef>
                <a:spcPct val="0"/>
              </a:spcBef>
              <a:buClrTx/>
              <a:buNone/>
            </a:pPr>
            <a:r>
              <a:rPr lang="fr-FR" altLang="fr-FR" sz="1500" dirty="0">
                <a:solidFill>
                  <a:schemeClr val="tx1"/>
                </a:solidFill>
                <a:cs typeface="Tahoma" panose="020B0604030504040204" pitchFamily="34" charset="0"/>
              </a:rPr>
              <a:t>Mettre en œuvre l’analyse qualitative des risques</a:t>
            </a:r>
          </a:p>
          <a:p>
            <a:pPr marL="0" indent="0">
              <a:spcBef>
                <a:spcPct val="0"/>
              </a:spcBef>
              <a:buClrTx/>
              <a:buNone/>
            </a:pPr>
            <a:r>
              <a:rPr lang="fr-FR" altLang="fr-FR" sz="1500" dirty="0">
                <a:solidFill>
                  <a:schemeClr val="tx1"/>
                </a:solidFill>
                <a:cs typeface="Tahoma" panose="020B0604030504040204" pitchFamily="34" charset="0"/>
              </a:rPr>
              <a:t>Mettre en œuvre l’analyse quantitative des risques</a:t>
            </a:r>
          </a:p>
          <a:p>
            <a:pPr marL="0" indent="0">
              <a:spcBef>
                <a:spcPct val="0"/>
              </a:spcBef>
              <a:buClrTx/>
              <a:buNone/>
            </a:pPr>
            <a:r>
              <a:rPr lang="fr-FR" altLang="fr-FR" sz="1500" dirty="0">
                <a:solidFill>
                  <a:schemeClr val="tx1"/>
                </a:solidFill>
                <a:cs typeface="Tahoma" panose="020B0604030504040204" pitchFamily="34" charset="0"/>
              </a:rPr>
              <a:t>Planifier les réponses aux risques</a:t>
            </a:r>
          </a:p>
          <a:p>
            <a:pPr marL="0" indent="0">
              <a:spcBef>
                <a:spcPct val="0"/>
              </a:spcBef>
              <a:buClrTx/>
              <a:buNone/>
            </a:pPr>
            <a:r>
              <a:rPr lang="fr-FR" altLang="fr-FR" sz="1500" dirty="0">
                <a:solidFill>
                  <a:schemeClr val="tx1"/>
                </a:solidFill>
                <a:cs typeface="Tahoma" panose="020B0604030504040204" pitchFamily="34" charset="0"/>
              </a:rPr>
              <a:t>Planifier  le management des approvisionnements</a:t>
            </a:r>
          </a:p>
          <a:p>
            <a:pPr marL="0" indent="0">
              <a:spcBef>
                <a:spcPct val="0"/>
              </a:spcBef>
              <a:buClrTx/>
              <a:buNone/>
            </a:pPr>
            <a:r>
              <a:rPr lang="fr-FR" altLang="fr-FR" sz="1500" dirty="0">
                <a:solidFill>
                  <a:schemeClr val="tx1"/>
                </a:solidFill>
                <a:cs typeface="Tahoma" panose="020B0604030504040204" pitchFamily="34" charset="0"/>
              </a:rPr>
              <a:t>Planifier le management des parties prenantes</a:t>
            </a:r>
          </a:p>
        </p:txBody>
      </p:sp>
      <p:sp>
        <p:nvSpPr>
          <p:cNvPr id="12" name="ZoneTexte 11">
            <a:extLst>
              <a:ext uri="{FF2B5EF4-FFF2-40B4-BE49-F238E27FC236}">
                <a16:creationId xmlns:a16="http://schemas.microsoft.com/office/drawing/2014/main" xmlns="" id="{6AE8E783-470F-4BDF-B7FE-12A1C5725CFA}"/>
              </a:ext>
            </a:extLst>
          </p:cNvPr>
          <p:cNvSpPr txBox="1"/>
          <p:nvPr/>
        </p:nvSpPr>
        <p:spPr>
          <a:xfrm>
            <a:off x="7384473" y="2778492"/>
            <a:ext cx="4696691" cy="1323439"/>
          </a:xfrm>
          <a:prstGeom prst="rect">
            <a:avLst/>
          </a:prstGeom>
          <a:noFill/>
        </p:spPr>
        <p:txBody>
          <a:bodyPr wrap="square">
            <a:spAutoFit/>
          </a:bodyPr>
          <a:lstStyle/>
          <a:p>
            <a:pPr>
              <a:defRPr/>
            </a:pPr>
            <a:r>
              <a:rPr lang="fr-FR" sz="4000" b="1" dirty="0">
                <a:solidFill>
                  <a:srgbClr val="FF0000"/>
                </a:solidFill>
              </a:rPr>
              <a:t>24 processus de planification</a:t>
            </a:r>
          </a:p>
        </p:txBody>
      </p:sp>
    </p:spTree>
    <p:extLst>
      <p:ext uri="{BB962C8B-B14F-4D97-AF65-F5344CB8AC3E}">
        <p14:creationId xmlns:p14="http://schemas.microsoft.com/office/powerpoint/2010/main" val="489981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1052623"/>
          </a:xfrm>
          <a:solidFill>
            <a:schemeClr val="accent1"/>
          </a:solidFill>
        </p:spPr>
        <p:txBody>
          <a:bodyPr>
            <a:normAutofit/>
          </a:bodyPr>
          <a:lstStyle/>
          <a:p>
            <a:r>
              <a:rPr lang="fr-FR" b="1" dirty="0">
                <a:solidFill>
                  <a:schemeClr val="bg1"/>
                </a:solidFill>
              </a:rPr>
              <a:t>UNE OPERATION</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35933" y="1839432"/>
            <a:ext cx="11440634" cy="4274289"/>
          </a:xfrm>
        </p:spPr>
        <p:txBody>
          <a:bodyPr>
            <a:normAutofit/>
          </a:bodyPr>
          <a:lstStyle/>
          <a:p>
            <a:pPr marL="342900" indent="-342900" algn="l">
              <a:buFont typeface="Wingdings" panose="05000000000000000000" pitchFamily="2" charset="2"/>
              <a:buChar char="§"/>
            </a:pPr>
            <a:r>
              <a:rPr lang="fr-FR" sz="4400" dirty="0"/>
              <a:t>Effort continue</a:t>
            </a:r>
          </a:p>
          <a:p>
            <a:pPr marL="342900" indent="-342900" algn="l">
              <a:buFont typeface="Wingdings" panose="05000000000000000000" pitchFamily="2" charset="2"/>
              <a:buChar char="§"/>
            </a:pPr>
            <a:r>
              <a:rPr lang="fr-FR" sz="4400" dirty="0"/>
              <a:t>Produit / Service / Résultat /</a:t>
            </a:r>
            <a:r>
              <a:rPr lang="fr-FR" sz="4400" dirty="0">
                <a:sym typeface="Wingdings" panose="05000000000000000000" pitchFamily="2" charset="2"/>
              </a:rPr>
              <a:t> Pas </a:t>
            </a:r>
            <a:r>
              <a:rPr lang="fr-FR" sz="4400" dirty="0"/>
              <a:t>unique</a:t>
            </a:r>
          </a:p>
          <a:p>
            <a:pPr marL="342900" indent="-342900" algn="l">
              <a:buFont typeface="Wingdings" panose="05000000000000000000" pitchFamily="2" charset="2"/>
              <a:buChar char="§"/>
            </a:pPr>
            <a:endParaRPr lang="fr-FR" sz="4400" dirty="0"/>
          </a:p>
        </p:txBody>
      </p:sp>
      <p:pic>
        <p:nvPicPr>
          <p:cNvPr id="5" name="Image 4">
            <a:extLst>
              <a:ext uri="{FF2B5EF4-FFF2-40B4-BE49-F238E27FC236}">
                <a16:creationId xmlns:a16="http://schemas.microsoft.com/office/drawing/2014/main" xmlns="" id="{4526BDFC-6D88-48B0-8085-0A563A17CE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415" y="3650808"/>
            <a:ext cx="11895981" cy="187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a:extLst>
              <a:ext uri="{FF2B5EF4-FFF2-40B4-BE49-F238E27FC236}">
                <a16:creationId xmlns:a16="http://schemas.microsoft.com/office/drawing/2014/main" xmlns="" id="{D2FE35BC-79F4-42BC-A4D6-77654C02DBB5}"/>
              </a:ext>
            </a:extLst>
          </p:cNvPr>
          <p:cNvSpPr txBox="1"/>
          <p:nvPr/>
        </p:nvSpPr>
        <p:spPr>
          <a:xfrm>
            <a:off x="5947144" y="5844333"/>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 page</a:t>
            </a:r>
          </a:p>
        </p:txBody>
      </p:sp>
    </p:spTree>
    <p:extLst>
      <p:ext uri="{BB962C8B-B14F-4D97-AF65-F5344CB8AC3E}">
        <p14:creationId xmlns:p14="http://schemas.microsoft.com/office/powerpoint/2010/main" val="15674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1052623"/>
          </a:xfrm>
          <a:solidFill>
            <a:schemeClr val="accent1"/>
          </a:solidFill>
        </p:spPr>
        <p:txBody>
          <a:bodyPr>
            <a:normAutofit/>
          </a:bodyPr>
          <a:lstStyle/>
          <a:p>
            <a:r>
              <a:rPr lang="fr-FR" b="1" dirty="0">
                <a:solidFill>
                  <a:schemeClr val="bg1"/>
                </a:solidFill>
              </a:rPr>
              <a:t>UN PROGRAMME</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35933" y="1839432"/>
            <a:ext cx="11440634" cy="4274289"/>
          </a:xfrm>
        </p:spPr>
        <p:txBody>
          <a:bodyPr>
            <a:normAutofit/>
          </a:bodyPr>
          <a:lstStyle/>
          <a:p>
            <a:pPr marL="342900" indent="-342900" algn="l">
              <a:buFont typeface="Wingdings" panose="05000000000000000000" pitchFamily="2" charset="2"/>
              <a:buChar char="§"/>
            </a:pPr>
            <a:r>
              <a:rPr lang="fr-FR" sz="3200" dirty="0"/>
              <a:t>Ensemble de projets</a:t>
            </a:r>
          </a:p>
          <a:p>
            <a:pPr marL="342900" indent="-342900" algn="l">
              <a:buFont typeface="Wingdings" panose="05000000000000000000" pitchFamily="2" charset="2"/>
              <a:buChar char="§"/>
            </a:pPr>
            <a:r>
              <a:rPr lang="fr-FR" sz="3200" dirty="0"/>
              <a:t>Même coordination</a:t>
            </a:r>
          </a:p>
          <a:p>
            <a:pPr marL="342900" indent="-342900" algn="l">
              <a:buFont typeface="Wingdings" panose="05000000000000000000" pitchFamily="2" charset="2"/>
              <a:buChar char="§"/>
            </a:pPr>
            <a:r>
              <a:rPr lang="fr-FR" sz="3200" dirty="0"/>
              <a:t>Liés par un résultat commun</a:t>
            </a:r>
          </a:p>
          <a:p>
            <a:pPr marL="342900" indent="-342900" algn="l">
              <a:buFont typeface="Wingdings" panose="05000000000000000000" pitchFamily="2" charset="2"/>
              <a:buChar char="§"/>
            </a:pPr>
            <a:r>
              <a:rPr lang="fr-FR" sz="3200" dirty="0"/>
              <a:t>Vecteur commun ( RH, Technologie, …)</a:t>
            </a:r>
          </a:p>
          <a:p>
            <a:pPr marL="342900" indent="-342900" algn="l">
              <a:buFont typeface="Wingdings" panose="05000000000000000000" pitchFamily="2" charset="2"/>
              <a:buChar char="§"/>
            </a:pPr>
            <a:endParaRPr lang="fr-FR" sz="3200" dirty="0"/>
          </a:p>
        </p:txBody>
      </p:sp>
      <p:sp>
        <p:nvSpPr>
          <p:cNvPr id="6" name="ZoneTexte 5">
            <a:extLst>
              <a:ext uri="{FF2B5EF4-FFF2-40B4-BE49-F238E27FC236}">
                <a16:creationId xmlns:a16="http://schemas.microsoft.com/office/drawing/2014/main" xmlns="" id="{D2FE35BC-79F4-42BC-A4D6-77654C02DBB5}"/>
              </a:ext>
            </a:extLst>
          </p:cNvPr>
          <p:cNvSpPr txBox="1"/>
          <p:nvPr/>
        </p:nvSpPr>
        <p:spPr>
          <a:xfrm>
            <a:off x="7250223" y="6318547"/>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 page</a:t>
            </a:r>
          </a:p>
        </p:txBody>
      </p:sp>
      <p:pic>
        <p:nvPicPr>
          <p:cNvPr id="7" name="Image 2">
            <a:extLst>
              <a:ext uri="{FF2B5EF4-FFF2-40B4-BE49-F238E27FC236}">
                <a16:creationId xmlns:a16="http://schemas.microsoft.com/office/drawing/2014/main" xmlns="" id="{AAAE9901-17CC-4611-BE86-286898A063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078" y="4153015"/>
            <a:ext cx="11668489" cy="1960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086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1052623"/>
          </a:xfrm>
          <a:solidFill>
            <a:schemeClr val="accent1"/>
          </a:solidFill>
        </p:spPr>
        <p:txBody>
          <a:bodyPr>
            <a:normAutofit/>
          </a:bodyPr>
          <a:lstStyle/>
          <a:p>
            <a:r>
              <a:rPr lang="fr-FR" altLang="fr-FR" b="1" dirty="0">
                <a:solidFill>
                  <a:schemeClr val="bg1"/>
                </a:solidFill>
              </a:rPr>
              <a:t>PORTEFEUILLE</a:t>
            </a:r>
            <a:endParaRPr lang="fr-FR" b="1" dirty="0">
              <a:solidFill>
                <a:schemeClr val="bg1"/>
              </a:solidFill>
            </a:endParaRP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35933" y="1520778"/>
            <a:ext cx="11440634" cy="4274289"/>
          </a:xfrm>
        </p:spPr>
        <p:txBody>
          <a:bodyPr>
            <a:normAutofit/>
          </a:bodyPr>
          <a:lstStyle/>
          <a:p>
            <a:pPr marL="342900" indent="-342900" algn="l">
              <a:buFont typeface="Wingdings" panose="05000000000000000000" pitchFamily="2" charset="2"/>
              <a:buChar char="§"/>
            </a:pPr>
            <a:r>
              <a:rPr lang="fr-FR" sz="4400" dirty="0"/>
              <a:t>Projets / Programmes</a:t>
            </a:r>
          </a:p>
          <a:p>
            <a:pPr marL="342900" indent="-342900" algn="l">
              <a:buFont typeface="Wingdings" panose="05000000000000000000" pitchFamily="2" charset="2"/>
              <a:buChar char="§"/>
            </a:pPr>
            <a:r>
              <a:rPr lang="fr-FR" sz="4400" dirty="0"/>
              <a:t>Objectif stratégique</a:t>
            </a:r>
          </a:p>
        </p:txBody>
      </p:sp>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pic>
        <p:nvPicPr>
          <p:cNvPr id="9" name="Image 2">
            <a:extLst>
              <a:ext uri="{FF2B5EF4-FFF2-40B4-BE49-F238E27FC236}">
                <a16:creationId xmlns:a16="http://schemas.microsoft.com/office/drawing/2014/main" xmlns="" id="{227B14C5-2266-461E-BEA6-25636D784E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933" y="3217802"/>
            <a:ext cx="11440634"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99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1052623"/>
          </a:xfrm>
          <a:solidFill>
            <a:schemeClr val="accent1"/>
          </a:solidFill>
        </p:spPr>
        <p:txBody>
          <a:bodyPr>
            <a:normAutofit fontScale="90000"/>
          </a:bodyPr>
          <a:lstStyle/>
          <a:p>
            <a:r>
              <a:rPr lang="fr-FR" b="1" dirty="0">
                <a:solidFill>
                  <a:schemeClr val="bg1"/>
                </a:solidFill>
              </a:rPr>
              <a:t>CRITERE DU CHOIX DU PROJET</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35933" y="1839432"/>
            <a:ext cx="11440634" cy="4274289"/>
          </a:xfrm>
          <a:solidFill>
            <a:schemeClr val="bg1"/>
          </a:solidFill>
        </p:spPr>
        <p:txBody>
          <a:bodyPr>
            <a:normAutofit lnSpcReduction="10000"/>
          </a:bodyPr>
          <a:lstStyle/>
          <a:p>
            <a:pPr marL="800100" lvl="1" indent="-342900" algn="l">
              <a:buFont typeface="Wingdings" panose="05000000000000000000" pitchFamily="2" charset="2"/>
              <a:buChar char="§"/>
            </a:pPr>
            <a:r>
              <a:rPr lang="fr-FR" sz="4800" dirty="0"/>
              <a:t>Ratio coûts-bénéfices</a:t>
            </a:r>
          </a:p>
          <a:p>
            <a:pPr marL="800100" lvl="1" indent="-342900" algn="l">
              <a:buFont typeface="Wingdings" panose="05000000000000000000" pitchFamily="2" charset="2"/>
              <a:buChar char="§"/>
            </a:pPr>
            <a:r>
              <a:rPr lang="fr-FR" sz="4800" dirty="0"/>
              <a:t>Coût d’opportunité</a:t>
            </a:r>
          </a:p>
          <a:p>
            <a:pPr marL="800100" lvl="1" indent="-342900" algn="l">
              <a:buFont typeface="Wingdings" panose="05000000000000000000" pitchFamily="2" charset="2"/>
              <a:buChar char="§"/>
            </a:pPr>
            <a:r>
              <a:rPr lang="fr-FR" sz="4800" dirty="0"/>
              <a:t>Valeur actuelle / VF</a:t>
            </a:r>
          </a:p>
          <a:p>
            <a:pPr marL="800100" lvl="1" indent="-342900" algn="l">
              <a:buFont typeface="Wingdings" panose="05000000000000000000" pitchFamily="2" charset="2"/>
              <a:buChar char="§"/>
            </a:pPr>
            <a:r>
              <a:rPr lang="fr-FR" sz="4800" dirty="0"/>
              <a:t>Taux de rentabilité</a:t>
            </a:r>
          </a:p>
          <a:p>
            <a:pPr marL="800100" lvl="1" indent="-342900" algn="l">
              <a:buFont typeface="Wingdings" panose="05000000000000000000" pitchFamily="2" charset="2"/>
              <a:buChar char="§"/>
            </a:pPr>
            <a:r>
              <a:rPr lang="fr-FR" sz="4800" dirty="0">
                <a:highlight>
                  <a:srgbClr val="FFFF00"/>
                </a:highlight>
              </a:rPr>
              <a:t>Amélioration de la vie des populations</a:t>
            </a:r>
          </a:p>
          <a:p>
            <a:pPr marL="800100" lvl="1" indent="-342900" algn="l">
              <a:buFont typeface="Wingdings" panose="05000000000000000000" pitchFamily="2" charset="2"/>
              <a:buChar char="§"/>
            </a:pPr>
            <a:r>
              <a:rPr lang="fr-FR" sz="4800" dirty="0"/>
              <a:t>…</a:t>
            </a:r>
          </a:p>
        </p:txBody>
      </p:sp>
    </p:spTree>
    <p:extLst>
      <p:ext uri="{BB962C8B-B14F-4D97-AF65-F5344CB8AC3E}">
        <p14:creationId xmlns:p14="http://schemas.microsoft.com/office/powerpoint/2010/main" val="2495951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pic>
        <p:nvPicPr>
          <p:cNvPr id="10" name="Image 2">
            <a:extLst>
              <a:ext uri="{FF2B5EF4-FFF2-40B4-BE49-F238E27FC236}">
                <a16:creationId xmlns:a16="http://schemas.microsoft.com/office/drawing/2014/main" xmlns="" id="{AB380062-C804-43D3-922C-BA625E8C29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657" y="225364"/>
            <a:ext cx="9144000" cy="615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2710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pic>
        <p:nvPicPr>
          <p:cNvPr id="4" name="Image 5">
            <a:extLst>
              <a:ext uri="{FF2B5EF4-FFF2-40B4-BE49-F238E27FC236}">
                <a16:creationId xmlns:a16="http://schemas.microsoft.com/office/drawing/2014/main" xmlns="" id="{D020BD9E-BCA9-41A1-9986-614D26E39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6241" y="1364899"/>
            <a:ext cx="9322377" cy="501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re 1">
            <a:extLst>
              <a:ext uri="{FF2B5EF4-FFF2-40B4-BE49-F238E27FC236}">
                <a16:creationId xmlns:a16="http://schemas.microsoft.com/office/drawing/2014/main" xmlns="" id="{92670B15-F734-4D20-8F6E-E97E067C1FD0}"/>
              </a:ext>
            </a:extLst>
          </p:cNvPr>
          <p:cNvSpPr>
            <a:spLocks noGrp="1"/>
          </p:cNvSpPr>
          <p:nvPr>
            <p:ph type="ctrTitle"/>
          </p:nvPr>
        </p:nvSpPr>
        <p:spPr>
          <a:xfrm>
            <a:off x="249381" y="212651"/>
            <a:ext cx="11360727" cy="1052623"/>
          </a:xfrm>
          <a:solidFill>
            <a:schemeClr val="accent1"/>
          </a:solidFill>
        </p:spPr>
        <p:txBody>
          <a:bodyPr>
            <a:normAutofit fontScale="90000"/>
          </a:bodyPr>
          <a:lstStyle/>
          <a:p>
            <a:r>
              <a:rPr lang="fr-FR" altLang="fr-FR" b="1" dirty="0">
                <a:solidFill>
                  <a:schemeClr val="bg1"/>
                </a:solidFill>
              </a:rPr>
              <a:t>PROJET/PROGRAMME/ PORTEFEUILLE</a:t>
            </a:r>
            <a:endParaRPr lang="fr-FR" b="1" dirty="0">
              <a:solidFill>
                <a:schemeClr val="bg1"/>
              </a:solidFill>
            </a:endParaRPr>
          </a:p>
        </p:txBody>
      </p:sp>
    </p:spTree>
    <p:extLst>
      <p:ext uri="{BB962C8B-B14F-4D97-AF65-F5344CB8AC3E}">
        <p14:creationId xmlns:p14="http://schemas.microsoft.com/office/powerpoint/2010/main" val="203408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923422"/>
          </a:xfrm>
          <a:solidFill>
            <a:schemeClr val="accent1"/>
          </a:solidFill>
        </p:spPr>
        <p:txBody>
          <a:bodyPr>
            <a:normAutofit fontScale="90000"/>
          </a:bodyPr>
          <a:lstStyle/>
          <a:p>
            <a:r>
              <a:rPr lang="fr-FR" sz="6600" b="1" dirty="0">
                <a:solidFill>
                  <a:schemeClr val="bg1"/>
                </a:solidFill>
              </a:rPr>
              <a:t>ANIMATEUR</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565779" y="1439262"/>
            <a:ext cx="11440634" cy="4878411"/>
          </a:xfrm>
        </p:spPr>
        <p:txBody>
          <a:bodyPr>
            <a:normAutofit/>
          </a:bodyPr>
          <a:lstStyle/>
          <a:p>
            <a:pPr marL="800100" lvl="1" indent="-342900" algn="l">
              <a:buFont typeface="Wingdings" panose="05000000000000000000" pitchFamily="2" charset="2"/>
              <a:buChar char="§"/>
            </a:pPr>
            <a:r>
              <a:rPr lang="fr-FR" sz="4000" dirty="0"/>
              <a:t>BOUA Mouhi Paul ( Paul BOUA)</a:t>
            </a:r>
          </a:p>
          <a:p>
            <a:pPr marL="800100" lvl="1" indent="-342900" algn="l">
              <a:buFont typeface="Wingdings" panose="05000000000000000000" pitchFamily="2" charset="2"/>
              <a:buChar char="§"/>
            </a:pPr>
            <a:r>
              <a:rPr lang="fr-FR" sz="4000" dirty="0"/>
              <a:t>Côte d’Ivoire</a:t>
            </a:r>
          </a:p>
          <a:p>
            <a:pPr marL="800100" lvl="1" indent="-342900" algn="l">
              <a:buFont typeface="Wingdings" panose="05000000000000000000" pitchFamily="2" charset="2"/>
              <a:buChar char="§"/>
            </a:pPr>
            <a:r>
              <a:rPr lang="fr-FR" sz="4000" dirty="0"/>
              <a:t>ESCP EUROPE Paris / Sciences Po Paris</a:t>
            </a:r>
          </a:p>
          <a:p>
            <a:pPr marL="800100" lvl="1" indent="-342900" algn="l">
              <a:buFont typeface="Wingdings" panose="05000000000000000000" pitchFamily="2" charset="2"/>
              <a:buChar char="§"/>
            </a:pPr>
            <a:r>
              <a:rPr lang="fr-FR" sz="4000" dirty="0"/>
              <a:t>Ingénieur Consultant / Chef de projet</a:t>
            </a:r>
          </a:p>
          <a:p>
            <a:pPr marL="800100" lvl="1" indent="-342900" algn="l">
              <a:buFont typeface="Wingdings" panose="05000000000000000000" pitchFamily="2" charset="2"/>
              <a:buChar char="§"/>
            </a:pPr>
            <a:r>
              <a:rPr lang="fr-FR" sz="4000" dirty="0"/>
              <a:t>Nombre total d’années d’expérience: 21 ans </a:t>
            </a:r>
          </a:p>
        </p:txBody>
      </p:sp>
    </p:spTree>
    <p:extLst>
      <p:ext uri="{BB962C8B-B14F-4D97-AF65-F5344CB8AC3E}">
        <p14:creationId xmlns:p14="http://schemas.microsoft.com/office/powerpoint/2010/main" val="2283302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sp>
        <p:nvSpPr>
          <p:cNvPr id="5" name="Titre 1">
            <a:extLst>
              <a:ext uri="{FF2B5EF4-FFF2-40B4-BE49-F238E27FC236}">
                <a16:creationId xmlns:a16="http://schemas.microsoft.com/office/drawing/2014/main" xmlns="" id="{92670B15-F734-4D20-8F6E-E97E067C1FD0}"/>
              </a:ext>
            </a:extLst>
          </p:cNvPr>
          <p:cNvSpPr>
            <a:spLocks noGrp="1"/>
          </p:cNvSpPr>
          <p:nvPr>
            <p:ph type="ctrTitle"/>
          </p:nvPr>
        </p:nvSpPr>
        <p:spPr>
          <a:xfrm>
            <a:off x="249381" y="212651"/>
            <a:ext cx="11360727" cy="1052623"/>
          </a:xfrm>
          <a:solidFill>
            <a:schemeClr val="accent1"/>
          </a:solidFill>
        </p:spPr>
        <p:txBody>
          <a:bodyPr>
            <a:normAutofit fontScale="90000"/>
          </a:bodyPr>
          <a:lstStyle/>
          <a:p>
            <a:r>
              <a:rPr lang="fr-FR" altLang="fr-FR" b="1" dirty="0">
                <a:solidFill>
                  <a:schemeClr val="bg1"/>
                </a:solidFill>
              </a:rPr>
              <a:t>PROJET/PROGRAMME/ PORTEFEUILLE</a:t>
            </a:r>
            <a:endParaRPr lang="fr-FR" b="1" dirty="0">
              <a:solidFill>
                <a:schemeClr val="bg1"/>
              </a:solidFill>
            </a:endParaRPr>
          </a:p>
        </p:txBody>
      </p:sp>
      <p:pic>
        <p:nvPicPr>
          <p:cNvPr id="7" name="Image 1">
            <a:extLst>
              <a:ext uri="{FF2B5EF4-FFF2-40B4-BE49-F238E27FC236}">
                <a16:creationId xmlns:a16="http://schemas.microsoft.com/office/drawing/2014/main" xmlns="" id="{7F9EDBBE-BB3F-4FE6-9E7A-8E5A6DCE29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845" y="1389002"/>
            <a:ext cx="9058275"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320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094509" y="212651"/>
            <a:ext cx="9424635" cy="1052623"/>
          </a:xfrm>
          <a:solidFill>
            <a:schemeClr val="accent1"/>
          </a:solidFill>
        </p:spPr>
        <p:txBody>
          <a:bodyPr>
            <a:normAutofit/>
          </a:bodyPr>
          <a:lstStyle/>
          <a:p>
            <a:r>
              <a:rPr lang="fr-FR" altLang="fr-FR" b="1" dirty="0">
                <a:solidFill>
                  <a:schemeClr val="bg1"/>
                </a:solidFill>
              </a:rPr>
              <a:t>LE MANAGEMENT DE PROJET</a:t>
            </a:r>
            <a:endParaRPr lang="fr-FR" b="1" dirty="0">
              <a:solidFill>
                <a:schemeClr val="bg1"/>
              </a:solidFill>
            </a:endParaRPr>
          </a:p>
        </p:txBody>
      </p:sp>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spTree>
    <p:extLst>
      <p:ext uri="{BB962C8B-B14F-4D97-AF65-F5344CB8AC3E}">
        <p14:creationId xmlns:p14="http://schemas.microsoft.com/office/powerpoint/2010/main" val="4204802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094509" y="212651"/>
            <a:ext cx="9424635" cy="1052623"/>
          </a:xfrm>
          <a:solidFill>
            <a:schemeClr val="accent1"/>
          </a:solidFill>
        </p:spPr>
        <p:txBody>
          <a:bodyPr>
            <a:normAutofit/>
          </a:bodyPr>
          <a:lstStyle/>
          <a:p>
            <a:r>
              <a:rPr lang="fr-FR" altLang="fr-FR" b="1" dirty="0">
                <a:solidFill>
                  <a:schemeClr val="bg1"/>
                </a:solidFill>
              </a:rPr>
              <a:t>LE MANAGEMENT DE PROJET</a:t>
            </a:r>
            <a:endParaRPr lang="fr-FR" b="1" dirty="0">
              <a:solidFill>
                <a:schemeClr val="bg1"/>
              </a:solidFill>
            </a:endParaRP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22078" y="1368378"/>
            <a:ext cx="11440634" cy="2109113"/>
          </a:xfrm>
        </p:spPr>
        <p:txBody>
          <a:bodyPr>
            <a:normAutofit lnSpcReduction="10000"/>
          </a:bodyPr>
          <a:lstStyle/>
          <a:p>
            <a:pPr marL="342900" indent="-342900" algn="l">
              <a:buFont typeface="Wingdings" panose="05000000000000000000" pitchFamily="2" charset="2"/>
              <a:buChar char="§"/>
            </a:pPr>
            <a:r>
              <a:rPr lang="fr-FR" sz="4400" dirty="0"/>
              <a:t>Savoir</a:t>
            </a:r>
          </a:p>
          <a:p>
            <a:pPr marL="342900" indent="-342900" algn="l">
              <a:buFont typeface="Wingdings" panose="05000000000000000000" pitchFamily="2" charset="2"/>
              <a:buChar char="§"/>
            </a:pPr>
            <a:r>
              <a:rPr lang="fr-FR" sz="4400" dirty="0"/>
              <a:t>Savoir faire</a:t>
            </a:r>
          </a:p>
          <a:p>
            <a:pPr marL="342900" indent="-342900" algn="l">
              <a:buFont typeface="Wingdings" panose="05000000000000000000" pitchFamily="2" charset="2"/>
              <a:buChar char="§"/>
            </a:pPr>
            <a:r>
              <a:rPr lang="fr-FR" sz="4400" dirty="0"/>
              <a:t>Savoir être</a:t>
            </a:r>
          </a:p>
          <a:p>
            <a:pPr marL="342900" indent="-342900" algn="l">
              <a:buFont typeface="Wingdings" panose="05000000000000000000" pitchFamily="2" charset="2"/>
              <a:buChar char="§"/>
            </a:pPr>
            <a:endParaRPr lang="fr-FR" sz="4400" dirty="0"/>
          </a:p>
        </p:txBody>
      </p:sp>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pic>
        <p:nvPicPr>
          <p:cNvPr id="7" name="Image 1">
            <a:extLst>
              <a:ext uri="{FF2B5EF4-FFF2-40B4-BE49-F238E27FC236}">
                <a16:creationId xmlns:a16="http://schemas.microsoft.com/office/drawing/2014/main" xmlns="" id="{3D458F8E-ED66-438B-996E-C391FB6365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22" y="3508215"/>
            <a:ext cx="9153024"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7052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094509" y="212651"/>
            <a:ext cx="10335491" cy="1052623"/>
          </a:xfrm>
          <a:solidFill>
            <a:schemeClr val="accent1"/>
          </a:solidFill>
        </p:spPr>
        <p:txBody>
          <a:bodyPr>
            <a:normAutofit fontScale="90000"/>
          </a:bodyPr>
          <a:lstStyle/>
          <a:p>
            <a:r>
              <a:rPr lang="fr-FR" altLang="fr-FR" b="1" dirty="0">
                <a:solidFill>
                  <a:schemeClr val="bg1"/>
                </a:solidFill>
              </a:rPr>
              <a:t>LE MANAGEMENT DE PROGRAMME</a:t>
            </a:r>
            <a:endParaRPr lang="fr-FR" b="1" dirty="0">
              <a:solidFill>
                <a:schemeClr val="bg1"/>
              </a:solidFill>
            </a:endParaRP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08224" y="1439589"/>
            <a:ext cx="11440634" cy="2109113"/>
          </a:xfrm>
        </p:spPr>
        <p:txBody>
          <a:bodyPr>
            <a:normAutofit lnSpcReduction="10000"/>
          </a:bodyPr>
          <a:lstStyle/>
          <a:p>
            <a:pPr marL="342900" indent="-342900" algn="l">
              <a:buFont typeface="Wingdings" panose="05000000000000000000" pitchFamily="2" charset="2"/>
              <a:buChar char="§"/>
            </a:pPr>
            <a:r>
              <a:rPr lang="fr-FR" sz="4400" dirty="0"/>
              <a:t>Savoir</a:t>
            </a:r>
          </a:p>
          <a:p>
            <a:pPr marL="342900" indent="-342900" algn="l">
              <a:buFont typeface="Wingdings" panose="05000000000000000000" pitchFamily="2" charset="2"/>
              <a:buChar char="§"/>
            </a:pPr>
            <a:r>
              <a:rPr lang="fr-FR" sz="4400" dirty="0"/>
              <a:t>Savoir faire</a:t>
            </a:r>
          </a:p>
          <a:p>
            <a:pPr marL="342900" indent="-342900" algn="l">
              <a:buFont typeface="Wingdings" panose="05000000000000000000" pitchFamily="2" charset="2"/>
              <a:buChar char="§"/>
            </a:pPr>
            <a:r>
              <a:rPr lang="fr-FR" sz="4400" dirty="0"/>
              <a:t>Savoir être</a:t>
            </a:r>
          </a:p>
          <a:p>
            <a:pPr marL="342900" indent="-342900" algn="l">
              <a:buFont typeface="Wingdings" panose="05000000000000000000" pitchFamily="2" charset="2"/>
              <a:buChar char="§"/>
            </a:pPr>
            <a:endParaRPr lang="fr-FR" sz="4400" dirty="0"/>
          </a:p>
        </p:txBody>
      </p:sp>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pic>
        <p:nvPicPr>
          <p:cNvPr id="8" name="Image 1">
            <a:extLst>
              <a:ext uri="{FF2B5EF4-FFF2-40B4-BE49-F238E27FC236}">
                <a16:creationId xmlns:a16="http://schemas.microsoft.com/office/drawing/2014/main" xmlns="" id="{C55CD187-A564-49FC-8996-327A20E928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695" y="3723018"/>
            <a:ext cx="11418873" cy="115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2303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094509" y="212651"/>
            <a:ext cx="10335491" cy="1052623"/>
          </a:xfrm>
          <a:solidFill>
            <a:schemeClr val="accent1"/>
          </a:solidFill>
        </p:spPr>
        <p:txBody>
          <a:bodyPr>
            <a:normAutofit fontScale="90000"/>
          </a:bodyPr>
          <a:lstStyle/>
          <a:p>
            <a:r>
              <a:rPr lang="fr-FR" altLang="fr-FR" b="1" dirty="0">
                <a:solidFill>
                  <a:schemeClr val="bg1"/>
                </a:solidFill>
              </a:rPr>
              <a:t>LE MANAGEMENT DE PORTEFEUILLE</a:t>
            </a:r>
            <a:endParaRPr lang="fr-FR" b="1" dirty="0">
              <a:solidFill>
                <a:schemeClr val="bg1"/>
              </a:solidFill>
            </a:endParaRP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08224" y="1439589"/>
            <a:ext cx="11440634" cy="2109113"/>
          </a:xfrm>
        </p:spPr>
        <p:txBody>
          <a:bodyPr>
            <a:normAutofit lnSpcReduction="10000"/>
          </a:bodyPr>
          <a:lstStyle/>
          <a:p>
            <a:pPr marL="342900" indent="-342900" algn="l">
              <a:buFont typeface="Wingdings" panose="05000000000000000000" pitchFamily="2" charset="2"/>
              <a:buChar char="§"/>
            </a:pPr>
            <a:r>
              <a:rPr lang="fr-FR" sz="4400" dirty="0"/>
              <a:t>Savoir</a:t>
            </a:r>
          </a:p>
          <a:p>
            <a:pPr marL="342900" indent="-342900" algn="l">
              <a:buFont typeface="Wingdings" panose="05000000000000000000" pitchFamily="2" charset="2"/>
              <a:buChar char="§"/>
            </a:pPr>
            <a:r>
              <a:rPr lang="fr-FR" sz="4400" dirty="0"/>
              <a:t>Savoir faire</a:t>
            </a:r>
          </a:p>
          <a:p>
            <a:pPr marL="342900" indent="-342900" algn="l">
              <a:buFont typeface="Wingdings" panose="05000000000000000000" pitchFamily="2" charset="2"/>
              <a:buChar char="§"/>
            </a:pPr>
            <a:r>
              <a:rPr lang="fr-FR" sz="4400" dirty="0"/>
              <a:t>Savoir être</a:t>
            </a:r>
          </a:p>
          <a:p>
            <a:pPr marL="342900" indent="-342900" algn="l">
              <a:buFont typeface="Wingdings" panose="05000000000000000000" pitchFamily="2" charset="2"/>
              <a:buChar char="§"/>
            </a:pPr>
            <a:endParaRPr lang="fr-FR" sz="4400" dirty="0"/>
          </a:p>
        </p:txBody>
      </p:sp>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pic>
        <p:nvPicPr>
          <p:cNvPr id="7" name="Image 1">
            <a:extLst>
              <a:ext uri="{FF2B5EF4-FFF2-40B4-BE49-F238E27FC236}">
                <a16:creationId xmlns:a16="http://schemas.microsoft.com/office/drawing/2014/main" xmlns="" id="{5351B4B9-944A-4CC9-AE79-613561C263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237" y="3726152"/>
            <a:ext cx="11464098" cy="155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1602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923422"/>
          </a:xfrm>
          <a:solidFill>
            <a:schemeClr val="accent1"/>
          </a:solidFill>
        </p:spPr>
        <p:txBody>
          <a:bodyPr>
            <a:normAutofit fontScale="90000"/>
          </a:bodyPr>
          <a:lstStyle/>
          <a:p>
            <a:r>
              <a:rPr lang="fr-FR" b="1" dirty="0">
                <a:solidFill>
                  <a:schemeClr val="bg1"/>
                </a:solidFill>
              </a:rPr>
              <a:t>DEROULEMENT DU SEMINAIRE</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166255" y="1390770"/>
            <a:ext cx="11651672" cy="4525121"/>
          </a:xfrm>
        </p:spPr>
        <p:txBody>
          <a:bodyPr>
            <a:normAutofit/>
          </a:bodyPr>
          <a:lstStyle/>
          <a:p>
            <a:pPr marL="800100" lvl="1" indent="-342900" algn="l">
              <a:buFont typeface="Wingdings" panose="05000000000000000000" pitchFamily="2" charset="2"/>
              <a:buChar char="§"/>
            </a:pPr>
            <a:r>
              <a:rPr lang="fr-FR" sz="4000" dirty="0"/>
              <a:t>CHOIX DE VOTRE PROJET</a:t>
            </a:r>
          </a:p>
          <a:p>
            <a:pPr marL="800100" lvl="1" indent="-342900" algn="l">
              <a:buFont typeface="Wingdings" panose="05000000000000000000" pitchFamily="2" charset="2"/>
              <a:buChar char="§"/>
            </a:pPr>
            <a:r>
              <a:rPr lang="fr-FR" sz="4000" dirty="0"/>
              <a:t>Déroulement indicatif de la présentation ( un seul processus ou une seule sortie  de chaque domaine de connaissance)</a:t>
            </a:r>
          </a:p>
          <a:p>
            <a:pPr lvl="2" algn="l"/>
            <a:endParaRPr lang="fr-FR" sz="3800" dirty="0"/>
          </a:p>
        </p:txBody>
      </p:sp>
    </p:spTree>
    <p:extLst>
      <p:ext uri="{BB962C8B-B14F-4D97-AF65-F5344CB8AC3E}">
        <p14:creationId xmlns:p14="http://schemas.microsoft.com/office/powerpoint/2010/main" val="4143905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149927" y="115669"/>
            <a:ext cx="9424635" cy="1052623"/>
          </a:xfrm>
          <a:solidFill>
            <a:schemeClr val="accent1"/>
          </a:solidFill>
        </p:spPr>
        <p:txBody>
          <a:bodyPr>
            <a:normAutofit/>
          </a:bodyPr>
          <a:lstStyle/>
          <a:p>
            <a:r>
              <a:rPr lang="fr-FR" altLang="fr-FR" b="1" dirty="0">
                <a:solidFill>
                  <a:schemeClr val="bg1"/>
                </a:solidFill>
              </a:rPr>
              <a:t>EXERCICE</a:t>
            </a:r>
            <a:endParaRPr lang="fr-FR" b="1" dirty="0">
              <a:solidFill>
                <a:schemeClr val="bg1"/>
              </a:solidFill>
            </a:endParaRPr>
          </a:p>
        </p:txBody>
      </p:sp>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spTree>
    <p:extLst>
      <p:ext uri="{BB962C8B-B14F-4D97-AF65-F5344CB8AC3E}">
        <p14:creationId xmlns:p14="http://schemas.microsoft.com/office/powerpoint/2010/main" val="30335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912860" y="2638736"/>
            <a:ext cx="9424635" cy="1052623"/>
          </a:xfrm>
          <a:solidFill>
            <a:schemeClr val="accent1"/>
          </a:solidFill>
        </p:spPr>
        <p:txBody>
          <a:bodyPr>
            <a:normAutofit/>
          </a:bodyPr>
          <a:lstStyle/>
          <a:p>
            <a:r>
              <a:rPr lang="fr-FR" b="1" dirty="0">
                <a:solidFill>
                  <a:schemeClr val="bg1"/>
                </a:solidFill>
              </a:rPr>
              <a:t>JOUR 2</a:t>
            </a:r>
          </a:p>
        </p:txBody>
      </p:sp>
      <p:sp>
        <p:nvSpPr>
          <p:cNvPr id="6" name="ZoneTexte 5">
            <a:extLst>
              <a:ext uri="{FF2B5EF4-FFF2-40B4-BE49-F238E27FC236}">
                <a16:creationId xmlns:a16="http://schemas.microsoft.com/office/drawing/2014/main" xmlns="" id="{D2FE35BC-79F4-42BC-A4D6-77654C02DBB5}"/>
              </a:ext>
            </a:extLst>
          </p:cNvPr>
          <p:cNvSpPr txBox="1"/>
          <p:nvPr/>
        </p:nvSpPr>
        <p:spPr>
          <a:xfrm>
            <a:off x="9282546" y="6380102"/>
            <a:ext cx="2798618" cy="307777"/>
          </a:xfrm>
          <a:prstGeom prst="rect">
            <a:avLst/>
          </a:prstGeom>
          <a:noFill/>
        </p:spPr>
        <p:txBody>
          <a:bodyPr wrap="square" rtlCol="0">
            <a:spAutoFit/>
          </a:bodyPr>
          <a:lstStyle/>
          <a:p>
            <a:r>
              <a:rPr lang="fr-FR" sz="1400" b="1" i="1" dirty="0"/>
              <a:t>Source PMBOK 5</a:t>
            </a:r>
            <a:r>
              <a:rPr lang="fr-FR" sz="1400" b="1" i="1" baseline="30000" dirty="0"/>
              <a:t>e</a:t>
            </a:r>
            <a:r>
              <a:rPr lang="fr-FR" sz="1400" b="1" i="1" dirty="0"/>
              <a:t> Edition page</a:t>
            </a:r>
          </a:p>
        </p:txBody>
      </p:sp>
    </p:spTree>
    <p:extLst>
      <p:ext uri="{BB962C8B-B14F-4D97-AF65-F5344CB8AC3E}">
        <p14:creationId xmlns:p14="http://schemas.microsoft.com/office/powerpoint/2010/main" val="3697226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lipse 14">
            <a:extLst>
              <a:ext uri="{FF2B5EF4-FFF2-40B4-BE49-F238E27FC236}">
                <a16:creationId xmlns:a16="http://schemas.microsoft.com/office/drawing/2014/main" xmlns="" id="{6D34F0B7-E01C-43AA-AFE7-80430608210F}"/>
              </a:ext>
            </a:extLst>
          </p:cNvPr>
          <p:cNvSpPr/>
          <p:nvPr/>
        </p:nvSpPr>
        <p:spPr>
          <a:xfrm>
            <a:off x="20781" y="418910"/>
            <a:ext cx="10432473" cy="5774072"/>
          </a:xfrm>
          <a:prstGeom prst="ellipse">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993414" y="0"/>
            <a:ext cx="9144000" cy="426105"/>
          </a:xfrm>
          <a:solidFill>
            <a:srgbClr val="FF0000"/>
          </a:solidFill>
        </p:spPr>
        <p:txBody>
          <a:bodyPr>
            <a:noAutofit/>
          </a:bodyPr>
          <a:lstStyle/>
          <a:p>
            <a:r>
              <a:rPr lang="fr-FR" sz="2400" b="1" dirty="0">
                <a:solidFill>
                  <a:schemeClr val="bg1"/>
                </a:solidFill>
                <a:latin typeface="Arial Rounded MT Bold" panose="020F0704030504030204" pitchFamily="34" charset="0"/>
              </a:rPr>
              <a:t>QU’EST-CE QUI PEUT FAIRE ECHOUER UN PROJET ?</a:t>
            </a:r>
          </a:p>
        </p:txBody>
      </p:sp>
      <p:sp>
        <p:nvSpPr>
          <p:cNvPr id="3" name="Triangle isocèle 2">
            <a:extLst>
              <a:ext uri="{FF2B5EF4-FFF2-40B4-BE49-F238E27FC236}">
                <a16:creationId xmlns:a16="http://schemas.microsoft.com/office/drawing/2014/main" xmlns="" id="{CF616B22-78B0-483C-BB7E-10B77500B079}"/>
              </a:ext>
            </a:extLst>
          </p:cNvPr>
          <p:cNvSpPr/>
          <p:nvPr/>
        </p:nvSpPr>
        <p:spPr>
          <a:xfrm>
            <a:off x="1816068" y="1222072"/>
            <a:ext cx="3296259" cy="217406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xmlns="" id="{6C1A8C3D-65F1-40E6-8308-DECC26149EDA}"/>
              </a:ext>
            </a:extLst>
          </p:cNvPr>
          <p:cNvSpPr txBox="1"/>
          <p:nvPr/>
        </p:nvSpPr>
        <p:spPr>
          <a:xfrm>
            <a:off x="2607074" y="852739"/>
            <a:ext cx="1995055" cy="369332"/>
          </a:xfrm>
          <a:prstGeom prst="rect">
            <a:avLst/>
          </a:prstGeom>
          <a:solidFill>
            <a:srgbClr val="FFFF00"/>
          </a:solidFill>
        </p:spPr>
        <p:txBody>
          <a:bodyPr wrap="square" rtlCol="0">
            <a:spAutoFit/>
          </a:bodyPr>
          <a:lstStyle/>
          <a:p>
            <a:r>
              <a:rPr lang="fr-FR" b="1" dirty="0"/>
              <a:t>Contenu / Scope</a:t>
            </a:r>
          </a:p>
        </p:txBody>
      </p:sp>
      <p:sp>
        <p:nvSpPr>
          <p:cNvPr id="5" name="ZoneTexte 4">
            <a:extLst>
              <a:ext uri="{FF2B5EF4-FFF2-40B4-BE49-F238E27FC236}">
                <a16:creationId xmlns:a16="http://schemas.microsoft.com/office/drawing/2014/main" xmlns="" id="{CBFF23FD-CC73-41FE-8EC9-07A9A00D62C3}"/>
              </a:ext>
            </a:extLst>
          </p:cNvPr>
          <p:cNvSpPr txBox="1"/>
          <p:nvPr/>
        </p:nvSpPr>
        <p:spPr>
          <a:xfrm>
            <a:off x="170762" y="3216995"/>
            <a:ext cx="1645304" cy="369332"/>
          </a:xfrm>
          <a:prstGeom prst="rect">
            <a:avLst/>
          </a:prstGeom>
          <a:solidFill>
            <a:srgbClr val="FFFF00"/>
          </a:solidFill>
        </p:spPr>
        <p:txBody>
          <a:bodyPr wrap="square" rtlCol="0">
            <a:spAutoFit/>
          </a:bodyPr>
          <a:lstStyle/>
          <a:p>
            <a:r>
              <a:rPr lang="fr-FR" b="1" dirty="0"/>
              <a:t>Temps / Time</a:t>
            </a:r>
          </a:p>
        </p:txBody>
      </p:sp>
      <p:sp>
        <p:nvSpPr>
          <p:cNvPr id="6" name="ZoneTexte 5">
            <a:extLst>
              <a:ext uri="{FF2B5EF4-FFF2-40B4-BE49-F238E27FC236}">
                <a16:creationId xmlns:a16="http://schemas.microsoft.com/office/drawing/2014/main" xmlns="" id="{62E09075-D42A-4531-94B1-35334D13096C}"/>
              </a:ext>
            </a:extLst>
          </p:cNvPr>
          <p:cNvSpPr txBox="1"/>
          <p:nvPr/>
        </p:nvSpPr>
        <p:spPr>
          <a:xfrm>
            <a:off x="5237017" y="3229085"/>
            <a:ext cx="1995055" cy="369332"/>
          </a:xfrm>
          <a:prstGeom prst="rect">
            <a:avLst/>
          </a:prstGeom>
          <a:solidFill>
            <a:srgbClr val="FFFF00"/>
          </a:solidFill>
        </p:spPr>
        <p:txBody>
          <a:bodyPr wrap="square" rtlCol="0">
            <a:spAutoFit/>
          </a:bodyPr>
          <a:lstStyle/>
          <a:p>
            <a:r>
              <a:rPr lang="fr-FR" b="1" dirty="0"/>
              <a:t>Coût / </a:t>
            </a:r>
            <a:r>
              <a:rPr lang="fr-FR" b="1" dirty="0" err="1"/>
              <a:t>Cost</a:t>
            </a:r>
            <a:endParaRPr lang="fr-FR" b="1" dirty="0"/>
          </a:p>
        </p:txBody>
      </p:sp>
      <p:sp>
        <p:nvSpPr>
          <p:cNvPr id="7" name="ZoneTexte 6">
            <a:extLst>
              <a:ext uri="{FF2B5EF4-FFF2-40B4-BE49-F238E27FC236}">
                <a16:creationId xmlns:a16="http://schemas.microsoft.com/office/drawing/2014/main" xmlns="" id="{46EBF9CC-D111-4256-9F26-69CBB895AFA5}"/>
              </a:ext>
            </a:extLst>
          </p:cNvPr>
          <p:cNvSpPr txBox="1"/>
          <p:nvPr/>
        </p:nvSpPr>
        <p:spPr>
          <a:xfrm>
            <a:off x="2529014" y="2847575"/>
            <a:ext cx="1995055" cy="369332"/>
          </a:xfrm>
          <a:prstGeom prst="rect">
            <a:avLst/>
          </a:prstGeom>
          <a:solidFill>
            <a:srgbClr val="FFFF00"/>
          </a:solidFill>
        </p:spPr>
        <p:txBody>
          <a:bodyPr wrap="square" rtlCol="0">
            <a:spAutoFit/>
          </a:bodyPr>
          <a:lstStyle/>
          <a:p>
            <a:r>
              <a:rPr lang="fr-FR" b="1" dirty="0"/>
              <a:t>Qualité / </a:t>
            </a:r>
            <a:r>
              <a:rPr lang="fr-FR" b="1" dirty="0" err="1"/>
              <a:t>Quality</a:t>
            </a:r>
            <a:endParaRPr lang="fr-FR" b="1" dirty="0"/>
          </a:p>
        </p:txBody>
      </p:sp>
      <p:sp>
        <p:nvSpPr>
          <p:cNvPr id="8" name="Triangle isocèle 7">
            <a:extLst>
              <a:ext uri="{FF2B5EF4-FFF2-40B4-BE49-F238E27FC236}">
                <a16:creationId xmlns:a16="http://schemas.microsoft.com/office/drawing/2014/main" xmlns="" id="{015E4E90-34BE-471F-856B-EA8CAC30A250}"/>
              </a:ext>
            </a:extLst>
          </p:cNvPr>
          <p:cNvSpPr/>
          <p:nvPr/>
        </p:nvSpPr>
        <p:spPr>
          <a:xfrm rot="10800000">
            <a:off x="1816067" y="3442122"/>
            <a:ext cx="3296259" cy="19489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xmlns="" id="{4BAE3668-E109-46F0-9A48-99F4ACF1A049}"/>
              </a:ext>
            </a:extLst>
          </p:cNvPr>
          <p:cNvSpPr txBox="1"/>
          <p:nvPr/>
        </p:nvSpPr>
        <p:spPr>
          <a:xfrm>
            <a:off x="2570020" y="5391060"/>
            <a:ext cx="1995055" cy="369332"/>
          </a:xfrm>
          <a:prstGeom prst="rect">
            <a:avLst/>
          </a:prstGeom>
          <a:solidFill>
            <a:srgbClr val="FFFF00"/>
          </a:solidFill>
        </p:spPr>
        <p:txBody>
          <a:bodyPr wrap="square" rtlCol="0">
            <a:spAutoFit/>
          </a:bodyPr>
          <a:lstStyle/>
          <a:p>
            <a:r>
              <a:rPr lang="fr-FR" b="1" dirty="0"/>
              <a:t>Risque/ Risk</a:t>
            </a:r>
          </a:p>
        </p:txBody>
      </p:sp>
      <p:sp>
        <p:nvSpPr>
          <p:cNvPr id="10" name="ZoneTexte 9">
            <a:extLst>
              <a:ext uri="{FF2B5EF4-FFF2-40B4-BE49-F238E27FC236}">
                <a16:creationId xmlns:a16="http://schemas.microsoft.com/office/drawing/2014/main" xmlns="" id="{120E8AB8-FC10-4AC1-AFB2-B2EDFA2B6C37}"/>
              </a:ext>
            </a:extLst>
          </p:cNvPr>
          <p:cNvSpPr txBox="1"/>
          <p:nvPr/>
        </p:nvSpPr>
        <p:spPr>
          <a:xfrm>
            <a:off x="4565075" y="1202415"/>
            <a:ext cx="3997034" cy="369332"/>
          </a:xfrm>
          <a:prstGeom prst="rect">
            <a:avLst/>
          </a:prstGeom>
          <a:solidFill>
            <a:srgbClr val="FFFF00"/>
          </a:solidFill>
          <a:ln>
            <a:noFill/>
          </a:ln>
        </p:spPr>
        <p:txBody>
          <a:bodyPr wrap="square" rtlCol="0">
            <a:spAutoFit/>
          </a:bodyPr>
          <a:lstStyle/>
          <a:p>
            <a:r>
              <a:rPr lang="fr-FR" b="1" dirty="0"/>
              <a:t>Ressource Humaine / Human Ressource</a:t>
            </a:r>
          </a:p>
        </p:txBody>
      </p:sp>
      <p:sp>
        <p:nvSpPr>
          <p:cNvPr id="12" name="ZoneTexte 11">
            <a:extLst>
              <a:ext uri="{FF2B5EF4-FFF2-40B4-BE49-F238E27FC236}">
                <a16:creationId xmlns:a16="http://schemas.microsoft.com/office/drawing/2014/main" xmlns="" id="{AECFF7DF-3F40-41AD-AD24-FE5B6DB70D70}"/>
              </a:ext>
            </a:extLst>
          </p:cNvPr>
          <p:cNvSpPr txBox="1"/>
          <p:nvPr/>
        </p:nvSpPr>
        <p:spPr>
          <a:xfrm>
            <a:off x="4720856" y="1762138"/>
            <a:ext cx="3508744" cy="369332"/>
          </a:xfrm>
          <a:prstGeom prst="rect">
            <a:avLst/>
          </a:prstGeom>
          <a:solidFill>
            <a:srgbClr val="FFFF00"/>
          </a:solidFill>
          <a:ln>
            <a:noFill/>
          </a:ln>
        </p:spPr>
        <p:txBody>
          <a:bodyPr wrap="square" rtlCol="0">
            <a:spAutoFit/>
          </a:bodyPr>
          <a:lstStyle/>
          <a:p>
            <a:r>
              <a:rPr lang="fr-FR" b="1" dirty="0"/>
              <a:t>Communication / Communication </a:t>
            </a:r>
          </a:p>
        </p:txBody>
      </p:sp>
      <p:sp>
        <p:nvSpPr>
          <p:cNvPr id="13" name="ZoneTexte 12">
            <a:extLst>
              <a:ext uri="{FF2B5EF4-FFF2-40B4-BE49-F238E27FC236}">
                <a16:creationId xmlns:a16="http://schemas.microsoft.com/office/drawing/2014/main" xmlns="" id="{D5C57035-45E3-440F-8FD9-03A7CB997485}"/>
              </a:ext>
            </a:extLst>
          </p:cNvPr>
          <p:cNvSpPr txBox="1"/>
          <p:nvPr/>
        </p:nvSpPr>
        <p:spPr>
          <a:xfrm>
            <a:off x="4720856" y="2296480"/>
            <a:ext cx="3841253" cy="369332"/>
          </a:xfrm>
          <a:prstGeom prst="rect">
            <a:avLst/>
          </a:prstGeom>
          <a:solidFill>
            <a:srgbClr val="FFFF00"/>
          </a:solidFill>
          <a:ln>
            <a:noFill/>
          </a:ln>
        </p:spPr>
        <p:txBody>
          <a:bodyPr wrap="square" rtlCol="0">
            <a:spAutoFit/>
          </a:bodyPr>
          <a:lstStyle/>
          <a:p>
            <a:r>
              <a:rPr lang="fr-FR" b="1" dirty="0"/>
              <a:t>Approvisionnement/ </a:t>
            </a:r>
            <a:r>
              <a:rPr lang="fr-FR" b="1" dirty="0" err="1"/>
              <a:t>Procurement</a:t>
            </a:r>
            <a:endParaRPr lang="fr-FR" b="1" dirty="0"/>
          </a:p>
        </p:txBody>
      </p:sp>
      <p:sp>
        <p:nvSpPr>
          <p:cNvPr id="14" name="ZoneTexte 13">
            <a:extLst>
              <a:ext uri="{FF2B5EF4-FFF2-40B4-BE49-F238E27FC236}">
                <a16:creationId xmlns:a16="http://schemas.microsoft.com/office/drawing/2014/main" xmlns="" id="{76D339D7-21DE-4415-A066-AE888771C8AC}"/>
              </a:ext>
            </a:extLst>
          </p:cNvPr>
          <p:cNvSpPr txBox="1"/>
          <p:nvPr/>
        </p:nvSpPr>
        <p:spPr>
          <a:xfrm>
            <a:off x="4720856" y="4132759"/>
            <a:ext cx="3228109" cy="369332"/>
          </a:xfrm>
          <a:prstGeom prst="rect">
            <a:avLst/>
          </a:prstGeom>
          <a:solidFill>
            <a:srgbClr val="FFFF00"/>
          </a:solidFill>
          <a:ln>
            <a:noFill/>
          </a:ln>
        </p:spPr>
        <p:txBody>
          <a:bodyPr wrap="square" rtlCol="0">
            <a:spAutoFit/>
          </a:bodyPr>
          <a:lstStyle/>
          <a:p>
            <a:r>
              <a:rPr lang="fr-FR" b="1" dirty="0"/>
              <a:t>Parties Prenantes / Stakeholder </a:t>
            </a:r>
          </a:p>
        </p:txBody>
      </p:sp>
      <p:sp>
        <p:nvSpPr>
          <p:cNvPr id="16" name="ZoneTexte 15">
            <a:extLst>
              <a:ext uri="{FF2B5EF4-FFF2-40B4-BE49-F238E27FC236}">
                <a16:creationId xmlns:a16="http://schemas.microsoft.com/office/drawing/2014/main" xmlns="" id="{DEA06010-14FF-4176-9DFC-BBE89C47DAE2}"/>
              </a:ext>
            </a:extLst>
          </p:cNvPr>
          <p:cNvSpPr txBox="1"/>
          <p:nvPr/>
        </p:nvSpPr>
        <p:spPr>
          <a:xfrm>
            <a:off x="10472225" y="508684"/>
            <a:ext cx="493206" cy="5509200"/>
          </a:xfrm>
          <a:prstGeom prst="rect">
            <a:avLst/>
          </a:prstGeom>
          <a:solidFill>
            <a:srgbClr val="FF0000"/>
          </a:solidFill>
        </p:spPr>
        <p:txBody>
          <a:bodyPr wrap="square" rtlCol="0">
            <a:spAutoFit/>
          </a:bodyPr>
          <a:lstStyle/>
          <a:p>
            <a:r>
              <a:rPr lang="fr-FR" sz="3200" b="1" dirty="0">
                <a:solidFill>
                  <a:schemeClr val="bg1"/>
                </a:solidFill>
              </a:rPr>
              <a:t>I</a:t>
            </a:r>
          </a:p>
          <a:p>
            <a:r>
              <a:rPr lang="fr-FR" sz="3200" b="1" dirty="0">
                <a:solidFill>
                  <a:schemeClr val="bg1"/>
                </a:solidFill>
              </a:rPr>
              <a:t>N</a:t>
            </a:r>
          </a:p>
          <a:p>
            <a:r>
              <a:rPr lang="fr-FR" sz="3200" b="1" dirty="0">
                <a:solidFill>
                  <a:schemeClr val="bg1"/>
                </a:solidFill>
              </a:rPr>
              <a:t>T</a:t>
            </a:r>
          </a:p>
          <a:p>
            <a:r>
              <a:rPr lang="fr-FR" sz="3200" b="1" dirty="0">
                <a:solidFill>
                  <a:schemeClr val="bg1"/>
                </a:solidFill>
              </a:rPr>
              <a:t>E</a:t>
            </a:r>
          </a:p>
          <a:p>
            <a:r>
              <a:rPr lang="fr-FR" sz="3200" b="1" dirty="0">
                <a:solidFill>
                  <a:schemeClr val="bg1"/>
                </a:solidFill>
              </a:rPr>
              <a:t>G</a:t>
            </a:r>
          </a:p>
          <a:p>
            <a:r>
              <a:rPr lang="fr-FR" sz="3200" b="1" dirty="0">
                <a:solidFill>
                  <a:schemeClr val="bg1"/>
                </a:solidFill>
              </a:rPr>
              <a:t>R</a:t>
            </a:r>
          </a:p>
          <a:p>
            <a:r>
              <a:rPr lang="fr-FR" sz="3200" b="1" dirty="0">
                <a:solidFill>
                  <a:schemeClr val="bg1"/>
                </a:solidFill>
              </a:rPr>
              <a:t>A</a:t>
            </a:r>
          </a:p>
          <a:p>
            <a:r>
              <a:rPr lang="fr-FR" sz="3200" b="1" dirty="0">
                <a:solidFill>
                  <a:schemeClr val="bg1"/>
                </a:solidFill>
              </a:rPr>
              <a:t>T</a:t>
            </a:r>
          </a:p>
          <a:p>
            <a:r>
              <a:rPr lang="fr-FR" sz="3200" b="1" dirty="0">
                <a:solidFill>
                  <a:schemeClr val="bg1"/>
                </a:solidFill>
              </a:rPr>
              <a:t>I</a:t>
            </a:r>
          </a:p>
          <a:p>
            <a:r>
              <a:rPr lang="fr-FR" sz="3200" b="1" dirty="0">
                <a:solidFill>
                  <a:schemeClr val="bg1"/>
                </a:solidFill>
              </a:rPr>
              <a:t>O</a:t>
            </a:r>
          </a:p>
          <a:p>
            <a:r>
              <a:rPr lang="fr-FR" sz="3200" b="1" dirty="0">
                <a:solidFill>
                  <a:schemeClr val="bg1"/>
                </a:solidFill>
              </a:rPr>
              <a:t>N</a:t>
            </a:r>
          </a:p>
        </p:txBody>
      </p:sp>
      <p:sp>
        <p:nvSpPr>
          <p:cNvPr id="17" name="ZoneTexte 16">
            <a:extLst>
              <a:ext uri="{FF2B5EF4-FFF2-40B4-BE49-F238E27FC236}">
                <a16:creationId xmlns:a16="http://schemas.microsoft.com/office/drawing/2014/main" xmlns="" id="{8D76970E-DAFC-4F2D-A24D-01960B8343FF}"/>
              </a:ext>
            </a:extLst>
          </p:cNvPr>
          <p:cNvSpPr txBox="1"/>
          <p:nvPr/>
        </p:nvSpPr>
        <p:spPr>
          <a:xfrm>
            <a:off x="113090" y="6195754"/>
            <a:ext cx="11023711" cy="400110"/>
          </a:xfrm>
          <a:prstGeom prst="rect">
            <a:avLst/>
          </a:prstGeom>
          <a:solidFill>
            <a:srgbClr val="FF0000"/>
          </a:solidFill>
        </p:spPr>
        <p:txBody>
          <a:bodyPr wrap="square" rtlCol="0">
            <a:spAutoFit/>
          </a:bodyPr>
          <a:lstStyle/>
          <a:p>
            <a:pPr algn="ctr"/>
            <a:r>
              <a:rPr lang="fr-FR" sz="2000" b="1" dirty="0">
                <a:solidFill>
                  <a:schemeClr val="bg1"/>
                </a:solidFill>
              </a:rPr>
              <a:t>Les dix domaines de connaissance du management de projet / </a:t>
            </a:r>
            <a:r>
              <a:rPr lang="fr-FR" sz="2000" b="1" dirty="0" err="1">
                <a:solidFill>
                  <a:schemeClr val="bg1"/>
                </a:solidFill>
              </a:rPr>
              <a:t>Knowledge</a:t>
            </a:r>
            <a:r>
              <a:rPr lang="fr-FR" sz="2000" b="1" dirty="0">
                <a:solidFill>
                  <a:schemeClr val="bg1"/>
                </a:solidFill>
              </a:rPr>
              <a:t> Area ( Guide PMBOK)</a:t>
            </a:r>
          </a:p>
        </p:txBody>
      </p:sp>
    </p:spTree>
    <p:extLst>
      <p:ext uri="{BB962C8B-B14F-4D97-AF65-F5344CB8AC3E}">
        <p14:creationId xmlns:p14="http://schemas.microsoft.com/office/powerpoint/2010/main" val="26911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box(in)">
                                      <p:cBhvr>
                                        <p:cTn id="6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4" grpId="0" animBg="1"/>
      <p:bldP spid="5" grpId="0" animBg="1"/>
      <p:bldP spid="6" grpId="0" animBg="1"/>
      <p:bldP spid="7" grpId="0" animBg="1"/>
      <p:bldP spid="8" grpId="0" animBg="1"/>
      <p:bldP spid="9" grpId="0" animBg="1"/>
      <p:bldP spid="10" grpId="0" animBg="1"/>
      <p:bldP spid="12" grpId="0" animBg="1"/>
      <p:bldP spid="13" grpId="0" animBg="1"/>
      <p:bldP spid="14" grpId="0" animBg="1"/>
      <p:bldP spid="16" grpId="0"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49</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1" y="-3954"/>
            <a:ext cx="3438923" cy="6861954"/>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256829" y="2698576"/>
            <a:ext cx="2823052" cy="830997"/>
          </a:xfrm>
          <a:prstGeom prst="rect">
            <a:avLst/>
          </a:prstGeom>
          <a:solidFill>
            <a:srgbClr val="FFFF00"/>
          </a:solidFill>
        </p:spPr>
        <p:txBody>
          <a:bodyPr wrap="square" rtlCol="0">
            <a:spAutoFit/>
          </a:bodyPr>
          <a:lstStyle/>
          <a:p>
            <a:pPr algn="ctr"/>
            <a:r>
              <a:rPr lang="fr-FR" sz="2400" b="1" dirty="0"/>
              <a:t>LE MANAGEMENT DE PROJET</a:t>
            </a:r>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443" y="1613556"/>
            <a:ext cx="3502075" cy="5224598"/>
          </a:xfrm>
          <a:prstGeom prst="rect">
            <a:avLst/>
          </a:prstGeom>
        </p:spPr>
      </p:pic>
      <p:sp>
        <p:nvSpPr>
          <p:cNvPr id="16" name="ZoneTexte 15"/>
          <p:cNvSpPr txBox="1"/>
          <p:nvPr/>
        </p:nvSpPr>
        <p:spPr>
          <a:xfrm>
            <a:off x="5415117" y="208413"/>
            <a:ext cx="2823052" cy="461665"/>
          </a:xfrm>
          <a:prstGeom prst="rect">
            <a:avLst/>
          </a:prstGeom>
          <a:solidFill>
            <a:srgbClr val="FFFF00"/>
          </a:solidFill>
        </p:spPr>
        <p:txBody>
          <a:bodyPr wrap="square" rtlCol="0">
            <a:spAutoFit/>
          </a:bodyPr>
          <a:lstStyle/>
          <a:p>
            <a:pPr algn="ctr"/>
            <a:r>
              <a:rPr lang="fr-FR" sz="2400" b="1" dirty="0"/>
              <a:t>LE 47 PROCESSUS</a:t>
            </a:r>
          </a:p>
        </p:txBody>
      </p:sp>
      <p:cxnSp>
        <p:nvCxnSpPr>
          <p:cNvPr id="3" name="Connecteur droit avec flèche 2"/>
          <p:cNvCxnSpPr>
            <a:cxnSpLocks/>
          </p:cNvCxnSpPr>
          <p:nvPr/>
        </p:nvCxnSpPr>
        <p:spPr>
          <a:xfrm flipH="1">
            <a:off x="5097546" y="1057876"/>
            <a:ext cx="1435273" cy="21367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9445" y="3194612"/>
            <a:ext cx="4034426" cy="3356040"/>
          </a:xfrm>
          <a:prstGeom prst="rect">
            <a:avLst/>
          </a:prstGeom>
        </p:spPr>
        <p:style>
          <a:lnRef idx="2">
            <a:schemeClr val="accent1">
              <a:shade val="50000"/>
            </a:schemeClr>
          </a:lnRef>
          <a:fillRef idx="1">
            <a:schemeClr val="accent1"/>
          </a:fillRef>
          <a:effectRef idx="0">
            <a:schemeClr val="accent1"/>
          </a:effectRef>
          <a:fontRef idx="minor">
            <a:schemeClr val="lt1"/>
          </a:fontRef>
        </p:style>
      </p:pic>
      <p:cxnSp>
        <p:nvCxnSpPr>
          <p:cNvPr id="35" name="Connecteur droit avec flèche 34"/>
          <p:cNvCxnSpPr>
            <a:cxnSpLocks/>
          </p:cNvCxnSpPr>
          <p:nvPr/>
        </p:nvCxnSpPr>
        <p:spPr>
          <a:xfrm>
            <a:off x="6850389" y="1057876"/>
            <a:ext cx="1481548" cy="20256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237976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923422"/>
          </a:xfrm>
          <a:solidFill>
            <a:schemeClr val="accent1"/>
          </a:solidFill>
        </p:spPr>
        <p:txBody>
          <a:bodyPr>
            <a:normAutofit/>
          </a:bodyPr>
          <a:lstStyle/>
          <a:p>
            <a:r>
              <a:rPr lang="fr-FR" b="1" dirty="0">
                <a:solidFill>
                  <a:schemeClr val="bg1"/>
                </a:solidFill>
              </a:rPr>
              <a:t>3 PRINCIPAUX OBJECTIFS</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82652" y="2062716"/>
            <a:ext cx="11440634" cy="3922447"/>
          </a:xfrm>
        </p:spPr>
        <p:txBody>
          <a:bodyPr>
            <a:normAutofit/>
          </a:bodyPr>
          <a:lstStyle/>
          <a:p>
            <a:pPr marL="800100" lvl="1" indent="-342900" algn="l">
              <a:buFont typeface="Wingdings" panose="05000000000000000000" pitchFamily="2" charset="2"/>
              <a:buChar char="§"/>
            </a:pPr>
            <a:r>
              <a:rPr lang="fr-FR" sz="5400" dirty="0"/>
              <a:t>Apprendre de moi</a:t>
            </a:r>
          </a:p>
          <a:p>
            <a:pPr marL="800100" lvl="1" indent="-342900" algn="l">
              <a:buFont typeface="Wingdings" panose="05000000000000000000" pitchFamily="2" charset="2"/>
              <a:buChar char="§"/>
            </a:pPr>
            <a:r>
              <a:rPr lang="fr-FR" sz="5400" dirty="0"/>
              <a:t>Apprendre de vous</a:t>
            </a:r>
          </a:p>
          <a:p>
            <a:pPr marL="800100" lvl="1" indent="-342900" algn="l">
              <a:buFont typeface="Wingdings" panose="05000000000000000000" pitchFamily="2" charset="2"/>
              <a:buChar char="§"/>
            </a:pPr>
            <a:r>
              <a:rPr lang="fr-FR" sz="5400" dirty="0"/>
              <a:t>Apprendre de l’autre</a:t>
            </a:r>
          </a:p>
        </p:txBody>
      </p:sp>
      <p:sp>
        <p:nvSpPr>
          <p:cNvPr id="4" name="Accolade fermante 3">
            <a:extLst>
              <a:ext uri="{FF2B5EF4-FFF2-40B4-BE49-F238E27FC236}">
                <a16:creationId xmlns:a16="http://schemas.microsoft.com/office/drawing/2014/main" xmlns="" id="{43459278-31ED-4005-808C-4C927790564E}"/>
              </a:ext>
            </a:extLst>
          </p:cNvPr>
          <p:cNvSpPr/>
          <p:nvPr/>
        </p:nvSpPr>
        <p:spPr>
          <a:xfrm>
            <a:off x="7467600" y="2062716"/>
            <a:ext cx="817418" cy="25785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ZoneTexte 4">
            <a:extLst>
              <a:ext uri="{FF2B5EF4-FFF2-40B4-BE49-F238E27FC236}">
                <a16:creationId xmlns:a16="http://schemas.microsoft.com/office/drawing/2014/main" xmlns="" id="{CD947C51-5390-4F16-937E-A2543EC829E0}"/>
              </a:ext>
            </a:extLst>
          </p:cNvPr>
          <p:cNvSpPr txBox="1"/>
          <p:nvPr/>
        </p:nvSpPr>
        <p:spPr>
          <a:xfrm>
            <a:off x="8395855" y="2244436"/>
            <a:ext cx="3629890" cy="2554545"/>
          </a:xfrm>
          <a:prstGeom prst="rect">
            <a:avLst/>
          </a:prstGeom>
          <a:solidFill>
            <a:srgbClr val="FF0000"/>
          </a:solidFill>
        </p:spPr>
        <p:txBody>
          <a:bodyPr wrap="square" rtlCol="0">
            <a:spAutoFit/>
          </a:bodyPr>
          <a:lstStyle/>
          <a:p>
            <a:pPr algn="ctr"/>
            <a:r>
              <a:rPr lang="fr-FR" sz="3200" b="1" dirty="0">
                <a:solidFill>
                  <a:schemeClr val="bg1"/>
                </a:solidFill>
              </a:rPr>
              <a:t>Nombre total d’années d’expérience de tous les participants au séminaire</a:t>
            </a:r>
          </a:p>
        </p:txBody>
      </p:sp>
      <p:sp>
        <p:nvSpPr>
          <p:cNvPr id="7" name="Flèche : bas 6">
            <a:extLst>
              <a:ext uri="{FF2B5EF4-FFF2-40B4-BE49-F238E27FC236}">
                <a16:creationId xmlns:a16="http://schemas.microsoft.com/office/drawing/2014/main" xmlns="" id="{4E802C32-6E88-41D1-905A-0DBA8FB2BB06}"/>
              </a:ext>
            </a:extLst>
          </p:cNvPr>
          <p:cNvSpPr/>
          <p:nvPr/>
        </p:nvSpPr>
        <p:spPr>
          <a:xfrm>
            <a:off x="9968484" y="4818255"/>
            <a:ext cx="484632" cy="7928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xmlns="" id="{B630C73F-7720-407B-9695-0B419741C1AD}"/>
              </a:ext>
            </a:extLst>
          </p:cNvPr>
          <p:cNvSpPr txBox="1"/>
          <p:nvPr/>
        </p:nvSpPr>
        <p:spPr>
          <a:xfrm>
            <a:off x="8395855" y="5611091"/>
            <a:ext cx="3629890" cy="1107996"/>
          </a:xfrm>
          <a:prstGeom prst="rect">
            <a:avLst/>
          </a:prstGeom>
          <a:solidFill>
            <a:srgbClr val="FF0000"/>
          </a:solidFill>
        </p:spPr>
        <p:txBody>
          <a:bodyPr wrap="square" rtlCol="0">
            <a:spAutoFit/>
          </a:bodyPr>
          <a:lstStyle/>
          <a:p>
            <a:pPr algn="ctr"/>
            <a:r>
              <a:rPr lang="fr-FR" sz="6600" b="1" dirty="0">
                <a:solidFill>
                  <a:schemeClr val="bg1"/>
                </a:solidFill>
              </a:rPr>
              <a:t>100 ANS</a:t>
            </a:r>
          </a:p>
        </p:txBody>
      </p:sp>
    </p:spTree>
    <p:extLst>
      <p:ext uri="{BB962C8B-B14F-4D97-AF65-F5344CB8AC3E}">
        <p14:creationId xmlns:p14="http://schemas.microsoft.com/office/powerpoint/2010/main" val="4066746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208890" y="198797"/>
            <a:ext cx="9144000" cy="923422"/>
          </a:xfrm>
          <a:solidFill>
            <a:schemeClr val="accent1"/>
          </a:solidFill>
        </p:spPr>
        <p:txBody>
          <a:bodyPr>
            <a:normAutofit fontScale="90000"/>
          </a:bodyPr>
          <a:lstStyle/>
          <a:p>
            <a:r>
              <a:rPr lang="fr-FR" sz="6600" b="1" dirty="0">
                <a:solidFill>
                  <a:schemeClr val="bg1"/>
                </a:solidFill>
              </a:rPr>
              <a:t>NORME PMI</a:t>
            </a:r>
          </a:p>
        </p:txBody>
      </p:sp>
      <p:sp>
        <p:nvSpPr>
          <p:cNvPr id="6" name="ZoneTexte 5">
            <a:extLst>
              <a:ext uri="{FF2B5EF4-FFF2-40B4-BE49-F238E27FC236}">
                <a16:creationId xmlns:a16="http://schemas.microsoft.com/office/drawing/2014/main" xmlns="" id="{CDE74A47-AE9F-40C3-9800-D15FB79A9B8A}"/>
              </a:ext>
            </a:extLst>
          </p:cNvPr>
          <p:cNvSpPr txBox="1"/>
          <p:nvPr/>
        </p:nvSpPr>
        <p:spPr>
          <a:xfrm>
            <a:off x="142090" y="2780064"/>
            <a:ext cx="3820308" cy="1200329"/>
          </a:xfrm>
          <a:prstGeom prst="rect">
            <a:avLst/>
          </a:prstGeom>
          <a:solidFill>
            <a:srgbClr val="FF0000"/>
          </a:solidFill>
          <a:ln>
            <a:solidFill>
              <a:srgbClr val="FF0000"/>
            </a:solidFill>
          </a:ln>
        </p:spPr>
        <p:txBody>
          <a:bodyPr wrap="square" rtlCol="0">
            <a:spAutoFit/>
          </a:bodyPr>
          <a:lstStyle/>
          <a:p>
            <a:pPr algn="ctr"/>
            <a:r>
              <a:rPr lang="fr-FR" sz="3600" b="1" dirty="0">
                <a:solidFill>
                  <a:schemeClr val="bg1"/>
                </a:solidFill>
              </a:rPr>
              <a:t>5 GROUPES DE PROCESSUS</a:t>
            </a:r>
          </a:p>
        </p:txBody>
      </p:sp>
      <p:sp>
        <p:nvSpPr>
          <p:cNvPr id="8" name="ZoneTexte 7">
            <a:extLst>
              <a:ext uri="{FF2B5EF4-FFF2-40B4-BE49-F238E27FC236}">
                <a16:creationId xmlns:a16="http://schemas.microsoft.com/office/drawing/2014/main" xmlns="" id="{566E406F-151C-48EE-86FE-D1B3FF930402}"/>
              </a:ext>
            </a:extLst>
          </p:cNvPr>
          <p:cNvSpPr txBox="1"/>
          <p:nvPr/>
        </p:nvSpPr>
        <p:spPr>
          <a:xfrm>
            <a:off x="4457777" y="1165958"/>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démarrage (2)  </a:t>
            </a:r>
            <a:r>
              <a:rPr lang="fr-FR" dirty="0" err="1"/>
              <a:t>Initiating</a:t>
            </a:r>
            <a:r>
              <a:rPr lang="fr-FR" dirty="0"/>
              <a:t> process Group </a:t>
            </a:r>
          </a:p>
        </p:txBody>
      </p:sp>
      <p:sp>
        <p:nvSpPr>
          <p:cNvPr id="9" name="ZoneTexte 8">
            <a:extLst>
              <a:ext uri="{FF2B5EF4-FFF2-40B4-BE49-F238E27FC236}">
                <a16:creationId xmlns:a16="http://schemas.microsoft.com/office/drawing/2014/main" xmlns="" id="{40504628-5CFD-42D9-8AA6-231509E4ED61}"/>
              </a:ext>
            </a:extLst>
          </p:cNvPr>
          <p:cNvSpPr txBox="1"/>
          <p:nvPr/>
        </p:nvSpPr>
        <p:spPr>
          <a:xfrm>
            <a:off x="4457778" y="2145732"/>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planification (24)</a:t>
            </a:r>
          </a:p>
          <a:p>
            <a:r>
              <a:rPr lang="fr-FR" dirty="0" err="1"/>
              <a:t>Planing</a:t>
            </a:r>
            <a:r>
              <a:rPr lang="fr-FR" dirty="0"/>
              <a:t> process group </a:t>
            </a:r>
          </a:p>
        </p:txBody>
      </p:sp>
      <p:sp>
        <p:nvSpPr>
          <p:cNvPr id="11" name="ZoneTexte 10">
            <a:extLst>
              <a:ext uri="{FF2B5EF4-FFF2-40B4-BE49-F238E27FC236}">
                <a16:creationId xmlns:a16="http://schemas.microsoft.com/office/drawing/2014/main" xmlns="" id="{43A79928-EEFD-49D3-B882-32045AF6F495}"/>
              </a:ext>
            </a:extLst>
          </p:cNvPr>
          <p:cNvSpPr txBox="1"/>
          <p:nvPr/>
        </p:nvSpPr>
        <p:spPr>
          <a:xfrm>
            <a:off x="4457778" y="3087841"/>
            <a:ext cx="7581821" cy="95410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d’exécution (8)</a:t>
            </a:r>
          </a:p>
          <a:p>
            <a:r>
              <a:rPr lang="fr-FR" dirty="0" err="1"/>
              <a:t>Executing</a:t>
            </a:r>
            <a:r>
              <a:rPr lang="fr-FR" dirty="0"/>
              <a:t> process Group </a:t>
            </a:r>
          </a:p>
        </p:txBody>
      </p:sp>
      <p:sp>
        <p:nvSpPr>
          <p:cNvPr id="13" name="ZoneTexte 12">
            <a:extLst>
              <a:ext uri="{FF2B5EF4-FFF2-40B4-BE49-F238E27FC236}">
                <a16:creationId xmlns:a16="http://schemas.microsoft.com/office/drawing/2014/main" xmlns="" id="{6DCF8459-22C1-4D08-9FFF-7AD5BCE1A1B7}"/>
              </a:ext>
            </a:extLst>
          </p:cNvPr>
          <p:cNvSpPr txBox="1"/>
          <p:nvPr/>
        </p:nvSpPr>
        <p:spPr>
          <a:xfrm>
            <a:off x="4457779" y="4129170"/>
            <a:ext cx="7581821" cy="83099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surveillance et de maitrise (11)</a:t>
            </a:r>
          </a:p>
          <a:p>
            <a:r>
              <a:rPr lang="fr-FR" dirty="0"/>
              <a:t>Monitoring and </a:t>
            </a:r>
            <a:r>
              <a:rPr lang="fr-FR" dirty="0" err="1"/>
              <a:t>Controlling</a:t>
            </a:r>
            <a:r>
              <a:rPr lang="fr-FR" dirty="0"/>
              <a:t> Processus Group</a:t>
            </a:r>
          </a:p>
        </p:txBody>
      </p:sp>
      <p:sp>
        <p:nvSpPr>
          <p:cNvPr id="14" name="ZoneTexte 13">
            <a:extLst>
              <a:ext uri="{FF2B5EF4-FFF2-40B4-BE49-F238E27FC236}">
                <a16:creationId xmlns:a16="http://schemas.microsoft.com/office/drawing/2014/main" xmlns="" id="{E97EDEB9-0692-49AD-9196-7B953EBAF83A}"/>
              </a:ext>
            </a:extLst>
          </p:cNvPr>
          <p:cNvSpPr txBox="1"/>
          <p:nvPr/>
        </p:nvSpPr>
        <p:spPr>
          <a:xfrm>
            <a:off x="4457777" y="5158501"/>
            <a:ext cx="7581821" cy="954107"/>
          </a:xfrm>
          <a:prstGeom prst="rect">
            <a:avLst/>
          </a:prstGeom>
          <a:solidFill>
            <a:schemeClr val="accent5">
              <a:lumMod val="20000"/>
              <a:lumOff val="80000"/>
            </a:schemeClr>
          </a:solidFill>
          <a:ln>
            <a:solidFill>
              <a:srgbClr val="FF0000"/>
            </a:solidFill>
          </a:ln>
        </p:spPr>
        <p:txBody>
          <a:bodyPr wrap="square" rtlCol="0">
            <a:spAutoFit/>
          </a:bodyPr>
          <a:lstStyle>
            <a:defPPr>
              <a:defRPr lang="fr-FR"/>
            </a:defPPr>
            <a:lvl1pPr>
              <a:defRPr sz="2400"/>
            </a:lvl1pPr>
          </a:lstStyle>
          <a:p>
            <a:r>
              <a:rPr lang="fr-FR" dirty="0"/>
              <a:t>Groupe de processus de clôture</a:t>
            </a:r>
          </a:p>
          <a:p>
            <a:r>
              <a:rPr lang="fr-FR" dirty="0" err="1"/>
              <a:t>Closing</a:t>
            </a:r>
            <a:r>
              <a:rPr lang="fr-FR" dirty="0"/>
              <a:t> Process Group (2)</a:t>
            </a:r>
          </a:p>
        </p:txBody>
      </p:sp>
      <p:sp>
        <p:nvSpPr>
          <p:cNvPr id="3" name="Accolade fermante 2">
            <a:extLst>
              <a:ext uri="{FF2B5EF4-FFF2-40B4-BE49-F238E27FC236}">
                <a16:creationId xmlns:a16="http://schemas.microsoft.com/office/drawing/2014/main" xmlns="" id="{6C6D5A63-C7C3-4B84-8D4F-BC25EBD6C590}"/>
              </a:ext>
            </a:extLst>
          </p:cNvPr>
          <p:cNvSpPr/>
          <p:nvPr/>
        </p:nvSpPr>
        <p:spPr>
          <a:xfrm>
            <a:off x="3962400" y="1203623"/>
            <a:ext cx="495377" cy="4908985"/>
          </a:xfrm>
          <a:prstGeom prst="rightBrace">
            <a:avLst/>
          </a:prstGeom>
          <a:solidFill>
            <a:schemeClr val="accent1">
              <a:lumMod val="60000"/>
              <a:lumOff val="40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15" name="ZoneTexte 14">
            <a:extLst>
              <a:ext uri="{FF2B5EF4-FFF2-40B4-BE49-F238E27FC236}">
                <a16:creationId xmlns:a16="http://schemas.microsoft.com/office/drawing/2014/main" xmlns="" id="{8943608F-685D-4A25-A4C6-E011BFD1B0E6}"/>
              </a:ext>
            </a:extLst>
          </p:cNvPr>
          <p:cNvSpPr txBox="1"/>
          <p:nvPr/>
        </p:nvSpPr>
        <p:spPr>
          <a:xfrm>
            <a:off x="9148619" y="6488668"/>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a:t>
            </a:r>
          </a:p>
        </p:txBody>
      </p:sp>
    </p:spTree>
    <p:extLst>
      <p:ext uri="{BB962C8B-B14F-4D97-AF65-F5344CB8AC3E}">
        <p14:creationId xmlns:p14="http://schemas.microsoft.com/office/powerpoint/2010/main" val="245895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lipse 14">
            <a:extLst>
              <a:ext uri="{FF2B5EF4-FFF2-40B4-BE49-F238E27FC236}">
                <a16:creationId xmlns:a16="http://schemas.microsoft.com/office/drawing/2014/main" xmlns="" id="{6D34F0B7-E01C-43AA-AFE7-80430608210F}"/>
              </a:ext>
            </a:extLst>
          </p:cNvPr>
          <p:cNvSpPr/>
          <p:nvPr/>
        </p:nvSpPr>
        <p:spPr>
          <a:xfrm>
            <a:off x="20781" y="418910"/>
            <a:ext cx="10432473" cy="5774072"/>
          </a:xfrm>
          <a:prstGeom prst="ellipse">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975046" y="44060"/>
            <a:ext cx="7384473" cy="341531"/>
          </a:xfrm>
          <a:solidFill>
            <a:schemeClr val="tx1"/>
          </a:solidFill>
        </p:spPr>
        <p:txBody>
          <a:bodyPr>
            <a:normAutofit/>
          </a:bodyPr>
          <a:lstStyle/>
          <a:p>
            <a:r>
              <a:rPr lang="fr-FR" sz="1800" b="1" dirty="0">
                <a:solidFill>
                  <a:schemeClr val="bg1"/>
                </a:solidFill>
              </a:rPr>
              <a:t>47 PROCESSUS DU MANAGEMENT DE PMI?</a:t>
            </a:r>
          </a:p>
        </p:txBody>
      </p:sp>
      <p:sp>
        <p:nvSpPr>
          <p:cNvPr id="3" name="Triangle isocèle 2">
            <a:extLst>
              <a:ext uri="{FF2B5EF4-FFF2-40B4-BE49-F238E27FC236}">
                <a16:creationId xmlns:a16="http://schemas.microsoft.com/office/drawing/2014/main" xmlns="" id="{CF616B22-78B0-483C-BB7E-10B77500B079}"/>
              </a:ext>
            </a:extLst>
          </p:cNvPr>
          <p:cNvSpPr/>
          <p:nvPr/>
        </p:nvSpPr>
        <p:spPr>
          <a:xfrm>
            <a:off x="1959724" y="1222073"/>
            <a:ext cx="3152603" cy="21740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xmlns="" id="{6C1A8C3D-65F1-40E6-8308-DECC26149EDA}"/>
              </a:ext>
            </a:extLst>
          </p:cNvPr>
          <p:cNvSpPr txBox="1"/>
          <p:nvPr/>
        </p:nvSpPr>
        <p:spPr>
          <a:xfrm>
            <a:off x="2529014" y="852739"/>
            <a:ext cx="2073115" cy="369332"/>
          </a:xfrm>
          <a:prstGeom prst="rect">
            <a:avLst/>
          </a:prstGeom>
          <a:solidFill>
            <a:srgbClr val="FFFF00"/>
          </a:solidFill>
        </p:spPr>
        <p:txBody>
          <a:bodyPr wrap="square" rtlCol="0">
            <a:spAutoFit/>
          </a:bodyPr>
          <a:lstStyle/>
          <a:p>
            <a:r>
              <a:rPr lang="fr-FR" b="1" dirty="0"/>
              <a:t>Contenu / Scope (6)</a:t>
            </a:r>
          </a:p>
        </p:txBody>
      </p:sp>
      <p:sp>
        <p:nvSpPr>
          <p:cNvPr id="5" name="ZoneTexte 4">
            <a:extLst>
              <a:ext uri="{FF2B5EF4-FFF2-40B4-BE49-F238E27FC236}">
                <a16:creationId xmlns:a16="http://schemas.microsoft.com/office/drawing/2014/main" xmlns="" id="{CBFF23FD-CC73-41FE-8EC9-07A9A00D62C3}"/>
              </a:ext>
            </a:extLst>
          </p:cNvPr>
          <p:cNvSpPr txBox="1"/>
          <p:nvPr/>
        </p:nvSpPr>
        <p:spPr>
          <a:xfrm>
            <a:off x="113090" y="3216995"/>
            <a:ext cx="1827666" cy="369332"/>
          </a:xfrm>
          <a:prstGeom prst="rect">
            <a:avLst/>
          </a:prstGeom>
          <a:solidFill>
            <a:srgbClr val="FFFF00"/>
          </a:solidFill>
        </p:spPr>
        <p:txBody>
          <a:bodyPr wrap="square" rtlCol="0">
            <a:spAutoFit/>
          </a:bodyPr>
          <a:lstStyle/>
          <a:p>
            <a:r>
              <a:rPr lang="fr-FR" b="1" dirty="0"/>
              <a:t>Temps / Time (7)</a:t>
            </a:r>
          </a:p>
        </p:txBody>
      </p:sp>
      <p:sp>
        <p:nvSpPr>
          <p:cNvPr id="6" name="ZoneTexte 5">
            <a:extLst>
              <a:ext uri="{FF2B5EF4-FFF2-40B4-BE49-F238E27FC236}">
                <a16:creationId xmlns:a16="http://schemas.microsoft.com/office/drawing/2014/main" xmlns="" id="{62E09075-D42A-4531-94B1-35334D13096C}"/>
              </a:ext>
            </a:extLst>
          </p:cNvPr>
          <p:cNvSpPr txBox="1"/>
          <p:nvPr/>
        </p:nvSpPr>
        <p:spPr>
          <a:xfrm>
            <a:off x="5237017" y="3229085"/>
            <a:ext cx="1995055" cy="369332"/>
          </a:xfrm>
          <a:prstGeom prst="rect">
            <a:avLst/>
          </a:prstGeom>
          <a:solidFill>
            <a:srgbClr val="FFFF00"/>
          </a:solidFill>
        </p:spPr>
        <p:txBody>
          <a:bodyPr wrap="square" rtlCol="0">
            <a:spAutoFit/>
          </a:bodyPr>
          <a:lstStyle/>
          <a:p>
            <a:r>
              <a:rPr lang="fr-FR" b="1" dirty="0"/>
              <a:t>Coût / </a:t>
            </a:r>
            <a:r>
              <a:rPr lang="fr-FR" b="1" dirty="0" err="1"/>
              <a:t>Cost</a:t>
            </a:r>
            <a:r>
              <a:rPr lang="fr-FR" b="1" dirty="0"/>
              <a:t> (4)</a:t>
            </a:r>
          </a:p>
        </p:txBody>
      </p:sp>
      <p:sp>
        <p:nvSpPr>
          <p:cNvPr id="7" name="ZoneTexte 6">
            <a:extLst>
              <a:ext uri="{FF2B5EF4-FFF2-40B4-BE49-F238E27FC236}">
                <a16:creationId xmlns:a16="http://schemas.microsoft.com/office/drawing/2014/main" xmlns="" id="{46EBF9CC-D111-4256-9F26-69CBB895AFA5}"/>
              </a:ext>
            </a:extLst>
          </p:cNvPr>
          <p:cNvSpPr txBox="1"/>
          <p:nvPr/>
        </p:nvSpPr>
        <p:spPr>
          <a:xfrm>
            <a:off x="2529014" y="2847575"/>
            <a:ext cx="2100881" cy="369332"/>
          </a:xfrm>
          <a:prstGeom prst="rect">
            <a:avLst/>
          </a:prstGeom>
          <a:solidFill>
            <a:srgbClr val="FFFF00"/>
          </a:solidFill>
        </p:spPr>
        <p:txBody>
          <a:bodyPr wrap="square" rtlCol="0">
            <a:spAutoFit/>
          </a:bodyPr>
          <a:lstStyle/>
          <a:p>
            <a:r>
              <a:rPr lang="fr-FR" b="1" dirty="0"/>
              <a:t>Qualité / </a:t>
            </a:r>
            <a:r>
              <a:rPr lang="fr-FR" b="1" dirty="0" err="1"/>
              <a:t>Quality</a:t>
            </a:r>
            <a:r>
              <a:rPr lang="fr-FR" b="1" dirty="0"/>
              <a:t> (3)</a:t>
            </a:r>
          </a:p>
        </p:txBody>
      </p:sp>
      <p:sp>
        <p:nvSpPr>
          <p:cNvPr id="8" name="Triangle isocèle 7">
            <a:extLst>
              <a:ext uri="{FF2B5EF4-FFF2-40B4-BE49-F238E27FC236}">
                <a16:creationId xmlns:a16="http://schemas.microsoft.com/office/drawing/2014/main" xmlns="" id="{015E4E90-34BE-471F-856B-EA8CAC30A250}"/>
              </a:ext>
            </a:extLst>
          </p:cNvPr>
          <p:cNvSpPr/>
          <p:nvPr/>
        </p:nvSpPr>
        <p:spPr>
          <a:xfrm rot="10800000">
            <a:off x="1975047" y="3398909"/>
            <a:ext cx="3152600" cy="194893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xmlns="" id="{4BAE3668-E109-46F0-9A48-99F4ACF1A049}"/>
              </a:ext>
            </a:extLst>
          </p:cNvPr>
          <p:cNvSpPr txBox="1"/>
          <p:nvPr/>
        </p:nvSpPr>
        <p:spPr>
          <a:xfrm>
            <a:off x="2634840" y="5344614"/>
            <a:ext cx="1995055" cy="369332"/>
          </a:xfrm>
          <a:prstGeom prst="rect">
            <a:avLst/>
          </a:prstGeom>
          <a:solidFill>
            <a:srgbClr val="FFFF00"/>
          </a:solidFill>
        </p:spPr>
        <p:txBody>
          <a:bodyPr wrap="square" rtlCol="0">
            <a:spAutoFit/>
          </a:bodyPr>
          <a:lstStyle/>
          <a:p>
            <a:r>
              <a:rPr lang="fr-FR" b="1" dirty="0"/>
              <a:t>Risque/ Risk (6)</a:t>
            </a:r>
          </a:p>
        </p:txBody>
      </p:sp>
      <p:sp>
        <p:nvSpPr>
          <p:cNvPr id="10" name="ZoneTexte 9">
            <a:extLst>
              <a:ext uri="{FF2B5EF4-FFF2-40B4-BE49-F238E27FC236}">
                <a16:creationId xmlns:a16="http://schemas.microsoft.com/office/drawing/2014/main" xmlns="" id="{120E8AB8-FC10-4AC1-AFB2-B2EDFA2B6C37}"/>
              </a:ext>
            </a:extLst>
          </p:cNvPr>
          <p:cNvSpPr txBox="1"/>
          <p:nvPr/>
        </p:nvSpPr>
        <p:spPr>
          <a:xfrm>
            <a:off x="4565075" y="1202415"/>
            <a:ext cx="4301834" cy="369332"/>
          </a:xfrm>
          <a:prstGeom prst="rect">
            <a:avLst/>
          </a:prstGeom>
          <a:solidFill>
            <a:srgbClr val="FFFF00"/>
          </a:solidFill>
          <a:ln>
            <a:noFill/>
          </a:ln>
        </p:spPr>
        <p:txBody>
          <a:bodyPr wrap="square" rtlCol="0">
            <a:spAutoFit/>
          </a:bodyPr>
          <a:lstStyle/>
          <a:p>
            <a:r>
              <a:rPr lang="fr-FR" b="1" dirty="0"/>
              <a:t>Ressource Humaine / Human Ressource (4)</a:t>
            </a:r>
          </a:p>
        </p:txBody>
      </p:sp>
      <p:sp>
        <p:nvSpPr>
          <p:cNvPr id="12" name="ZoneTexte 11">
            <a:extLst>
              <a:ext uri="{FF2B5EF4-FFF2-40B4-BE49-F238E27FC236}">
                <a16:creationId xmlns:a16="http://schemas.microsoft.com/office/drawing/2014/main" xmlns="" id="{AECFF7DF-3F40-41AD-AD24-FE5B6DB70D70}"/>
              </a:ext>
            </a:extLst>
          </p:cNvPr>
          <p:cNvSpPr txBox="1"/>
          <p:nvPr/>
        </p:nvSpPr>
        <p:spPr>
          <a:xfrm>
            <a:off x="4720855" y="1762138"/>
            <a:ext cx="3730417" cy="369332"/>
          </a:xfrm>
          <a:prstGeom prst="rect">
            <a:avLst/>
          </a:prstGeom>
          <a:solidFill>
            <a:srgbClr val="FFFF00"/>
          </a:solidFill>
          <a:ln>
            <a:noFill/>
          </a:ln>
        </p:spPr>
        <p:txBody>
          <a:bodyPr wrap="square" rtlCol="0">
            <a:spAutoFit/>
          </a:bodyPr>
          <a:lstStyle/>
          <a:p>
            <a:r>
              <a:rPr lang="fr-FR" b="1" dirty="0"/>
              <a:t>Communication / Communication (3) </a:t>
            </a:r>
          </a:p>
        </p:txBody>
      </p:sp>
      <p:sp>
        <p:nvSpPr>
          <p:cNvPr id="13" name="ZoneTexte 12">
            <a:extLst>
              <a:ext uri="{FF2B5EF4-FFF2-40B4-BE49-F238E27FC236}">
                <a16:creationId xmlns:a16="http://schemas.microsoft.com/office/drawing/2014/main" xmlns="" id="{D5C57035-45E3-440F-8FD9-03A7CB997485}"/>
              </a:ext>
            </a:extLst>
          </p:cNvPr>
          <p:cNvSpPr txBox="1"/>
          <p:nvPr/>
        </p:nvSpPr>
        <p:spPr>
          <a:xfrm>
            <a:off x="4720856" y="2296480"/>
            <a:ext cx="3841253" cy="369332"/>
          </a:xfrm>
          <a:prstGeom prst="rect">
            <a:avLst/>
          </a:prstGeom>
          <a:solidFill>
            <a:srgbClr val="FFFF00"/>
          </a:solidFill>
          <a:ln>
            <a:noFill/>
          </a:ln>
        </p:spPr>
        <p:txBody>
          <a:bodyPr wrap="square" rtlCol="0">
            <a:spAutoFit/>
          </a:bodyPr>
          <a:lstStyle/>
          <a:p>
            <a:r>
              <a:rPr lang="fr-FR" b="1" dirty="0"/>
              <a:t>Approvisionnement/ </a:t>
            </a:r>
            <a:r>
              <a:rPr lang="fr-FR" b="1" dirty="0" err="1"/>
              <a:t>Procurement</a:t>
            </a:r>
            <a:r>
              <a:rPr lang="fr-FR" b="1" dirty="0"/>
              <a:t> (4)</a:t>
            </a:r>
          </a:p>
        </p:txBody>
      </p:sp>
      <p:sp>
        <p:nvSpPr>
          <p:cNvPr id="14" name="ZoneTexte 13">
            <a:extLst>
              <a:ext uri="{FF2B5EF4-FFF2-40B4-BE49-F238E27FC236}">
                <a16:creationId xmlns:a16="http://schemas.microsoft.com/office/drawing/2014/main" xmlns="" id="{76D339D7-21DE-4415-A066-AE888771C8AC}"/>
              </a:ext>
            </a:extLst>
          </p:cNvPr>
          <p:cNvSpPr txBox="1"/>
          <p:nvPr/>
        </p:nvSpPr>
        <p:spPr>
          <a:xfrm>
            <a:off x="4720856" y="4132759"/>
            <a:ext cx="3550308" cy="369332"/>
          </a:xfrm>
          <a:prstGeom prst="rect">
            <a:avLst/>
          </a:prstGeom>
          <a:solidFill>
            <a:srgbClr val="FFFF00"/>
          </a:solidFill>
          <a:ln>
            <a:noFill/>
          </a:ln>
        </p:spPr>
        <p:txBody>
          <a:bodyPr wrap="square" rtlCol="0">
            <a:spAutoFit/>
          </a:bodyPr>
          <a:lstStyle/>
          <a:p>
            <a:r>
              <a:rPr lang="fr-FR" b="1" dirty="0"/>
              <a:t>Parties Prenantes / Stakeholder (4) </a:t>
            </a:r>
          </a:p>
        </p:txBody>
      </p:sp>
      <p:sp>
        <p:nvSpPr>
          <p:cNvPr id="16" name="ZoneTexte 15">
            <a:extLst>
              <a:ext uri="{FF2B5EF4-FFF2-40B4-BE49-F238E27FC236}">
                <a16:creationId xmlns:a16="http://schemas.microsoft.com/office/drawing/2014/main" xmlns="" id="{DEA06010-14FF-4176-9DFC-BBE89C47DAE2}"/>
              </a:ext>
            </a:extLst>
          </p:cNvPr>
          <p:cNvSpPr txBox="1"/>
          <p:nvPr/>
        </p:nvSpPr>
        <p:spPr>
          <a:xfrm>
            <a:off x="10472224" y="508684"/>
            <a:ext cx="662163" cy="5262979"/>
          </a:xfrm>
          <a:prstGeom prst="rect">
            <a:avLst/>
          </a:prstGeom>
          <a:solidFill>
            <a:srgbClr val="FF0000"/>
          </a:solidFill>
        </p:spPr>
        <p:txBody>
          <a:bodyPr wrap="square" rtlCol="0">
            <a:spAutoFit/>
          </a:bodyPr>
          <a:lstStyle/>
          <a:p>
            <a:r>
              <a:rPr lang="fr-FR" sz="2800" b="1" dirty="0">
                <a:solidFill>
                  <a:schemeClr val="bg1"/>
                </a:solidFill>
              </a:rPr>
              <a:t>I</a:t>
            </a:r>
          </a:p>
          <a:p>
            <a:r>
              <a:rPr lang="fr-FR" sz="2800" b="1" dirty="0">
                <a:solidFill>
                  <a:schemeClr val="bg1"/>
                </a:solidFill>
              </a:rPr>
              <a:t>N</a:t>
            </a:r>
          </a:p>
          <a:p>
            <a:r>
              <a:rPr lang="fr-FR" sz="2800" b="1" dirty="0">
                <a:solidFill>
                  <a:schemeClr val="bg1"/>
                </a:solidFill>
              </a:rPr>
              <a:t>T</a:t>
            </a:r>
          </a:p>
          <a:p>
            <a:r>
              <a:rPr lang="fr-FR" sz="2800" b="1" dirty="0">
                <a:solidFill>
                  <a:schemeClr val="bg1"/>
                </a:solidFill>
              </a:rPr>
              <a:t>E</a:t>
            </a:r>
          </a:p>
          <a:p>
            <a:r>
              <a:rPr lang="fr-FR" sz="2800" b="1" dirty="0">
                <a:solidFill>
                  <a:schemeClr val="bg1"/>
                </a:solidFill>
              </a:rPr>
              <a:t>G</a:t>
            </a:r>
          </a:p>
          <a:p>
            <a:r>
              <a:rPr lang="fr-FR" sz="2800" b="1" dirty="0">
                <a:solidFill>
                  <a:schemeClr val="bg1"/>
                </a:solidFill>
              </a:rPr>
              <a:t>R</a:t>
            </a:r>
          </a:p>
          <a:p>
            <a:r>
              <a:rPr lang="fr-FR" sz="2800" b="1" dirty="0">
                <a:solidFill>
                  <a:schemeClr val="bg1"/>
                </a:solidFill>
              </a:rPr>
              <a:t>A</a:t>
            </a:r>
          </a:p>
          <a:p>
            <a:r>
              <a:rPr lang="fr-FR" sz="2800" b="1" dirty="0">
                <a:solidFill>
                  <a:schemeClr val="bg1"/>
                </a:solidFill>
              </a:rPr>
              <a:t>T</a:t>
            </a:r>
          </a:p>
          <a:p>
            <a:r>
              <a:rPr lang="fr-FR" sz="2800" b="1" dirty="0">
                <a:solidFill>
                  <a:schemeClr val="bg1"/>
                </a:solidFill>
              </a:rPr>
              <a:t>I</a:t>
            </a:r>
          </a:p>
          <a:p>
            <a:r>
              <a:rPr lang="fr-FR" sz="2800" b="1" dirty="0">
                <a:solidFill>
                  <a:schemeClr val="bg1"/>
                </a:solidFill>
              </a:rPr>
              <a:t>O</a:t>
            </a:r>
          </a:p>
          <a:p>
            <a:r>
              <a:rPr lang="fr-FR" sz="2800" b="1" dirty="0">
                <a:solidFill>
                  <a:schemeClr val="bg1"/>
                </a:solidFill>
              </a:rPr>
              <a:t>N</a:t>
            </a:r>
          </a:p>
          <a:p>
            <a:r>
              <a:rPr lang="fr-FR" sz="2800" b="1" dirty="0">
                <a:solidFill>
                  <a:schemeClr val="bg1"/>
                </a:solidFill>
                <a:highlight>
                  <a:srgbClr val="0000FF"/>
                </a:highlight>
              </a:rPr>
              <a:t>(6)</a:t>
            </a:r>
          </a:p>
        </p:txBody>
      </p:sp>
      <p:sp>
        <p:nvSpPr>
          <p:cNvPr id="17" name="ZoneTexte 16">
            <a:extLst>
              <a:ext uri="{FF2B5EF4-FFF2-40B4-BE49-F238E27FC236}">
                <a16:creationId xmlns:a16="http://schemas.microsoft.com/office/drawing/2014/main" xmlns="" id="{8D76970E-DAFC-4F2D-A24D-01960B8343FF}"/>
              </a:ext>
            </a:extLst>
          </p:cNvPr>
          <p:cNvSpPr txBox="1"/>
          <p:nvPr/>
        </p:nvSpPr>
        <p:spPr>
          <a:xfrm>
            <a:off x="113090" y="6195754"/>
            <a:ext cx="12078910" cy="369332"/>
          </a:xfrm>
          <a:prstGeom prst="rect">
            <a:avLst/>
          </a:prstGeom>
          <a:solidFill>
            <a:srgbClr val="FF0000"/>
          </a:solidFill>
        </p:spPr>
        <p:txBody>
          <a:bodyPr wrap="square" rtlCol="0">
            <a:spAutoFit/>
          </a:bodyPr>
          <a:lstStyle/>
          <a:p>
            <a:pPr algn="ctr"/>
            <a:r>
              <a:rPr lang="fr-FR" b="1" dirty="0">
                <a:solidFill>
                  <a:schemeClr val="bg1"/>
                </a:solidFill>
              </a:rPr>
              <a:t>Les 47 Processus regroupés en dix domaines de connaissance du management de projet / </a:t>
            </a:r>
            <a:r>
              <a:rPr lang="fr-FR" b="1" dirty="0" err="1">
                <a:solidFill>
                  <a:schemeClr val="bg1"/>
                </a:solidFill>
              </a:rPr>
              <a:t>Knowledge</a:t>
            </a:r>
            <a:r>
              <a:rPr lang="fr-FR" b="1" dirty="0">
                <a:solidFill>
                  <a:schemeClr val="bg1"/>
                </a:solidFill>
              </a:rPr>
              <a:t> Area ( Guide PMBOK)</a:t>
            </a:r>
          </a:p>
        </p:txBody>
      </p:sp>
    </p:spTree>
    <p:extLst>
      <p:ext uri="{BB962C8B-B14F-4D97-AF65-F5344CB8AC3E}">
        <p14:creationId xmlns:p14="http://schemas.microsoft.com/office/powerpoint/2010/main" val="1120099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956955" y="2008908"/>
            <a:ext cx="8004463" cy="1770351"/>
          </a:xfrm>
          <a:solidFill>
            <a:schemeClr val="accent3">
              <a:lumMod val="60000"/>
              <a:lumOff val="40000"/>
            </a:schemeClr>
          </a:solidFill>
        </p:spPr>
        <p:txBody>
          <a:bodyPr rtlCol="0">
            <a:normAutofit fontScale="90000"/>
          </a:bodyPr>
          <a:lstStyle/>
          <a:p>
            <a:pPr>
              <a:defRPr/>
            </a:pPr>
            <a:r>
              <a:rPr lang="fr-FR" altLang="fr-FR" b="1" dirty="0">
                <a:solidFill>
                  <a:schemeClr val="accent1">
                    <a:lumMod val="75000"/>
                  </a:schemeClr>
                </a:solidFill>
              </a:rPr>
              <a:t>LES PARTIES PRENANTES DU PROJET / PROGRAMME</a:t>
            </a:r>
          </a:p>
        </p:txBody>
      </p:sp>
    </p:spTree>
    <p:extLst>
      <p:ext uri="{BB962C8B-B14F-4D97-AF65-F5344CB8AC3E}">
        <p14:creationId xmlns:p14="http://schemas.microsoft.com/office/powerpoint/2010/main" val="2669786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65425" y="6384695"/>
            <a:ext cx="2560320" cy="363854"/>
          </a:xfrm>
          <a:prstGeom prst="rect">
            <a:avLst/>
          </a:prstGeom>
        </p:spPr>
        <p:txBody>
          <a:bodyPr vert="horz" lIns="97252" tIns="48626" rIns="97252" bIns="48626" rtlCol="0" anchor="ctr"/>
          <a:lstStyle/>
          <a:p>
            <a:fld id="{EADC4B2B-CF6C-477C-A79A-05576D803E22}" type="slidenum">
              <a:rPr lang="fr-FR" smtClean="0"/>
              <a:pPr/>
              <a:t>53</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36321"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97382" y="2635842"/>
            <a:ext cx="2823052" cy="1643527"/>
          </a:xfrm>
          <a:prstGeom prst="rect">
            <a:avLst/>
          </a:prstGeom>
          <a:noFill/>
        </p:spPr>
        <p:txBody>
          <a:bodyPr wrap="square" rtlCol="0">
            <a:spAutoFit/>
          </a:bodyPr>
          <a:lstStyle/>
          <a:p>
            <a:pPr algn="ctr"/>
            <a:r>
              <a:rPr lang="fr-FR" sz="3360" b="1" dirty="0"/>
              <a:t>LES PARTIES PRENANTES</a:t>
            </a:r>
          </a:p>
          <a:p>
            <a:pPr algn="ctr"/>
            <a:r>
              <a:rPr lang="fr-FR" sz="3360" b="1" dirty="0"/>
              <a:t>????</a:t>
            </a:r>
          </a:p>
        </p:txBody>
      </p:sp>
      <p:sp>
        <p:nvSpPr>
          <p:cNvPr id="11" name="AutoShape 2" descr="Résultat de recherche d'images pour &quot;echec des projets informatiques 4 causes majeures&quot;"/>
          <p:cNvSpPr>
            <a:spLocks noChangeAspect="1" noChangeArrowheads="1"/>
          </p:cNvSpPr>
          <p:nvPr/>
        </p:nvSpPr>
        <p:spPr bwMode="auto">
          <a:xfrm>
            <a:off x="7996781" y="2293909"/>
            <a:ext cx="228600" cy="34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endParaRPr lang="fr-FR" altLang="fr-FR" sz="2200">
              <a:solidFill>
                <a:schemeClr val="tx1"/>
              </a:solidFill>
            </a:endParaRPr>
          </a:p>
        </p:txBody>
      </p:sp>
      <p:sp>
        <p:nvSpPr>
          <p:cNvPr id="12" name="Rectangle 6"/>
          <p:cNvSpPr txBox="1">
            <a:spLocks noChangeArrowheads="1"/>
          </p:cNvSpPr>
          <p:nvPr/>
        </p:nvSpPr>
        <p:spPr>
          <a:xfrm>
            <a:off x="3754582" y="1510145"/>
            <a:ext cx="8146472" cy="229872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defRPr/>
            </a:pPr>
            <a:r>
              <a:rPr lang="fr-FR" altLang="fr-FR" sz="3200" dirty="0"/>
              <a:t>Groupe / Organisation / Personne / susceptibles d’affecter une décision, une activité ou le résultat final du projet ou d’être affectés par ceux-ci ( guide PMBOK)</a:t>
            </a:r>
          </a:p>
        </p:txBody>
      </p:sp>
    </p:spTree>
    <p:extLst>
      <p:ext uri="{BB962C8B-B14F-4D97-AF65-F5344CB8AC3E}">
        <p14:creationId xmlns:p14="http://schemas.microsoft.com/office/powerpoint/2010/main" val="3810783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65425" y="6384695"/>
            <a:ext cx="2560320" cy="363854"/>
          </a:xfrm>
          <a:prstGeom prst="rect">
            <a:avLst/>
          </a:prstGeom>
        </p:spPr>
        <p:txBody>
          <a:bodyPr vert="horz" lIns="97252" tIns="48626" rIns="97252" bIns="48626" rtlCol="0" anchor="ctr"/>
          <a:lstStyle/>
          <a:p>
            <a:fld id="{EADC4B2B-CF6C-477C-A79A-05576D803E22}" type="slidenum">
              <a:rPr lang="fr-FR" smtClean="0"/>
              <a:pPr/>
              <a:t>54</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36321"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97382" y="2635842"/>
            <a:ext cx="2823052" cy="2160591"/>
          </a:xfrm>
          <a:prstGeom prst="rect">
            <a:avLst/>
          </a:prstGeom>
          <a:noFill/>
        </p:spPr>
        <p:txBody>
          <a:bodyPr wrap="square" rtlCol="0">
            <a:spAutoFit/>
          </a:bodyPr>
          <a:lstStyle/>
          <a:p>
            <a:pPr algn="ctr"/>
            <a:r>
              <a:rPr lang="fr-FR" sz="3360" b="1" dirty="0"/>
              <a:t>LES PARTIES PRENANTES</a:t>
            </a:r>
          </a:p>
          <a:p>
            <a:pPr algn="ctr"/>
            <a:r>
              <a:rPr lang="fr-FR" sz="3360" b="1" dirty="0"/>
              <a:t>Pourquoi les identifier ?</a:t>
            </a:r>
          </a:p>
        </p:txBody>
      </p:sp>
      <p:sp>
        <p:nvSpPr>
          <p:cNvPr id="11" name="AutoShape 2" descr="Résultat de recherche d'images pour &quot;echec des projets informatiques 4 causes majeures&quot;"/>
          <p:cNvSpPr>
            <a:spLocks noChangeAspect="1" noChangeArrowheads="1"/>
          </p:cNvSpPr>
          <p:nvPr/>
        </p:nvSpPr>
        <p:spPr bwMode="auto">
          <a:xfrm>
            <a:off x="7996781" y="2293909"/>
            <a:ext cx="228600" cy="34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endParaRPr lang="fr-FR" altLang="fr-FR" sz="2200">
              <a:solidFill>
                <a:schemeClr val="tx1"/>
              </a:solidFill>
            </a:endParaRPr>
          </a:p>
        </p:txBody>
      </p:sp>
      <p:sp>
        <p:nvSpPr>
          <p:cNvPr id="12" name="Rectangle 6"/>
          <p:cNvSpPr txBox="1">
            <a:spLocks noChangeArrowheads="1"/>
          </p:cNvSpPr>
          <p:nvPr/>
        </p:nvSpPr>
        <p:spPr>
          <a:xfrm>
            <a:off x="3879273" y="1138210"/>
            <a:ext cx="8146472" cy="491622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defRPr/>
            </a:pPr>
            <a:r>
              <a:rPr lang="fr-FR" altLang="fr-FR" sz="2800" dirty="0"/>
              <a:t>Passif = fait le minimum</a:t>
            </a:r>
          </a:p>
          <a:p>
            <a:pPr>
              <a:defRPr/>
            </a:pPr>
            <a:r>
              <a:rPr lang="fr-FR" altLang="fr-FR" sz="2800" dirty="0"/>
              <a:t>Hésitant = prêt à s’investir mais en attente de retour</a:t>
            </a:r>
          </a:p>
          <a:p>
            <a:pPr>
              <a:defRPr/>
            </a:pPr>
            <a:r>
              <a:rPr lang="fr-FR" altLang="fr-FR" sz="2800" dirty="0"/>
              <a:t>Déchiré = à la fois positif et négatif</a:t>
            </a:r>
          </a:p>
          <a:p>
            <a:pPr>
              <a:defRPr/>
            </a:pPr>
            <a:r>
              <a:rPr lang="fr-FR" altLang="fr-FR" sz="2800" dirty="0"/>
              <a:t>Engagé = est à fond sans retenue</a:t>
            </a:r>
          </a:p>
          <a:p>
            <a:pPr>
              <a:defRPr/>
            </a:pPr>
            <a:r>
              <a:rPr lang="fr-FR" altLang="fr-FR" sz="2800" dirty="0"/>
              <a:t>Constructif = soutient avec un esprit critique / positif</a:t>
            </a:r>
          </a:p>
          <a:p>
            <a:pPr>
              <a:defRPr/>
            </a:pPr>
            <a:r>
              <a:rPr lang="fr-FR" altLang="fr-FR" sz="2800" dirty="0"/>
              <a:t>Opposant = contre, ne cèdera qu’à une hiérarchie</a:t>
            </a:r>
          </a:p>
          <a:p>
            <a:pPr>
              <a:defRPr/>
            </a:pPr>
            <a:r>
              <a:rPr lang="fr-FR" altLang="fr-FR" sz="2800" dirty="0"/>
              <a:t>Irréductible = plutôt se démettre que se soumettre</a:t>
            </a:r>
          </a:p>
        </p:txBody>
      </p:sp>
    </p:spTree>
    <p:extLst>
      <p:ext uri="{BB962C8B-B14F-4D97-AF65-F5344CB8AC3E}">
        <p14:creationId xmlns:p14="http://schemas.microsoft.com/office/powerpoint/2010/main" val="3766623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65425" y="6384695"/>
            <a:ext cx="2560320" cy="363854"/>
          </a:xfrm>
          <a:prstGeom prst="rect">
            <a:avLst/>
          </a:prstGeom>
        </p:spPr>
        <p:txBody>
          <a:bodyPr vert="horz" lIns="97252" tIns="48626" rIns="97252" bIns="48626" rtlCol="0" anchor="ctr"/>
          <a:lstStyle/>
          <a:p>
            <a:fld id="{EADC4B2B-CF6C-477C-A79A-05576D803E22}" type="slidenum">
              <a:rPr lang="fr-FR" smtClean="0"/>
              <a:pPr/>
              <a:t>55</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36321"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97382" y="2635842"/>
            <a:ext cx="2823052" cy="2160591"/>
          </a:xfrm>
          <a:prstGeom prst="rect">
            <a:avLst/>
          </a:prstGeom>
          <a:noFill/>
        </p:spPr>
        <p:txBody>
          <a:bodyPr wrap="square" rtlCol="0">
            <a:spAutoFit/>
          </a:bodyPr>
          <a:lstStyle/>
          <a:p>
            <a:pPr algn="ctr"/>
            <a:r>
              <a:rPr lang="fr-FR" sz="3360" b="1" dirty="0"/>
              <a:t>LES PARTIES PRENANTES</a:t>
            </a:r>
          </a:p>
          <a:p>
            <a:pPr algn="ctr"/>
            <a:r>
              <a:rPr lang="fr-FR" sz="3360" b="1" dirty="0"/>
              <a:t>Pourquoi les identifier ?</a:t>
            </a:r>
          </a:p>
        </p:txBody>
      </p:sp>
      <p:sp>
        <p:nvSpPr>
          <p:cNvPr id="11" name="AutoShape 2" descr="Résultat de recherche d'images pour &quot;echec des projets informatiques 4 causes majeures&quot;"/>
          <p:cNvSpPr>
            <a:spLocks noChangeAspect="1" noChangeArrowheads="1"/>
          </p:cNvSpPr>
          <p:nvPr/>
        </p:nvSpPr>
        <p:spPr bwMode="auto">
          <a:xfrm>
            <a:off x="7996781" y="2293909"/>
            <a:ext cx="228600" cy="34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endParaRPr lang="fr-FR" altLang="fr-FR" sz="2200">
              <a:solidFill>
                <a:schemeClr val="tx1"/>
              </a:solidFill>
            </a:endParaRPr>
          </a:p>
        </p:txBody>
      </p:sp>
      <p:sp>
        <p:nvSpPr>
          <p:cNvPr id="2" name="ZoneTexte 1">
            <a:extLst>
              <a:ext uri="{FF2B5EF4-FFF2-40B4-BE49-F238E27FC236}">
                <a16:creationId xmlns:a16="http://schemas.microsoft.com/office/drawing/2014/main" xmlns="" id="{50832193-7511-4451-8043-DB93A901437B}"/>
              </a:ext>
            </a:extLst>
          </p:cNvPr>
          <p:cNvSpPr txBox="1"/>
          <p:nvPr/>
        </p:nvSpPr>
        <p:spPr>
          <a:xfrm>
            <a:off x="3618516" y="1536174"/>
            <a:ext cx="8271163" cy="5262979"/>
          </a:xfrm>
          <a:prstGeom prst="rect">
            <a:avLst/>
          </a:prstGeom>
          <a:noFill/>
        </p:spPr>
        <p:txBody>
          <a:bodyPr wrap="square" rtlCol="0">
            <a:spAutoFit/>
          </a:bodyPr>
          <a:lstStyle/>
          <a:p>
            <a:pPr marL="685800" indent="-685800">
              <a:buFont typeface="Wingdings" panose="05000000000000000000" pitchFamily="2" charset="2"/>
              <a:buChar char="§"/>
            </a:pPr>
            <a:r>
              <a:rPr lang="fr-FR" sz="4800" dirty="0"/>
              <a:t>Recueil des exigences</a:t>
            </a:r>
          </a:p>
          <a:p>
            <a:pPr marL="685800" indent="-685800">
              <a:buFont typeface="Wingdings" panose="05000000000000000000" pitchFamily="2" charset="2"/>
              <a:buChar char="§"/>
            </a:pPr>
            <a:r>
              <a:rPr lang="fr-FR" sz="4800" dirty="0"/>
              <a:t>Plan de communication</a:t>
            </a:r>
          </a:p>
          <a:p>
            <a:pPr marL="685800" indent="-685800">
              <a:buFont typeface="Wingdings" panose="05000000000000000000" pitchFamily="2" charset="2"/>
              <a:buChar char="§"/>
            </a:pPr>
            <a:r>
              <a:rPr lang="fr-FR" sz="4800" dirty="0"/>
              <a:t>Plan d’approvisionnement</a:t>
            </a:r>
          </a:p>
          <a:p>
            <a:pPr marL="685800" indent="-685800">
              <a:buFont typeface="Wingdings" panose="05000000000000000000" pitchFamily="2" charset="2"/>
              <a:buChar char="§"/>
            </a:pPr>
            <a:r>
              <a:rPr lang="fr-FR" sz="4800" dirty="0"/>
              <a:t>Gestion de leur engagement</a:t>
            </a:r>
          </a:p>
          <a:p>
            <a:pPr marL="685800" indent="-685800">
              <a:buFont typeface="Wingdings" panose="05000000000000000000" pitchFamily="2" charset="2"/>
              <a:buChar char="§"/>
            </a:pPr>
            <a:r>
              <a:rPr lang="fr-FR" sz="4800" dirty="0"/>
              <a:t>Validation du contenu</a:t>
            </a:r>
          </a:p>
          <a:p>
            <a:pPr marL="685800" indent="-685800">
              <a:buFont typeface="Wingdings" panose="05000000000000000000" pitchFamily="2" charset="2"/>
              <a:buChar char="§"/>
            </a:pPr>
            <a:r>
              <a:rPr lang="fr-FR" sz="4800" dirty="0"/>
              <a:t>…</a:t>
            </a:r>
          </a:p>
          <a:p>
            <a:pPr marL="685800" indent="-685800">
              <a:buFont typeface="Wingdings" panose="05000000000000000000" pitchFamily="2" charset="2"/>
              <a:buChar char="§"/>
            </a:pPr>
            <a:endParaRPr lang="fr-FR" sz="4800" dirty="0"/>
          </a:p>
        </p:txBody>
      </p:sp>
    </p:spTree>
    <p:extLst>
      <p:ext uri="{BB962C8B-B14F-4D97-AF65-F5344CB8AC3E}">
        <p14:creationId xmlns:p14="http://schemas.microsoft.com/office/powerpoint/2010/main" val="406828907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56</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15223"/>
            <a:ext cx="3380509"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278728" y="2529208"/>
            <a:ext cx="2823052" cy="1126462"/>
          </a:xfrm>
          <a:prstGeom prst="rect">
            <a:avLst/>
          </a:prstGeom>
          <a:noFill/>
        </p:spPr>
        <p:txBody>
          <a:bodyPr wrap="square" rtlCol="0">
            <a:spAutoFit/>
          </a:bodyPr>
          <a:lstStyle/>
          <a:p>
            <a:pPr algn="ctr"/>
            <a:r>
              <a:rPr lang="fr-FR" sz="3360" b="1" dirty="0"/>
              <a:t>LES PARTIES PRENANTES</a:t>
            </a:r>
          </a:p>
        </p:txBody>
      </p:sp>
      <p:sp>
        <p:nvSpPr>
          <p:cNvPr id="10" name="Espace réservé du contenu 2"/>
          <p:cNvSpPr txBox="1">
            <a:spLocks/>
          </p:cNvSpPr>
          <p:nvPr/>
        </p:nvSpPr>
        <p:spPr>
          <a:xfrm>
            <a:off x="3956214" y="271652"/>
            <a:ext cx="7528958" cy="6284250"/>
          </a:xfrm>
          <a:prstGeom prst="rect">
            <a:avLst/>
          </a:prstGeom>
        </p:spPr>
        <p:txBody>
          <a:bodyPr lIns="68580" tIns="34290" rIns="68580" bIns="34290">
            <a:normAutofit fontScale="3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defRPr/>
            </a:pPr>
            <a:endParaRPr lang="fr-FR" sz="9600" i="1" dirty="0"/>
          </a:p>
          <a:p>
            <a:pPr lvl="1">
              <a:defRPr/>
            </a:pPr>
            <a:r>
              <a:rPr lang="fr-FR" sz="9600" i="1" dirty="0"/>
              <a:t>La Maitrise d’ouvrage ( MOA)</a:t>
            </a:r>
          </a:p>
          <a:p>
            <a:pPr lvl="1">
              <a:defRPr/>
            </a:pPr>
            <a:r>
              <a:rPr lang="fr-FR" sz="9600" i="1" dirty="0"/>
              <a:t>La Maitrise d’Ouvrage Délégué ( MOAD)</a:t>
            </a:r>
          </a:p>
          <a:p>
            <a:pPr lvl="1">
              <a:defRPr/>
            </a:pPr>
            <a:r>
              <a:rPr lang="fr-FR" sz="9600" i="1" dirty="0"/>
              <a:t>La Maitrise d’Œuvre ( MOE)</a:t>
            </a:r>
          </a:p>
          <a:p>
            <a:pPr lvl="1">
              <a:defRPr/>
            </a:pPr>
            <a:r>
              <a:rPr lang="fr-FR" sz="9600" i="1" dirty="0"/>
              <a:t>La Maitrise d’Usage ( MUE)</a:t>
            </a:r>
          </a:p>
          <a:p>
            <a:pPr lvl="1">
              <a:defRPr/>
            </a:pPr>
            <a:r>
              <a:rPr lang="fr-FR" sz="9600" i="1" dirty="0"/>
              <a:t>Les équipes de projets</a:t>
            </a:r>
          </a:p>
          <a:p>
            <a:pPr lvl="1">
              <a:defRPr/>
            </a:pPr>
            <a:r>
              <a:rPr lang="fr-FR" sz="9600" i="1" dirty="0"/>
              <a:t>Le comité de pilotage </a:t>
            </a:r>
          </a:p>
          <a:p>
            <a:pPr lvl="1">
              <a:defRPr/>
            </a:pPr>
            <a:r>
              <a:rPr lang="fr-FR" sz="9600" i="1" dirty="0"/>
              <a:t>L’équipe de management de projet</a:t>
            </a:r>
          </a:p>
          <a:p>
            <a:pPr lvl="1">
              <a:defRPr/>
            </a:pPr>
            <a:r>
              <a:rPr lang="fr-FR" sz="9600" i="1" dirty="0"/>
              <a:t>Comité de suivi</a:t>
            </a:r>
          </a:p>
          <a:p>
            <a:pPr lvl="1">
              <a:defRPr/>
            </a:pPr>
            <a:r>
              <a:rPr lang="fr-FR" sz="9600" i="1" dirty="0"/>
              <a:t>Les bénéficiaires</a:t>
            </a:r>
          </a:p>
          <a:p>
            <a:pPr lvl="1">
              <a:defRPr/>
            </a:pPr>
            <a:r>
              <a:rPr lang="fr-FR" sz="9600" b="1" i="1" dirty="0"/>
              <a:t>Le Chef de projet</a:t>
            </a:r>
          </a:p>
          <a:p>
            <a:pPr marL="0" indent="0">
              <a:buNone/>
              <a:defRPr/>
            </a:pPr>
            <a:endParaRPr lang="fr-FR" sz="1080" i="1" dirty="0"/>
          </a:p>
        </p:txBody>
      </p:sp>
    </p:spTree>
    <p:extLst>
      <p:ext uri="{BB962C8B-B14F-4D97-AF65-F5344CB8AC3E}">
        <p14:creationId xmlns:p14="http://schemas.microsoft.com/office/powerpoint/2010/main" val="6301305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57</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22073"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299510" y="2449890"/>
            <a:ext cx="2823052" cy="1126462"/>
          </a:xfrm>
          <a:prstGeom prst="rect">
            <a:avLst/>
          </a:prstGeom>
          <a:noFill/>
        </p:spPr>
        <p:txBody>
          <a:bodyPr wrap="square" rtlCol="0">
            <a:spAutoFit/>
          </a:bodyPr>
          <a:lstStyle/>
          <a:p>
            <a:pPr algn="ctr"/>
            <a:r>
              <a:rPr lang="fr-FR" sz="3360" b="1" dirty="0"/>
              <a:t>LES PARTIES PRENANTES</a:t>
            </a:r>
          </a:p>
        </p:txBody>
      </p:sp>
      <p:pic>
        <p:nvPicPr>
          <p:cNvPr id="2" name="Image 1"/>
          <p:cNvPicPr>
            <a:picLocks noChangeAspect="1"/>
          </p:cNvPicPr>
          <p:nvPr/>
        </p:nvPicPr>
        <p:blipFill>
          <a:blip r:embed="rId3"/>
          <a:stretch>
            <a:fillRect/>
          </a:stretch>
        </p:blipFill>
        <p:spPr>
          <a:xfrm>
            <a:off x="3818478" y="215325"/>
            <a:ext cx="7433117" cy="4469130"/>
          </a:xfrm>
          <a:prstGeom prst="rect">
            <a:avLst/>
          </a:prstGeom>
        </p:spPr>
      </p:pic>
      <p:sp>
        <p:nvSpPr>
          <p:cNvPr id="3" name="ZoneTexte 2"/>
          <p:cNvSpPr txBox="1"/>
          <p:nvPr/>
        </p:nvSpPr>
        <p:spPr>
          <a:xfrm>
            <a:off x="4068115" y="5189419"/>
            <a:ext cx="7347610" cy="867930"/>
          </a:xfrm>
          <a:prstGeom prst="rect">
            <a:avLst/>
          </a:prstGeom>
          <a:noFill/>
        </p:spPr>
        <p:txBody>
          <a:bodyPr wrap="square" rtlCol="0">
            <a:spAutoFit/>
          </a:bodyPr>
          <a:lstStyle/>
          <a:p>
            <a:r>
              <a:rPr lang="fr-FR" sz="1680" b="1" u="sng" dirty="0"/>
              <a:t>Source:</a:t>
            </a:r>
            <a:r>
              <a:rPr lang="en-US" altLang="fr-FR" sz="1680" b="1" u="sng" dirty="0"/>
              <a:t>A Guide to the Project Management Body of Knowledge (2013).</a:t>
            </a:r>
            <a:r>
              <a:rPr lang="en-US" altLang="fr-FR" sz="1680" b="1" dirty="0"/>
              <a:t> The Project Management Institute.  http://www.pmi.org</a:t>
            </a:r>
          </a:p>
          <a:p>
            <a:r>
              <a:rPr lang="fr-FR" sz="1680" dirty="0"/>
              <a:t> </a:t>
            </a:r>
          </a:p>
        </p:txBody>
      </p:sp>
    </p:spTree>
    <p:extLst>
      <p:ext uri="{BB962C8B-B14F-4D97-AF65-F5344CB8AC3E}">
        <p14:creationId xmlns:p14="http://schemas.microsoft.com/office/powerpoint/2010/main" val="301508253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58</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96276"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82752" y="1758481"/>
            <a:ext cx="2823052" cy="2160591"/>
          </a:xfrm>
          <a:prstGeom prst="rect">
            <a:avLst/>
          </a:prstGeom>
          <a:noFill/>
        </p:spPr>
        <p:txBody>
          <a:bodyPr wrap="square" rtlCol="0">
            <a:spAutoFit/>
          </a:bodyPr>
          <a:lstStyle/>
          <a:p>
            <a:pPr algn="ctr"/>
            <a:r>
              <a:rPr lang="fr-FR" sz="3360" b="1" dirty="0"/>
              <a:t>LES PARTIES PRENANTES</a:t>
            </a:r>
          </a:p>
          <a:p>
            <a:pPr algn="ctr"/>
            <a:r>
              <a:rPr lang="fr-FR" sz="3360" b="1" dirty="0"/>
              <a:t>POUVOIR ET INTÉRÊTS</a:t>
            </a:r>
          </a:p>
        </p:txBody>
      </p:sp>
      <p:cxnSp>
        <p:nvCxnSpPr>
          <p:cNvPr id="30" name="Connecteur droit avec flèche 29"/>
          <p:cNvCxnSpPr>
            <a:cxnSpLocks/>
          </p:cNvCxnSpPr>
          <p:nvPr/>
        </p:nvCxnSpPr>
        <p:spPr>
          <a:xfrm flipH="1" flipV="1">
            <a:off x="5634037" y="1167002"/>
            <a:ext cx="7937" cy="294481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Connecteur droit avec flèche 30"/>
          <p:cNvCxnSpPr/>
          <p:nvPr/>
        </p:nvCxnSpPr>
        <p:spPr>
          <a:xfrm>
            <a:off x="5626099" y="4119752"/>
            <a:ext cx="5310188" cy="15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ZoneTexte 8"/>
          <p:cNvSpPr txBox="1">
            <a:spLocks noChangeArrowheads="1"/>
          </p:cNvSpPr>
          <p:nvPr/>
        </p:nvSpPr>
        <p:spPr bwMode="auto">
          <a:xfrm>
            <a:off x="4271962" y="1641722"/>
            <a:ext cx="13946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dirty="0">
                <a:solidFill>
                  <a:schemeClr val="tx1"/>
                </a:solidFill>
              </a:rPr>
              <a:t>Elevé</a:t>
            </a:r>
          </a:p>
        </p:txBody>
      </p:sp>
      <p:sp>
        <p:nvSpPr>
          <p:cNvPr id="33" name="ZoneTexte 25"/>
          <p:cNvSpPr txBox="1">
            <a:spLocks noChangeArrowheads="1"/>
          </p:cNvSpPr>
          <p:nvPr/>
        </p:nvSpPr>
        <p:spPr bwMode="auto">
          <a:xfrm>
            <a:off x="4271962" y="3600639"/>
            <a:ext cx="12096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a:solidFill>
                  <a:schemeClr val="tx1"/>
                </a:solidFill>
              </a:rPr>
              <a:t>Faible</a:t>
            </a:r>
          </a:p>
        </p:txBody>
      </p:sp>
      <p:sp>
        <p:nvSpPr>
          <p:cNvPr id="34" name="ZoneTexte 26"/>
          <p:cNvSpPr txBox="1">
            <a:spLocks noChangeArrowheads="1"/>
          </p:cNvSpPr>
          <p:nvPr/>
        </p:nvSpPr>
        <p:spPr bwMode="auto">
          <a:xfrm>
            <a:off x="5356225" y="4316601"/>
            <a:ext cx="1349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a:solidFill>
                  <a:schemeClr val="tx1"/>
                </a:solidFill>
              </a:rPr>
              <a:t>Faible</a:t>
            </a:r>
          </a:p>
        </p:txBody>
      </p:sp>
      <p:sp>
        <p:nvSpPr>
          <p:cNvPr id="35" name="ZoneTexte 27"/>
          <p:cNvSpPr txBox="1">
            <a:spLocks noChangeArrowheads="1"/>
          </p:cNvSpPr>
          <p:nvPr/>
        </p:nvSpPr>
        <p:spPr bwMode="auto">
          <a:xfrm>
            <a:off x="7343774" y="4372165"/>
            <a:ext cx="1808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b="1" dirty="0">
                <a:solidFill>
                  <a:srgbClr val="FF0000"/>
                </a:solidFill>
              </a:rPr>
              <a:t>Intérêt 1-4</a:t>
            </a:r>
          </a:p>
        </p:txBody>
      </p:sp>
      <p:sp>
        <p:nvSpPr>
          <p:cNvPr id="36" name="ZoneTexte 28"/>
          <p:cNvSpPr txBox="1">
            <a:spLocks noChangeArrowheads="1"/>
          </p:cNvSpPr>
          <p:nvPr/>
        </p:nvSpPr>
        <p:spPr bwMode="auto">
          <a:xfrm>
            <a:off x="9356724" y="4361052"/>
            <a:ext cx="16684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dirty="0">
                <a:solidFill>
                  <a:schemeClr val="tx1"/>
                </a:solidFill>
              </a:rPr>
              <a:t>Elevé </a:t>
            </a:r>
          </a:p>
        </p:txBody>
      </p:sp>
      <p:sp>
        <p:nvSpPr>
          <p:cNvPr id="37" name="Rectangle 36"/>
          <p:cNvSpPr/>
          <p:nvPr/>
        </p:nvSpPr>
        <p:spPr>
          <a:xfrm>
            <a:off x="5626100" y="1325751"/>
            <a:ext cx="2684464" cy="131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dirty="0"/>
              <a:t>Maintenir Satisfait</a:t>
            </a:r>
          </a:p>
        </p:txBody>
      </p:sp>
      <p:sp>
        <p:nvSpPr>
          <p:cNvPr id="38" name="Rectangle 37"/>
          <p:cNvSpPr/>
          <p:nvPr/>
        </p:nvSpPr>
        <p:spPr>
          <a:xfrm>
            <a:off x="8142287" y="1333688"/>
            <a:ext cx="2459038" cy="1304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dirty="0"/>
              <a:t>Gérer avec attention</a:t>
            </a:r>
          </a:p>
        </p:txBody>
      </p:sp>
      <p:sp>
        <p:nvSpPr>
          <p:cNvPr id="39" name="Rectangle 38"/>
          <p:cNvSpPr/>
          <p:nvPr/>
        </p:nvSpPr>
        <p:spPr>
          <a:xfrm>
            <a:off x="5634037" y="2638613"/>
            <a:ext cx="2514600" cy="149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dirty="0"/>
              <a:t>Surveiller</a:t>
            </a:r>
          </a:p>
        </p:txBody>
      </p:sp>
      <p:sp>
        <p:nvSpPr>
          <p:cNvPr id="40" name="Rectangle 39"/>
          <p:cNvSpPr/>
          <p:nvPr/>
        </p:nvSpPr>
        <p:spPr>
          <a:xfrm>
            <a:off x="8162923" y="2638613"/>
            <a:ext cx="2438400" cy="149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dirty="0"/>
              <a:t>Maintenir Informé</a:t>
            </a:r>
          </a:p>
        </p:txBody>
      </p:sp>
      <p:sp>
        <p:nvSpPr>
          <p:cNvPr id="41" name="ZoneTexte 24"/>
          <p:cNvSpPr txBox="1">
            <a:spLocks noChangeArrowheads="1"/>
          </p:cNvSpPr>
          <p:nvPr/>
        </p:nvSpPr>
        <p:spPr bwMode="auto">
          <a:xfrm>
            <a:off x="3831240" y="2470592"/>
            <a:ext cx="18935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b="1" dirty="0">
                <a:solidFill>
                  <a:srgbClr val="FF0000"/>
                </a:solidFill>
              </a:rPr>
              <a:t>Pouvoir 1-4</a:t>
            </a:r>
          </a:p>
        </p:txBody>
      </p:sp>
      <p:sp>
        <p:nvSpPr>
          <p:cNvPr id="2" name="ZoneTexte 1">
            <a:extLst>
              <a:ext uri="{FF2B5EF4-FFF2-40B4-BE49-F238E27FC236}">
                <a16:creationId xmlns:a16="http://schemas.microsoft.com/office/drawing/2014/main" xmlns="" id="{013F3B45-6188-4358-827B-C4C43B0049A0}"/>
              </a:ext>
            </a:extLst>
          </p:cNvPr>
          <p:cNvSpPr txBox="1"/>
          <p:nvPr/>
        </p:nvSpPr>
        <p:spPr>
          <a:xfrm>
            <a:off x="5084617" y="5472545"/>
            <a:ext cx="5940569" cy="369332"/>
          </a:xfrm>
          <a:prstGeom prst="rect">
            <a:avLst/>
          </a:prstGeom>
          <a:noFill/>
        </p:spPr>
        <p:txBody>
          <a:bodyPr wrap="square" rtlCol="0">
            <a:spAutoFit/>
          </a:bodyPr>
          <a:lstStyle/>
          <a:p>
            <a:pPr algn="ctr"/>
            <a:r>
              <a:rPr lang="fr-FR" b="1" dirty="0"/>
              <a:t>Matrice pouvoir/intérêt des parties prenantes</a:t>
            </a:r>
          </a:p>
        </p:txBody>
      </p:sp>
    </p:spTree>
    <p:extLst>
      <p:ext uri="{BB962C8B-B14F-4D97-AF65-F5344CB8AC3E}">
        <p14:creationId xmlns:p14="http://schemas.microsoft.com/office/powerpoint/2010/main" val="288554233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59</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457920"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79449" y="2507913"/>
            <a:ext cx="2823052" cy="1643527"/>
          </a:xfrm>
          <a:prstGeom prst="rect">
            <a:avLst/>
          </a:prstGeom>
          <a:noFill/>
        </p:spPr>
        <p:txBody>
          <a:bodyPr wrap="square" rtlCol="0">
            <a:spAutoFit/>
          </a:bodyPr>
          <a:lstStyle/>
          <a:p>
            <a:pPr algn="ctr"/>
            <a:r>
              <a:rPr lang="fr-FR" sz="3360" b="1" dirty="0"/>
              <a:t>EXEMPLE DE PROJET</a:t>
            </a:r>
          </a:p>
          <a:p>
            <a:pPr algn="ctr"/>
            <a:endParaRPr lang="fr-FR" sz="3360" b="1" dirty="0"/>
          </a:p>
        </p:txBody>
      </p:sp>
      <p:cxnSp>
        <p:nvCxnSpPr>
          <p:cNvPr id="30" name="Connecteur droit avec flèche 29"/>
          <p:cNvCxnSpPr>
            <a:cxnSpLocks/>
          </p:cNvCxnSpPr>
          <p:nvPr/>
        </p:nvCxnSpPr>
        <p:spPr>
          <a:xfrm flipH="1" flipV="1">
            <a:off x="5740378" y="3071144"/>
            <a:ext cx="7937" cy="294481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Connecteur droit avec flèche 30"/>
          <p:cNvCxnSpPr/>
          <p:nvPr/>
        </p:nvCxnSpPr>
        <p:spPr>
          <a:xfrm>
            <a:off x="5781678" y="6023125"/>
            <a:ext cx="5310188" cy="158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ZoneTexte 8"/>
          <p:cNvSpPr txBox="1">
            <a:spLocks noChangeArrowheads="1"/>
          </p:cNvSpPr>
          <p:nvPr/>
        </p:nvSpPr>
        <p:spPr bwMode="auto">
          <a:xfrm>
            <a:off x="4419601" y="3560970"/>
            <a:ext cx="13946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dirty="0">
                <a:solidFill>
                  <a:schemeClr val="tx1"/>
                </a:solidFill>
              </a:rPr>
              <a:t>Elevé</a:t>
            </a:r>
          </a:p>
        </p:txBody>
      </p:sp>
      <p:sp>
        <p:nvSpPr>
          <p:cNvPr id="33" name="ZoneTexte 25"/>
          <p:cNvSpPr txBox="1">
            <a:spLocks noChangeArrowheads="1"/>
          </p:cNvSpPr>
          <p:nvPr/>
        </p:nvSpPr>
        <p:spPr bwMode="auto">
          <a:xfrm>
            <a:off x="4419602" y="5519887"/>
            <a:ext cx="12096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a:solidFill>
                  <a:schemeClr val="tx1"/>
                </a:solidFill>
              </a:rPr>
              <a:t>Faible</a:t>
            </a:r>
          </a:p>
        </p:txBody>
      </p:sp>
      <p:sp>
        <p:nvSpPr>
          <p:cNvPr id="34" name="ZoneTexte 26"/>
          <p:cNvSpPr txBox="1">
            <a:spLocks noChangeArrowheads="1"/>
          </p:cNvSpPr>
          <p:nvPr/>
        </p:nvSpPr>
        <p:spPr bwMode="auto">
          <a:xfrm>
            <a:off x="5503864" y="6235849"/>
            <a:ext cx="1349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a:solidFill>
                  <a:schemeClr val="tx1"/>
                </a:solidFill>
              </a:rPr>
              <a:t>Faible</a:t>
            </a:r>
          </a:p>
        </p:txBody>
      </p:sp>
      <p:sp>
        <p:nvSpPr>
          <p:cNvPr id="35" name="ZoneTexte 27"/>
          <p:cNvSpPr txBox="1">
            <a:spLocks noChangeArrowheads="1"/>
          </p:cNvSpPr>
          <p:nvPr/>
        </p:nvSpPr>
        <p:spPr bwMode="auto">
          <a:xfrm>
            <a:off x="7491414" y="6291412"/>
            <a:ext cx="1808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b="1" dirty="0">
                <a:solidFill>
                  <a:srgbClr val="FF0000"/>
                </a:solidFill>
              </a:rPr>
              <a:t>Intérêt 1-4</a:t>
            </a:r>
          </a:p>
        </p:txBody>
      </p:sp>
      <p:sp>
        <p:nvSpPr>
          <p:cNvPr id="36" name="ZoneTexte 28"/>
          <p:cNvSpPr txBox="1">
            <a:spLocks noChangeArrowheads="1"/>
          </p:cNvSpPr>
          <p:nvPr/>
        </p:nvSpPr>
        <p:spPr bwMode="auto">
          <a:xfrm>
            <a:off x="9504364" y="6280299"/>
            <a:ext cx="16684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dirty="0">
                <a:solidFill>
                  <a:schemeClr val="tx1"/>
                </a:solidFill>
              </a:rPr>
              <a:t>Elevé </a:t>
            </a:r>
          </a:p>
        </p:txBody>
      </p:sp>
      <p:sp>
        <p:nvSpPr>
          <p:cNvPr id="37" name="Rectangle 36"/>
          <p:cNvSpPr/>
          <p:nvPr/>
        </p:nvSpPr>
        <p:spPr>
          <a:xfrm>
            <a:off x="5792826" y="3244998"/>
            <a:ext cx="2684464" cy="131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b="1" dirty="0">
                <a:solidFill>
                  <a:srgbClr val="FF0000"/>
                </a:solidFill>
              </a:rPr>
              <a:t>BM</a:t>
            </a:r>
          </a:p>
          <a:p>
            <a:pPr algn="ctr">
              <a:defRPr/>
            </a:pPr>
            <a:r>
              <a:rPr lang="fr-FR" sz="2200" dirty="0"/>
              <a:t>Maintenir Satisfait</a:t>
            </a:r>
          </a:p>
        </p:txBody>
      </p:sp>
      <p:sp>
        <p:nvSpPr>
          <p:cNvPr id="38" name="Rectangle 37"/>
          <p:cNvSpPr/>
          <p:nvPr/>
        </p:nvSpPr>
        <p:spPr>
          <a:xfrm>
            <a:off x="8289926" y="3252936"/>
            <a:ext cx="2459038" cy="1304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b="1" dirty="0">
                <a:solidFill>
                  <a:srgbClr val="FF0000"/>
                </a:solidFill>
              </a:rPr>
              <a:t>ETAT</a:t>
            </a:r>
          </a:p>
          <a:p>
            <a:pPr algn="ctr">
              <a:defRPr/>
            </a:pPr>
            <a:r>
              <a:rPr lang="fr-FR" sz="2200" dirty="0"/>
              <a:t>Gérer avec attention</a:t>
            </a:r>
          </a:p>
        </p:txBody>
      </p:sp>
      <p:sp>
        <p:nvSpPr>
          <p:cNvPr id="39" name="Rectangle 38"/>
          <p:cNvSpPr/>
          <p:nvPr/>
        </p:nvSpPr>
        <p:spPr>
          <a:xfrm>
            <a:off x="5781677" y="4557860"/>
            <a:ext cx="2514600" cy="149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b="1" dirty="0">
                <a:solidFill>
                  <a:srgbClr val="FF0000"/>
                </a:solidFill>
              </a:rPr>
              <a:t>PRESTATAIRE</a:t>
            </a:r>
          </a:p>
          <a:p>
            <a:pPr algn="ctr">
              <a:defRPr/>
            </a:pPr>
            <a:r>
              <a:rPr lang="fr-FR" sz="2200" dirty="0"/>
              <a:t>Surveiller</a:t>
            </a:r>
          </a:p>
        </p:txBody>
      </p:sp>
      <p:sp>
        <p:nvSpPr>
          <p:cNvPr id="40" name="Rectangle 39"/>
          <p:cNvSpPr/>
          <p:nvPr/>
        </p:nvSpPr>
        <p:spPr>
          <a:xfrm>
            <a:off x="8310563" y="4557860"/>
            <a:ext cx="2438400" cy="149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200" b="1" dirty="0">
                <a:solidFill>
                  <a:srgbClr val="FF0000"/>
                </a:solidFill>
              </a:rPr>
              <a:t>POPULATION</a:t>
            </a:r>
          </a:p>
          <a:p>
            <a:pPr algn="ctr">
              <a:defRPr/>
            </a:pPr>
            <a:r>
              <a:rPr lang="fr-FR" sz="2200" dirty="0"/>
              <a:t>Maintenir Informé</a:t>
            </a:r>
          </a:p>
        </p:txBody>
      </p:sp>
      <p:sp>
        <p:nvSpPr>
          <p:cNvPr id="41" name="ZoneTexte 24"/>
          <p:cNvSpPr txBox="1">
            <a:spLocks noChangeArrowheads="1"/>
          </p:cNvSpPr>
          <p:nvPr/>
        </p:nvSpPr>
        <p:spPr bwMode="auto">
          <a:xfrm>
            <a:off x="3978880" y="4389840"/>
            <a:ext cx="189350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fr-FR" altLang="fr-FR" sz="2200" b="1" dirty="0">
                <a:solidFill>
                  <a:srgbClr val="FF0000"/>
                </a:solidFill>
              </a:rPr>
              <a:t>Pouvoir 1-4</a:t>
            </a:r>
          </a:p>
        </p:txBody>
      </p:sp>
      <p:graphicFrame>
        <p:nvGraphicFramePr>
          <p:cNvPr id="2" name="Tableau 1"/>
          <p:cNvGraphicFramePr>
            <a:graphicFrameLocks noGrp="1"/>
          </p:cNvGraphicFramePr>
          <p:nvPr>
            <p:extLst/>
          </p:nvPr>
        </p:nvGraphicFramePr>
        <p:xfrm>
          <a:off x="4315320" y="220903"/>
          <a:ext cx="6572598" cy="2669267"/>
        </p:xfrm>
        <a:graphic>
          <a:graphicData uri="http://schemas.openxmlformats.org/drawingml/2006/table">
            <a:tbl>
              <a:tblPr firstRow="1" bandRow="1">
                <a:tableStyleId>{5C22544A-7EE6-4342-B048-85BDC9FD1C3A}</a:tableStyleId>
              </a:tblPr>
              <a:tblGrid>
                <a:gridCol w="2190866">
                  <a:extLst>
                    <a:ext uri="{9D8B030D-6E8A-4147-A177-3AD203B41FA5}">
                      <a16:colId xmlns:a16="http://schemas.microsoft.com/office/drawing/2014/main" xmlns="" val="147758416"/>
                    </a:ext>
                  </a:extLst>
                </a:gridCol>
                <a:gridCol w="2190866">
                  <a:extLst>
                    <a:ext uri="{9D8B030D-6E8A-4147-A177-3AD203B41FA5}">
                      <a16:colId xmlns:a16="http://schemas.microsoft.com/office/drawing/2014/main" xmlns="" val="799494272"/>
                    </a:ext>
                  </a:extLst>
                </a:gridCol>
                <a:gridCol w="2190866">
                  <a:extLst>
                    <a:ext uri="{9D8B030D-6E8A-4147-A177-3AD203B41FA5}">
                      <a16:colId xmlns:a16="http://schemas.microsoft.com/office/drawing/2014/main" xmlns="" val="990192209"/>
                    </a:ext>
                  </a:extLst>
                </a:gridCol>
              </a:tblGrid>
              <a:tr h="804611">
                <a:tc>
                  <a:txBody>
                    <a:bodyPr/>
                    <a:lstStyle/>
                    <a:p>
                      <a:r>
                        <a:rPr lang="fr-FR" sz="2200" dirty="0"/>
                        <a:t>Parties prenantes</a:t>
                      </a:r>
                    </a:p>
                  </a:txBody>
                  <a:tcPr marL="109728" marR="109728" marT="54864" marB="54864"/>
                </a:tc>
                <a:tc>
                  <a:txBody>
                    <a:bodyPr/>
                    <a:lstStyle/>
                    <a:p>
                      <a:r>
                        <a:rPr lang="fr-FR" sz="2900" dirty="0">
                          <a:solidFill>
                            <a:srgbClr val="FF0000"/>
                          </a:solidFill>
                        </a:rPr>
                        <a:t>Pouvoir  1-4</a:t>
                      </a:r>
                    </a:p>
                  </a:txBody>
                  <a:tcPr marL="109728" marR="109728" marT="54864" marB="54864"/>
                </a:tc>
                <a:tc>
                  <a:txBody>
                    <a:bodyPr/>
                    <a:lstStyle/>
                    <a:p>
                      <a:r>
                        <a:rPr lang="fr-FR" sz="2900" dirty="0">
                          <a:solidFill>
                            <a:srgbClr val="FF0000"/>
                          </a:solidFill>
                        </a:rPr>
                        <a:t>Intérêt 1-4</a:t>
                      </a:r>
                    </a:p>
                  </a:txBody>
                  <a:tcPr marL="109728" marR="109728" marT="54864" marB="54864"/>
                </a:tc>
                <a:extLst>
                  <a:ext uri="{0D108BD9-81ED-4DB2-BD59-A6C34878D82A}">
                    <a16:rowId xmlns:a16="http://schemas.microsoft.com/office/drawing/2014/main" xmlns="" val="486321949"/>
                  </a:ext>
                </a:extLst>
              </a:tr>
              <a:tr h="466164">
                <a:tc>
                  <a:txBody>
                    <a:bodyPr/>
                    <a:lstStyle/>
                    <a:p>
                      <a:r>
                        <a:rPr lang="fr-FR" sz="2200" dirty="0"/>
                        <a:t>ETAT</a:t>
                      </a:r>
                    </a:p>
                  </a:txBody>
                  <a:tcPr marL="109728" marR="109728" marT="54864" marB="54864"/>
                </a:tc>
                <a:tc>
                  <a:txBody>
                    <a:bodyPr/>
                    <a:lstStyle/>
                    <a:p>
                      <a:r>
                        <a:rPr lang="fr-FR" sz="2200" dirty="0"/>
                        <a:t>4</a:t>
                      </a:r>
                    </a:p>
                  </a:txBody>
                  <a:tcPr marL="109728" marR="109728" marT="54864" marB="54864"/>
                </a:tc>
                <a:tc>
                  <a:txBody>
                    <a:bodyPr/>
                    <a:lstStyle/>
                    <a:p>
                      <a:r>
                        <a:rPr lang="fr-FR" sz="2200" dirty="0"/>
                        <a:t>4</a:t>
                      </a:r>
                    </a:p>
                  </a:txBody>
                  <a:tcPr marL="109728" marR="109728" marT="54864" marB="54864"/>
                </a:tc>
                <a:extLst>
                  <a:ext uri="{0D108BD9-81ED-4DB2-BD59-A6C34878D82A}">
                    <a16:rowId xmlns:a16="http://schemas.microsoft.com/office/drawing/2014/main" xmlns="" val="531949030"/>
                  </a:ext>
                </a:extLst>
              </a:tr>
              <a:tr h="466164">
                <a:tc>
                  <a:txBody>
                    <a:bodyPr/>
                    <a:lstStyle/>
                    <a:p>
                      <a:r>
                        <a:rPr lang="fr-FR" sz="2200" dirty="0"/>
                        <a:t>BM</a:t>
                      </a:r>
                    </a:p>
                  </a:txBody>
                  <a:tcPr marL="109728" marR="109728" marT="54864" marB="54864"/>
                </a:tc>
                <a:tc>
                  <a:txBody>
                    <a:bodyPr/>
                    <a:lstStyle/>
                    <a:p>
                      <a:r>
                        <a:rPr lang="fr-FR" sz="2200" dirty="0"/>
                        <a:t>4</a:t>
                      </a:r>
                    </a:p>
                  </a:txBody>
                  <a:tcPr marL="109728" marR="109728" marT="54864" marB="54864"/>
                </a:tc>
                <a:tc>
                  <a:txBody>
                    <a:bodyPr/>
                    <a:lstStyle/>
                    <a:p>
                      <a:r>
                        <a:rPr lang="fr-FR" sz="2200" dirty="0"/>
                        <a:t>1</a:t>
                      </a:r>
                    </a:p>
                  </a:txBody>
                  <a:tcPr marL="109728" marR="109728" marT="54864" marB="54864"/>
                </a:tc>
                <a:extLst>
                  <a:ext uri="{0D108BD9-81ED-4DB2-BD59-A6C34878D82A}">
                    <a16:rowId xmlns:a16="http://schemas.microsoft.com/office/drawing/2014/main" xmlns="" val="3273577398"/>
                  </a:ext>
                </a:extLst>
              </a:tr>
              <a:tr h="466164">
                <a:tc>
                  <a:txBody>
                    <a:bodyPr/>
                    <a:lstStyle/>
                    <a:p>
                      <a:r>
                        <a:rPr lang="fr-FR" sz="2200" dirty="0"/>
                        <a:t>POPULATION</a:t>
                      </a:r>
                    </a:p>
                  </a:txBody>
                  <a:tcPr marL="109728" marR="109728" marT="54864" marB="54864"/>
                </a:tc>
                <a:tc>
                  <a:txBody>
                    <a:bodyPr/>
                    <a:lstStyle/>
                    <a:p>
                      <a:r>
                        <a:rPr lang="fr-FR" sz="2200" dirty="0"/>
                        <a:t>0</a:t>
                      </a:r>
                    </a:p>
                  </a:txBody>
                  <a:tcPr marL="109728" marR="109728" marT="54864" marB="54864"/>
                </a:tc>
                <a:tc>
                  <a:txBody>
                    <a:bodyPr/>
                    <a:lstStyle/>
                    <a:p>
                      <a:r>
                        <a:rPr lang="fr-FR" sz="2200" dirty="0"/>
                        <a:t>4</a:t>
                      </a:r>
                    </a:p>
                  </a:txBody>
                  <a:tcPr marL="109728" marR="109728" marT="54864" marB="54864"/>
                </a:tc>
                <a:extLst>
                  <a:ext uri="{0D108BD9-81ED-4DB2-BD59-A6C34878D82A}">
                    <a16:rowId xmlns:a16="http://schemas.microsoft.com/office/drawing/2014/main" xmlns="" val="2752303356"/>
                  </a:ext>
                </a:extLst>
              </a:tr>
              <a:tr h="466164">
                <a:tc>
                  <a:txBody>
                    <a:bodyPr/>
                    <a:lstStyle/>
                    <a:p>
                      <a:r>
                        <a:rPr lang="fr-FR" sz="2200" dirty="0"/>
                        <a:t>PRESTATAIRE</a:t>
                      </a:r>
                    </a:p>
                  </a:txBody>
                  <a:tcPr marL="109728" marR="109728" marT="54864" marB="54864"/>
                </a:tc>
                <a:tc>
                  <a:txBody>
                    <a:bodyPr/>
                    <a:lstStyle/>
                    <a:p>
                      <a:r>
                        <a:rPr lang="fr-FR" sz="2200" dirty="0"/>
                        <a:t>1</a:t>
                      </a:r>
                    </a:p>
                  </a:txBody>
                  <a:tcPr marL="109728" marR="109728" marT="54864" marB="54864"/>
                </a:tc>
                <a:tc>
                  <a:txBody>
                    <a:bodyPr/>
                    <a:lstStyle/>
                    <a:p>
                      <a:r>
                        <a:rPr lang="fr-FR" sz="2200" dirty="0"/>
                        <a:t>1</a:t>
                      </a:r>
                    </a:p>
                  </a:txBody>
                  <a:tcPr marL="109728" marR="109728" marT="54864" marB="54864"/>
                </a:tc>
                <a:extLst>
                  <a:ext uri="{0D108BD9-81ED-4DB2-BD59-A6C34878D82A}">
                    <a16:rowId xmlns:a16="http://schemas.microsoft.com/office/drawing/2014/main" xmlns="" val="1081900820"/>
                  </a:ext>
                </a:extLst>
              </a:tr>
            </a:tbl>
          </a:graphicData>
        </a:graphic>
      </p:graphicFrame>
    </p:spTree>
    <p:extLst>
      <p:ext uri="{BB962C8B-B14F-4D97-AF65-F5344CB8AC3E}">
        <p14:creationId xmlns:p14="http://schemas.microsoft.com/office/powerpoint/2010/main" val="386575245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923422"/>
          </a:xfrm>
          <a:solidFill>
            <a:schemeClr val="accent1"/>
          </a:solidFill>
        </p:spPr>
        <p:txBody>
          <a:bodyPr>
            <a:normAutofit fontScale="90000"/>
          </a:bodyPr>
          <a:lstStyle/>
          <a:p>
            <a:r>
              <a:rPr lang="fr-FR" b="1" dirty="0">
                <a:solidFill>
                  <a:schemeClr val="bg1"/>
                </a:solidFill>
              </a:rPr>
              <a:t>DEROULEMENT DU SEMINAIRE</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166255" y="1390770"/>
            <a:ext cx="11651672" cy="4525121"/>
          </a:xfrm>
        </p:spPr>
        <p:txBody>
          <a:bodyPr>
            <a:normAutofit/>
          </a:bodyPr>
          <a:lstStyle/>
          <a:p>
            <a:pPr marL="800100" lvl="1" indent="-342900" algn="l">
              <a:buFont typeface="Wingdings" panose="05000000000000000000" pitchFamily="2" charset="2"/>
              <a:buChar char="§"/>
            </a:pPr>
            <a:r>
              <a:rPr lang="fr-FR" sz="4000" dirty="0"/>
              <a:t>COURS </a:t>
            </a:r>
          </a:p>
          <a:p>
            <a:pPr marL="800100" lvl="1" indent="-342900" algn="l">
              <a:buFont typeface="Wingdings" panose="05000000000000000000" pitchFamily="2" charset="2"/>
              <a:buChar char="§"/>
            </a:pPr>
            <a:r>
              <a:rPr lang="fr-FR" sz="4000" dirty="0"/>
              <a:t>EXERCICE ( QCM)</a:t>
            </a:r>
          </a:p>
          <a:p>
            <a:pPr marL="800100" lvl="1" indent="-342900" algn="l">
              <a:buFont typeface="Wingdings" panose="05000000000000000000" pitchFamily="2" charset="2"/>
              <a:buChar char="§"/>
            </a:pPr>
            <a:r>
              <a:rPr lang="fr-FR" sz="4000" dirty="0"/>
              <a:t>TRAVAUX PRATIQUES </a:t>
            </a:r>
          </a:p>
          <a:p>
            <a:pPr marL="1257300" lvl="2" indent="-342900" algn="l">
              <a:buFont typeface="Wingdings" panose="05000000000000000000" pitchFamily="2" charset="2"/>
              <a:buChar char="§"/>
            </a:pPr>
            <a:r>
              <a:rPr lang="fr-FR" sz="3800" dirty="0"/>
              <a:t> Excel, Powerpoint, Ms </a:t>
            </a:r>
            <a:r>
              <a:rPr lang="fr-FR" sz="3800" dirty="0" err="1"/>
              <a:t>project</a:t>
            </a:r>
            <a:endParaRPr lang="fr-FR" sz="3800" dirty="0"/>
          </a:p>
          <a:p>
            <a:pPr marL="800100" lvl="1" indent="-342900" algn="l">
              <a:buFont typeface="Wingdings" panose="05000000000000000000" pitchFamily="2" charset="2"/>
              <a:buChar char="§"/>
            </a:pPr>
            <a:r>
              <a:rPr lang="fr-FR" sz="4000" dirty="0"/>
              <a:t>PRESENTATION DE VOTRE PROJET LE DERNIER JOUR</a:t>
            </a:r>
          </a:p>
          <a:p>
            <a:pPr marL="1257300" lvl="2" indent="-342900" algn="l">
              <a:buFont typeface="Wingdings" panose="05000000000000000000" pitchFamily="2" charset="2"/>
              <a:buChar char="§"/>
            </a:pPr>
            <a:r>
              <a:rPr lang="fr-FR" sz="3800" b="1" i="1" dirty="0"/>
              <a:t>30 Minutes de présentation</a:t>
            </a:r>
          </a:p>
          <a:p>
            <a:pPr marL="1257300" lvl="2" indent="-342900" algn="l">
              <a:buFont typeface="Wingdings" panose="05000000000000000000" pitchFamily="2" charset="2"/>
              <a:buChar char="§"/>
            </a:pPr>
            <a:r>
              <a:rPr lang="fr-FR" sz="3800" b="1" i="1" dirty="0"/>
              <a:t>10 minutes d’échanges avec tous les participants</a:t>
            </a:r>
          </a:p>
        </p:txBody>
      </p:sp>
    </p:spTree>
    <p:extLst>
      <p:ext uri="{BB962C8B-B14F-4D97-AF65-F5344CB8AC3E}">
        <p14:creationId xmlns:p14="http://schemas.microsoft.com/office/powerpoint/2010/main" val="2973285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923422"/>
          </a:xfrm>
          <a:solidFill>
            <a:schemeClr val="accent1"/>
          </a:solidFill>
        </p:spPr>
        <p:txBody>
          <a:bodyPr>
            <a:normAutofit/>
          </a:bodyPr>
          <a:lstStyle/>
          <a:p>
            <a:r>
              <a:rPr lang="fr-FR" b="1" dirty="0">
                <a:solidFill>
                  <a:schemeClr val="bg1"/>
                </a:solidFill>
              </a:rPr>
              <a:t>EXERCICE </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166254" y="1390770"/>
            <a:ext cx="11914910" cy="5093157"/>
          </a:xfrm>
        </p:spPr>
        <p:txBody>
          <a:bodyPr>
            <a:normAutofit fontScale="70000" lnSpcReduction="20000"/>
          </a:bodyPr>
          <a:lstStyle/>
          <a:p>
            <a:pPr marL="800100" lvl="1" indent="-342900" algn="l">
              <a:buFont typeface="Wingdings" panose="05000000000000000000" pitchFamily="2" charset="2"/>
              <a:buChar char="§"/>
            </a:pPr>
            <a:r>
              <a:rPr lang="fr-FR" sz="4000" dirty="0"/>
              <a:t>Vous êtes le nouveau chef du projet ci-dessous</a:t>
            </a:r>
          </a:p>
          <a:p>
            <a:pPr lvl="1" algn="l"/>
            <a:endParaRPr lang="fr-FR" sz="4000" dirty="0"/>
          </a:p>
          <a:p>
            <a:pPr marL="1257300" lvl="2" indent="-342900" algn="l">
              <a:buFont typeface="Wingdings" panose="05000000000000000000" pitchFamily="2" charset="2"/>
              <a:buChar char="§"/>
            </a:pPr>
            <a:r>
              <a:rPr lang="fr-FR" sz="3800" dirty="0"/>
              <a:t>Projet de désarmement et d’insertion des Ex-combattants</a:t>
            </a:r>
          </a:p>
          <a:p>
            <a:pPr marL="1257300" lvl="2" indent="-342900" algn="l">
              <a:buFont typeface="Wingdings" panose="05000000000000000000" pitchFamily="2" charset="2"/>
              <a:buChar char="§"/>
            </a:pPr>
            <a:r>
              <a:rPr lang="fr-FR" sz="3800" dirty="0"/>
              <a:t>Construction du nouvel échangeur du point E de Dakar</a:t>
            </a:r>
          </a:p>
          <a:p>
            <a:pPr marL="1257300" lvl="2" indent="-342900" algn="l">
              <a:buFont typeface="Wingdings" panose="05000000000000000000" pitchFamily="2" charset="2"/>
              <a:buChar char="§"/>
            </a:pPr>
            <a:r>
              <a:rPr lang="fr-FR" sz="3800" dirty="0"/>
              <a:t>Projet de construction de l’hôpital moderne de Conakry</a:t>
            </a:r>
          </a:p>
          <a:p>
            <a:pPr marL="1257300" lvl="2" indent="-342900" algn="l">
              <a:buFont typeface="Wingdings" panose="05000000000000000000" pitchFamily="2" charset="2"/>
              <a:buChar char="§"/>
            </a:pPr>
            <a:r>
              <a:rPr lang="fr-FR" sz="3800" dirty="0"/>
              <a:t>Projet d’assurance maladie CEDEAO</a:t>
            </a:r>
          </a:p>
          <a:p>
            <a:pPr marL="1257300" lvl="2" indent="-342900" algn="l">
              <a:buFont typeface="Wingdings" panose="05000000000000000000" pitchFamily="2" charset="2"/>
              <a:buChar char="§"/>
            </a:pPr>
            <a:r>
              <a:rPr lang="fr-FR" sz="3800" dirty="0"/>
              <a:t>Projet logement pour tous</a:t>
            </a:r>
          </a:p>
          <a:p>
            <a:pPr marL="1257300" lvl="2" indent="-342900" algn="l">
              <a:buFont typeface="Wingdings" panose="05000000000000000000" pitchFamily="2" charset="2"/>
              <a:buChar char="§"/>
            </a:pPr>
            <a:r>
              <a:rPr lang="fr-FR" sz="3800" dirty="0"/>
              <a:t>Projet de système intégré de gestion ( Fin, GED, SPM, S&amp;E, Paye)</a:t>
            </a:r>
          </a:p>
          <a:p>
            <a:pPr marL="1257300" lvl="2" indent="-342900" algn="l">
              <a:buFont typeface="Wingdings" panose="05000000000000000000" pitchFamily="2" charset="2"/>
              <a:buChar char="§"/>
            </a:pPr>
            <a:r>
              <a:rPr lang="fr-FR" sz="3800" dirty="0"/>
              <a:t>Projet du train rapide Conakry - Abidjan</a:t>
            </a:r>
          </a:p>
          <a:p>
            <a:pPr lvl="2" algn="l"/>
            <a:endParaRPr lang="fr-FR" sz="3800" dirty="0"/>
          </a:p>
          <a:p>
            <a:pPr marL="800100" lvl="1" indent="-342900" algn="l">
              <a:buFont typeface="Wingdings" panose="05000000000000000000" pitchFamily="2" charset="2"/>
              <a:buChar char="§"/>
            </a:pPr>
            <a:r>
              <a:rPr lang="fr-FR" sz="4000" dirty="0"/>
              <a:t>Questions:</a:t>
            </a:r>
          </a:p>
          <a:p>
            <a:pPr marL="1257300" lvl="2" indent="-342900" algn="l">
              <a:buFont typeface="Wingdings" panose="05000000000000000000" pitchFamily="2" charset="2"/>
              <a:buChar char="§"/>
            </a:pPr>
            <a:r>
              <a:rPr lang="fr-FR" sz="3100" dirty="0"/>
              <a:t>Identifier les parties prenantes de votre projet</a:t>
            </a:r>
          </a:p>
          <a:p>
            <a:pPr marL="1257300" lvl="2" indent="-342900" algn="l">
              <a:buFont typeface="Wingdings" panose="05000000000000000000" pitchFamily="2" charset="2"/>
              <a:buChar char="§"/>
            </a:pPr>
            <a:r>
              <a:rPr lang="fr-FR" sz="3100" dirty="0"/>
              <a:t>Insérer dans un tableau, les principales  parties prenantes en indiquant pour chacune le niveau de pouvoir et le niveau d’intérêt  </a:t>
            </a:r>
          </a:p>
          <a:p>
            <a:pPr marL="1257300" lvl="2" indent="-342900" algn="l">
              <a:buFont typeface="Wingdings" panose="05000000000000000000" pitchFamily="2" charset="2"/>
              <a:buChar char="§"/>
            </a:pPr>
            <a:r>
              <a:rPr lang="fr-FR" sz="3100" dirty="0"/>
              <a:t>Intégrer chaque partie prenante dans une matrice pouvoir/intérêt</a:t>
            </a:r>
          </a:p>
        </p:txBody>
      </p:sp>
    </p:spTree>
    <p:extLst>
      <p:ext uri="{BB962C8B-B14F-4D97-AF65-F5344CB8AC3E}">
        <p14:creationId xmlns:p14="http://schemas.microsoft.com/office/powerpoint/2010/main" val="130690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61</a:t>
            </a:fld>
            <a:endParaRPr lang="fr-FR"/>
          </a:p>
        </p:txBody>
      </p:sp>
      <p:pic>
        <p:nvPicPr>
          <p:cNvPr id="48129" name="Picture 1"/>
          <p:cNvPicPr>
            <a:picLocks noChangeAspect="1" noChangeArrowheads="1"/>
          </p:cNvPicPr>
          <p:nvPr/>
        </p:nvPicPr>
        <p:blipFill>
          <a:blip r:embed="rId3" cstate="print"/>
          <a:srcRect/>
          <a:stretch>
            <a:fillRect/>
          </a:stretch>
        </p:blipFill>
        <p:spPr bwMode="auto">
          <a:xfrm>
            <a:off x="6231439" y="2280317"/>
            <a:ext cx="2073830" cy="2404138"/>
          </a:xfrm>
          <a:prstGeom prst="rect">
            <a:avLst/>
          </a:prstGeom>
          <a:ln>
            <a:noFill/>
          </a:ln>
          <a:effectLst>
            <a:softEdge rad="112500"/>
          </a:effectLst>
        </p:spPr>
      </p:pic>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394364"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285656" y="2143539"/>
            <a:ext cx="2823052" cy="1421928"/>
          </a:xfrm>
          <a:prstGeom prst="rect">
            <a:avLst/>
          </a:prstGeom>
          <a:noFill/>
        </p:spPr>
        <p:txBody>
          <a:bodyPr wrap="square" rtlCol="0">
            <a:spAutoFit/>
          </a:bodyPr>
          <a:lstStyle/>
          <a:p>
            <a:pPr algn="ctr"/>
            <a:r>
              <a:rPr lang="fr-FR" sz="4320" dirty="0"/>
              <a:t>LE CHEF DE PROJET</a:t>
            </a:r>
            <a:r>
              <a:rPr lang="en-US" sz="4320" dirty="0"/>
              <a:t>:</a:t>
            </a:r>
            <a:endParaRPr lang="fr-FR" sz="4320" b="1" dirty="0"/>
          </a:p>
        </p:txBody>
      </p:sp>
    </p:spTree>
    <p:extLst>
      <p:ext uri="{BB962C8B-B14F-4D97-AF65-F5344CB8AC3E}">
        <p14:creationId xmlns:p14="http://schemas.microsoft.com/office/powerpoint/2010/main" val="218368085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62</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394364"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285656" y="1291514"/>
            <a:ext cx="2823052" cy="1421928"/>
          </a:xfrm>
          <a:prstGeom prst="rect">
            <a:avLst/>
          </a:prstGeom>
          <a:noFill/>
        </p:spPr>
        <p:txBody>
          <a:bodyPr wrap="square" rtlCol="0">
            <a:spAutoFit/>
          </a:bodyPr>
          <a:lstStyle/>
          <a:p>
            <a:pPr algn="ctr"/>
            <a:r>
              <a:rPr lang="fr-FR" sz="4320" b="1" dirty="0"/>
              <a:t>LE CHEF DE PROJET</a:t>
            </a:r>
            <a:r>
              <a:rPr lang="en-US" sz="4320" b="1" dirty="0"/>
              <a:t>:</a:t>
            </a:r>
            <a:endParaRPr lang="fr-FR" sz="4320" b="1" dirty="0"/>
          </a:p>
        </p:txBody>
      </p:sp>
      <p:sp>
        <p:nvSpPr>
          <p:cNvPr id="10" name="ZoneTexte 9">
            <a:extLst>
              <a:ext uri="{FF2B5EF4-FFF2-40B4-BE49-F238E27FC236}">
                <a16:creationId xmlns:a16="http://schemas.microsoft.com/office/drawing/2014/main" xmlns="" id="{7FB6CF19-30E8-43B5-AA82-3774B7D2CBDC}"/>
              </a:ext>
            </a:extLst>
          </p:cNvPr>
          <p:cNvSpPr txBox="1"/>
          <p:nvPr/>
        </p:nvSpPr>
        <p:spPr>
          <a:xfrm>
            <a:off x="174820" y="3666479"/>
            <a:ext cx="2823052" cy="1323439"/>
          </a:xfrm>
          <a:prstGeom prst="rect">
            <a:avLst/>
          </a:prstGeom>
          <a:noFill/>
        </p:spPr>
        <p:txBody>
          <a:bodyPr wrap="square" rtlCol="0">
            <a:spAutoFit/>
          </a:bodyPr>
          <a:lstStyle/>
          <a:p>
            <a:pPr algn="ctr"/>
            <a:r>
              <a:rPr lang="fr-FR" sz="4000" b="1" dirty="0"/>
              <a:t>SOURCES DE POUVOIR</a:t>
            </a:r>
          </a:p>
        </p:txBody>
      </p:sp>
      <p:sp>
        <p:nvSpPr>
          <p:cNvPr id="11" name="Rectangle 3">
            <a:extLst>
              <a:ext uri="{FF2B5EF4-FFF2-40B4-BE49-F238E27FC236}">
                <a16:creationId xmlns:a16="http://schemas.microsoft.com/office/drawing/2014/main" xmlns="" id="{1CB6DE2C-F5D7-44B2-B742-B20C57D3A433}"/>
              </a:ext>
            </a:extLst>
          </p:cNvPr>
          <p:cNvSpPr txBox="1">
            <a:spLocks noChangeArrowheads="1"/>
          </p:cNvSpPr>
          <p:nvPr/>
        </p:nvSpPr>
        <p:spPr bwMode="auto">
          <a:xfrm>
            <a:off x="5084619" y="1992073"/>
            <a:ext cx="3660702" cy="264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buSzPct val="80000"/>
              <a:buFont typeface="Wingdings 3" panose="05040102010807070707" pitchFamily="18" charset="2"/>
              <a:buChar char=""/>
            </a:pPr>
            <a:r>
              <a:rPr lang="fr-FR" altLang="fr-FR" sz="4000" dirty="0"/>
              <a:t>Légal</a:t>
            </a:r>
          </a:p>
          <a:p>
            <a:pPr eaLnBrk="1" hangingPunct="1">
              <a:buSzPct val="80000"/>
              <a:buFont typeface="Wingdings 3" panose="05040102010807070707" pitchFamily="18" charset="2"/>
              <a:buChar char=""/>
            </a:pPr>
            <a:r>
              <a:rPr lang="fr-FR" altLang="fr-FR" sz="4000" dirty="0"/>
              <a:t>Tradition</a:t>
            </a:r>
          </a:p>
          <a:p>
            <a:pPr eaLnBrk="1" hangingPunct="1">
              <a:buSzPct val="80000"/>
              <a:buFont typeface="Wingdings 3" panose="05040102010807070707" pitchFamily="18" charset="2"/>
              <a:buChar char=""/>
            </a:pPr>
            <a:r>
              <a:rPr lang="fr-FR" altLang="fr-FR" sz="4000" dirty="0"/>
              <a:t>Charisme</a:t>
            </a:r>
            <a:endParaRPr lang="fr-FR" altLang="fr-FR" sz="3600" dirty="0"/>
          </a:p>
        </p:txBody>
      </p:sp>
      <p:sp>
        <p:nvSpPr>
          <p:cNvPr id="2" name="Accolade fermante 1">
            <a:extLst>
              <a:ext uri="{FF2B5EF4-FFF2-40B4-BE49-F238E27FC236}">
                <a16:creationId xmlns:a16="http://schemas.microsoft.com/office/drawing/2014/main" xmlns="" id="{C4A294D3-59F5-4A44-B7AF-365FFE1E0C72}"/>
              </a:ext>
            </a:extLst>
          </p:cNvPr>
          <p:cNvSpPr/>
          <p:nvPr/>
        </p:nvSpPr>
        <p:spPr>
          <a:xfrm>
            <a:off x="8160327" y="1828800"/>
            <a:ext cx="263237" cy="24993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 name="ZoneTexte 2">
            <a:extLst>
              <a:ext uri="{FF2B5EF4-FFF2-40B4-BE49-F238E27FC236}">
                <a16:creationId xmlns:a16="http://schemas.microsoft.com/office/drawing/2014/main" xmlns="" id="{CD4E8336-0363-4018-B8AC-4E4150FB4BBC}"/>
              </a:ext>
            </a:extLst>
          </p:cNvPr>
          <p:cNvSpPr txBox="1"/>
          <p:nvPr/>
        </p:nvSpPr>
        <p:spPr>
          <a:xfrm>
            <a:off x="8745322" y="2659559"/>
            <a:ext cx="3128024" cy="830997"/>
          </a:xfrm>
          <a:prstGeom prst="rect">
            <a:avLst/>
          </a:prstGeom>
          <a:noFill/>
        </p:spPr>
        <p:txBody>
          <a:bodyPr wrap="square" rtlCol="0">
            <a:spAutoFit/>
          </a:bodyPr>
          <a:lstStyle/>
          <a:p>
            <a:r>
              <a:rPr lang="fr-FR" sz="4800" b="1" dirty="0">
                <a:highlight>
                  <a:srgbClr val="FFFF00"/>
                </a:highlight>
              </a:rPr>
              <a:t>LEGITIMITE</a:t>
            </a:r>
          </a:p>
        </p:txBody>
      </p:sp>
    </p:spTree>
    <p:extLst>
      <p:ext uri="{BB962C8B-B14F-4D97-AF65-F5344CB8AC3E}">
        <p14:creationId xmlns:p14="http://schemas.microsoft.com/office/powerpoint/2010/main" val="3034871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63</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0"/>
            <a:ext cx="3394364" cy="6858000"/>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285656" y="2197894"/>
            <a:ext cx="2823052" cy="1754326"/>
          </a:xfrm>
          <a:prstGeom prst="rect">
            <a:avLst/>
          </a:prstGeom>
          <a:noFill/>
        </p:spPr>
        <p:txBody>
          <a:bodyPr wrap="square" rtlCol="0">
            <a:spAutoFit/>
          </a:bodyPr>
          <a:lstStyle/>
          <a:p>
            <a:pPr algn="ctr"/>
            <a:r>
              <a:rPr lang="fr-FR" sz="3600" b="1" dirty="0"/>
              <a:t>LES QUALITES D’UN CHEF DE </a:t>
            </a:r>
            <a:r>
              <a:rPr lang="fr-FR" sz="3200" b="1" dirty="0"/>
              <a:t>PROJET</a:t>
            </a:r>
            <a:endParaRPr lang="fr-FR" sz="3600" b="1" dirty="0"/>
          </a:p>
        </p:txBody>
      </p:sp>
      <p:graphicFrame>
        <p:nvGraphicFramePr>
          <p:cNvPr id="13" name="Object 4">
            <a:hlinkClick r:id="" action="ppaction://ole?verb=0"/>
            <a:extLst>
              <a:ext uri="{FF2B5EF4-FFF2-40B4-BE49-F238E27FC236}">
                <a16:creationId xmlns:a16="http://schemas.microsoft.com/office/drawing/2014/main" xmlns="" id="{9A4C1579-F615-45B7-B9DD-599D12E72A73}"/>
              </a:ext>
            </a:extLst>
          </p:cNvPr>
          <p:cNvGraphicFramePr>
            <a:graphicFrameLocks/>
          </p:cNvGraphicFramePr>
          <p:nvPr>
            <p:extLst>
              <p:ext uri="{D42A27DB-BD31-4B8C-83A1-F6EECF244321}">
                <p14:modId xmlns:p14="http://schemas.microsoft.com/office/powerpoint/2010/main" val="770863440"/>
              </p:ext>
            </p:extLst>
          </p:nvPr>
        </p:nvGraphicFramePr>
        <p:xfrm>
          <a:off x="3827968" y="411121"/>
          <a:ext cx="7500938" cy="1325562"/>
        </p:xfrm>
        <a:graphic>
          <a:graphicData uri="http://schemas.openxmlformats.org/presentationml/2006/ole">
            <mc:AlternateContent xmlns:mc="http://schemas.openxmlformats.org/markup-compatibility/2006">
              <mc:Choice xmlns:v="urn:schemas-microsoft-com:vml" Requires="v">
                <p:oleObj spid="_x0000_s2726" name="MS Org Chart" r:id="rId4" imgW="7500938" imgH="1325563" progId="OrgPlusWOPX.4">
                  <p:embed followColorScheme="full"/>
                </p:oleObj>
              </mc:Choice>
              <mc:Fallback>
                <p:oleObj name="MS Org Chart" r:id="rId4" imgW="7500938" imgH="1325563" progId="OrgPlusWOPX.4">
                  <p:embed followColorScheme="full"/>
                  <p:pic>
                    <p:nvPicPr>
                      <p:cNvPr id="9" name="Object 4">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7968" y="411121"/>
                        <a:ext cx="7500938"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5">
            <a:extLst>
              <a:ext uri="{FF2B5EF4-FFF2-40B4-BE49-F238E27FC236}">
                <a16:creationId xmlns:a16="http://schemas.microsoft.com/office/drawing/2014/main" xmlns="" id="{2AFB8315-05E1-4612-9A35-64DC24632D57}"/>
              </a:ext>
            </a:extLst>
          </p:cNvPr>
          <p:cNvSpPr>
            <a:spLocks noChangeArrowheads="1"/>
          </p:cNvSpPr>
          <p:nvPr/>
        </p:nvSpPr>
        <p:spPr bwMode="auto">
          <a:xfrm>
            <a:off x="3988203" y="2123024"/>
            <a:ext cx="1654301" cy="3066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407" tIns="37042" rIns="75407" bIns="37042">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40000"/>
              </a:spcAft>
            </a:pPr>
            <a:r>
              <a:rPr lang="fr-FR" altLang="fr-FR" sz="1800" dirty="0">
                <a:latin typeface="Arial Narrow" panose="020B0606020202030204" pitchFamily="34" charset="0"/>
              </a:rPr>
              <a:t>Imagination</a:t>
            </a:r>
          </a:p>
          <a:p>
            <a:pPr>
              <a:spcAft>
                <a:spcPct val="40000"/>
              </a:spcAft>
            </a:pPr>
            <a:r>
              <a:rPr lang="fr-FR" altLang="fr-FR" sz="1800" dirty="0">
                <a:latin typeface="Arial Narrow" panose="020B0606020202030204" pitchFamily="34" charset="0"/>
              </a:rPr>
              <a:t>Raisonnement</a:t>
            </a:r>
          </a:p>
          <a:p>
            <a:pPr>
              <a:spcAft>
                <a:spcPct val="40000"/>
              </a:spcAft>
            </a:pPr>
            <a:r>
              <a:rPr lang="fr-FR" altLang="fr-FR" sz="1800" dirty="0">
                <a:latin typeface="Arial Narrow" panose="020B0606020202030204" pitchFamily="34" charset="0"/>
              </a:rPr>
              <a:t>Savoir-faire</a:t>
            </a:r>
          </a:p>
          <a:p>
            <a:pPr>
              <a:spcAft>
                <a:spcPct val="40000"/>
              </a:spcAft>
            </a:pPr>
            <a:r>
              <a:rPr lang="fr-FR" altLang="fr-FR" sz="1800" dirty="0">
                <a:latin typeface="Arial Narrow" panose="020B0606020202030204" pitchFamily="34" charset="0"/>
              </a:rPr>
              <a:t>Expertise</a:t>
            </a:r>
          </a:p>
          <a:p>
            <a:pPr>
              <a:spcAft>
                <a:spcPct val="40000"/>
              </a:spcAft>
            </a:pPr>
            <a:r>
              <a:rPr lang="fr-FR" altLang="fr-FR" sz="1800" dirty="0">
                <a:latin typeface="Arial Narrow" panose="020B0606020202030204" pitchFamily="34" charset="0"/>
              </a:rPr>
              <a:t>Curiosité</a:t>
            </a:r>
          </a:p>
          <a:p>
            <a:pPr>
              <a:spcAft>
                <a:spcPct val="40000"/>
              </a:spcAft>
            </a:pPr>
            <a:r>
              <a:rPr lang="fr-FR" altLang="fr-FR" sz="1800" dirty="0">
                <a:latin typeface="Arial Narrow" panose="020B0606020202030204" pitchFamily="34" charset="0"/>
              </a:rPr>
              <a:t>Sensibilité</a:t>
            </a:r>
          </a:p>
          <a:p>
            <a:pPr>
              <a:spcAft>
                <a:spcPct val="40000"/>
              </a:spcAft>
            </a:pPr>
            <a:r>
              <a:rPr lang="fr-FR" altLang="fr-FR" sz="1800" dirty="0">
                <a:latin typeface="Arial Narrow" panose="020B0606020202030204" pitchFamily="34" charset="0"/>
              </a:rPr>
              <a:t>Ecoute</a:t>
            </a:r>
          </a:p>
          <a:p>
            <a:pPr>
              <a:spcAft>
                <a:spcPct val="40000"/>
              </a:spcAft>
            </a:pPr>
            <a:r>
              <a:rPr lang="fr-FR" altLang="fr-FR" sz="1800" dirty="0">
                <a:latin typeface="Arial Narrow" panose="020B0606020202030204" pitchFamily="34" charset="0"/>
              </a:rPr>
              <a:t>Ouverture d'esprit</a:t>
            </a:r>
          </a:p>
        </p:txBody>
      </p:sp>
      <p:sp>
        <p:nvSpPr>
          <p:cNvPr id="15" name="Rectangle 6">
            <a:extLst>
              <a:ext uri="{FF2B5EF4-FFF2-40B4-BE49-F238E27FC236}">
                <a16:creationId xmlns:a16="http://schemas.microsoft.com/office/drawing/2014/main" xmlns="" id="{14DD8D7A-C1B5-43F4-BD04-1469BC74483E}"/>
              </a:ext>
            </a:extLst>
          </p:cNvPr>
          <p:cNvSpPr>
            <a:spLocks noChangeArrowheads="1"/>
          </p:cNvSpPr>
          <p:nvPr/>
        </p:nvSpPr>
        <p:spPr bwMode="auto">
          <a:xfrm>
            <a:off x="5958778" y="2197894"/>
            <a:ext cx="1468353" cy="2678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407" tIns="37042" rIns="75407" bIns="37042">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40000"/>
              </a:spcAft>
            </a:pPr>
            <a:r>
              <a:rPr lang="fr-FR" altLang="fr-FR" sz="1800" dirty="0">
                <a:latin typeface="Arial Narrow" panose="020B0606020202030204" pitchFamily="34" charset="0"/>
              </a:rPr>
              <a:t>Communication</a:t>
            </a:r>
          </a:p>
          <a:p>
            <a:pPr>
              <a:spcAft>
                <a:spcPct val="40000"/>
              </a:spcAft>
            </a:pPr>
            <a:r>
              <a:rPr lang="fr-FR" altLang="fr-FR" sz="1800" dirty="0">
                <a:latin typeface="Arial Narrow" panose="020B0606020202030204" pitchFamily="34" charset="0"/>
              </a:rPr>
              <a:t>Relationnel</a:t>
            </a:r>
          </a:p>
          <a:p>
            <a:pPr>
              <a:spcAft>
                <a:spcPct val="40000"/>
              </a:spcAft>
            </a:pPr>
            <a:r>
              <a:rPr lang="fr-FR" altLang="fr-FR" sz="1800" dirty="0">
                <a:latin typeface="Arial Narrow" panose="020B0606020202030204" pitchFamily="34" charset="0"/>
              </a:rPr>
              <a:t>Motivation</a:t>
            </a:r>
          </a:p>
          <a:p>
            <a:pPr>
              <a:spcAft>
                <a:spcPct val="40000"/>
              </a:spcAft>
            </a:pPr>
            <a:r>
              <a:rPr lang="fr-FR" altLang="fr-FR" sz="1800" dirty="0">
                <a:latin typeface="Arial Narrow" panose="020B0606020202030204" pitchFamily="34" charset="0"/>
              </a:rPr>
              <a:t>Influence</a:t>
            </a:r>
          </a:p>
          <a:p>
            <a:pPr>
              <a:spcAft>
                <a:spcPct val="40000"/>
              </a:spcAft>
            </a:pPr>
            <a:r>
              <a:rPr lang="fr-FR" altLang="fr-FR" sz="1800" dirty="0">
                <a:latin typeface="Arial Narrow" panose="020B0606020202030204" pitchFamily="34" charset="0"/>
              </a:rPr>
              <a:t>Solidarité</a:t>
            </a:r>
          </a:p>
          <a:p>
            <a:pPr>
              <a:spcAft>
                <a:spcPct val="40000"/>
              </a:spcAft>
            </a:pPr>
            <a:r>
              <a:rPr lang="fr-FR" altLang="fr-FR" sz="1800" dirty="0">
                <a:latin typeface="Arial Narrow" panose="020B0606020202030204" pitchFamily="34" charset="0"/>
              </a:rPr>
              <a:t>Responsabilité</a:t>
            </a:r>
          </a:p>
          <a:p>
            <a:pPr>
              <a:spcAft>
                <a:spcPct val="40000"/>
              </a:spcAft>
            </a:pPr>
            <a:r>
              <a:rPr lang="fr-FR" altLang="fr-FR" sz="1800" dirty="0">
                <a:latin typeface="Arial Narrow" panose="020B0606020202030204" pitchFamily="34" charset="0"/>
              </a:rPr>
              <a:t>Synthèse</a:t>
            </a:r>
          </a:p>
        </p:txBody>
      </p:sp>
      <p:sp>
        <p:nvSpPr>
          <p:cNvPr id="16" name="Rectangle 7">
            <a:extLst>
              <a:ext uri="{FF2B5EF4-FFF2-40B4-BE49-F238E27FC236}">
                <a16:creationId xmlns:a16="http://schemas.microsoft.com/office/drawing/2014/main" xmlns="" id="{32470CB6-EFD9-4C73-BC74-0D202579AC7B}"/>
              </a:ext>
            </a:extLst>
          </p:cNvPr>
          <p:cNvSpPr>
            <a:spLocks noChangeArrowheads="1"/>
          </p:cNvSpPr>
          <p:nvPr/>
        </p:nvSpPr>
        <p:spPr bwMode="auto">
          <a:xfrm>
            <a:off x="7995119" y="2272282"/>
            <a:ext cx="1152561" cy="190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407" tIns="37042" rIns="75407" bIns="37042">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40000"/>
              </a:spcAft>
            </a:pPr>
            <a:r>
              <a:rPr lang="fr-FR" altLang="fr-FR" sz="1800" dirty="0">
                <a:latin typeface="Arial Narrow" panose="020B0606020202030204" pitchFamily="34" charset="0"/>
              </a:rPr>
              <a:t>Efficacité</a:t>
            </a:r>
          </a:p>
          <a:p>
            <a:pPr>
              <a:spcAft>
                <a:spcPct val="40000"/>
              </a:spcAft>
            </a:pPr>
            <a:r>
              <a:rPr lang="fr-FR" altLang="fr-FR" sz="1800" dirty="0">
                <a:latin typeface="Arial Narrow" panose="020B0606020202030204" pitchFamily="34" charset="0"/>
              </a:rPr>
              <a:t>Délégation</a:t>
            </a:r>
          </a:p>
          <a:p>
            <a:pPr>
              <a:spcAft>
                <a:spcPct val="40000"/>
              </a:spcAft>
            </a:pPr>
            <a:r>
              <a:rPr lang="fr-FR" altLang="fr-FR" sz="1800" dirty="0">
                <a:latin typeface="Arial Narrow" panose="020B0606020202030204" pitchFamily="34" charset="0"/>
              </a:rPr>
              <a:t>Direction</a:t>
            </a:r>
          </a:p>
          <a:p>
            <a:pPr>
              <a:spcAft>
                <a:spcPct val="40000"/>
              </a:spcAft>
            </a:pPr>
            <a:r>
              <a:rPr lang="fr-FR" altLang="fr-FR" sz="1800" dirty="0">
                <a:latin typeface="Arial Narrow" panose="020B0606020202030204" pitchFamily="34" charset="0"/>
              </a:rPr>
              <a:t>Mobilisation</a:t>
            </a:r>
          </a:p>
          <a:p>
            <a:pPr>
              <a:spcAft>
                <a:spcPct val="40000"/>
              </a:spcAft>
            </a:pPr>
            <a:r>
              <a:rPr lang="fr-FR" altLang="fr-FR" sz="1800" dirty="0">
                <a:latin typeface="Arial Narrow" panose="020B0606020202030204" pitchFamily="34" charset="0"/>
              </a:rPr>
              <a:t>Autonomie</a:t>
            </a:r>
          </a:p>
        </p:txBody>
      </p:sp>
      <p:sp>
        <p:nvSpPr>
          <p:cNvPr id="17" name="Rectangle 8">
            <a:extLst>
              <a:ext uri="{FF2B5EF4-FFF2-40B4-BE49-F238E27FC236}">
                <a16:creationId xmlns:a16="http://schemas.microsoft.com/office/drawing/2014/main" xmlns="" id="{951CA874-8D35-422C-9684-251BA03C21CC}"/>
              </a:ext>
            </a:extLst>
          </p:cNvPr>
          <p:cNvSpPr>
            <a:spLocks noChangeArrowheads="1"/>
          </p:cNvSpPr>
          <p:nvPr/>
        </p:nvSpPr>
        <p:spPr bwMode="auto">
          <a:xfrm>
            <a:off x="9715668" y="2282858"/>
            <a:ext cx="2172070" cy="256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5407" tIns="37042" rIns="75407" bIns="37042">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ct val="40000"/>
              </a:spcAft>
            </a:pPr>
            <a:r>
              <a:rPr lang="fr-FR" altLang="fr-FR" sz="1800" dirty="0">
                <a:latin typeface="Arial Narrow" panose="020B0606020202030204" pitchFamily="34" charset="0"/>
              </a:rPr>
              <a:t>Confiance</a:t>
            </a:r>
          </a:p>
          <a:p>
            <a:pPr>
              <a:spcAft>
                <a:spcPct val="40000"/>
              </a:spcAft>
            </a:pPr>
            <a:r>
              <a:rPr lang="fr-FR" altLang="fr-FR" sz="1800" dirty="0">
                <a:latin typeface="Arial Narrow" panose="020B0606020202030204" pitchFamily="34" charset="0"/>
              </a:rPr>
              <a:t>Créativité</a:t>
            </a:r>
          </a:p>
          <a:p>
            <a:pPr>
              <a:spcAft>
                <a:spcPct val="40000"/>
              </a:spcAft>
            </a:pPr>
            <a:r>
              <a:rPr lang="fr-FR" altLang="fr-FR" sz="1800" dirty="0">
                <a:latin typeface="Arial Narrow" panose="020B0606020202030204" pitchFamily="34" charset="0"/>
              </a:rPr>
              <a:t>Méthodologie</a:t>
            </a:r>
          </a:p>
          <a:p>
            <a:pPr>
              <a:spcAft>
                <a:spcPct val="40000"/>
              </a:spcAft>
            </a:pPr>
            <a:r>
              <a:rPr lang="fr-FR" altLang="fr-FR" sz="1800" dirty="0">
                <a:latin typeface="Arial Narrow" panose="020B0606020202030204" pitchFamily="34" charset="0"/>
              </a:rPr>
              <a:t>Initiative</a:t>
            </a:r>
          </a:p>
          <a:p>
            <a:pPr>
              <a:spcAft>
                <a:spcPct val="40000"/>
              </a:spcAft>
            </a:pPr>
            <a:r>
              <a:rPr lang="fr-FR" altLang="fr-FR" sz="1800" dirty="0">
                <a:latin typeface="Arial Narrow" panose="020B0606020202030204" pitchFamily="34" charset="0"/>
              </a:rPr>
              <a:t>Capacité à défendre</a:t>
            </a:r>
            <a:br>
              <a:rPr lang="fr-FR" altLang="fr-FR" sz="1800" dirty="0">
                <a:latin typeface="Arial Narrow" panose="020B0606020202030204" pitchFamily="34" charset="0"/>
              </a:rPr>
            </a:br>
            <a:r>
              <a:rPr lang="fr-FR" altLang="fr-FR" sz="1800" dirty="0">
                <a:latin typeface="Arial Narrow" panose="020B0606020202030204" pitchFamily="34" charset="0"/>
              </a:rPr>
              <a:t>une idée</a:t>
            </a:r>
          </a:p>
          <a:p>
            <a:pPr>
              <a:spcAft>
                <a:spcPct val="40000"/>
              </a:spcAft>
            </a:pPr>
            <a:r>
              <a:rPr lang="fr-FR" altLang="fr-FR" sz="1800" dirty="0">
                <a:latin typeface="Arial Narrow" panose="020B0606020202030204" pitchFamily="34" charset="0"/>
              </a:rPr>
              <a:t>Capacité d'interpellation</a:t>
            </a:r>
          </a:p>
        </p:txBody>
      </p:sp>
    </p:spTree>
    <p:extLst>
      <p:ext uri="{BB962C8B-B14F-4D97-AF65-F5344CB8AC3E}">
        <p14:creationId xmlns:p14="http://schemas.microsoft.com/office/powerpoint/2010/main" val="47532153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p:spPr>
        <p:txBody>
          <a:bodyPr/>
          <a:lstStyle/>
          <a:p>
            <a:fld id="{2722FC09-669E-4303-9395-F1086211962F}" type="slidenum">
              <a:rPr lang="fr-FR" smtClean="0"/>
              <a:pPr/>
              <a:t>64</a:t>
            </a:fld>
            <a:endParaRPr lang="fr-FR" dirty="0"/>
          </a:p>
        </p:txBody>
      </p:sp>
      <p:sp>
        <p:nvSpPr>
          <p:cNvPr id="17" name="ZoneTexte 14"/>
          <p:cNvSpPr txBox="1"/>
          <p:nvPr/>
        </p:nvSpPr>
        <p:spPr>
          <a:xfrm>
            <a:off x="895822" y="4148066"/>
            <a:ext cx="432000" cy="424732"/>
          </a:xfrm>
          <a:prstGeom prst="rect">
            <a:avLst/>
          </a:prstGeom>
          <a:noFill/>
        </p:spPr>
        <p:txBody>
          <a:bodyPr wrap="square" rtlCol="0">
            <a:spAutoFit/>
          </a:bodyPr>
          <a:lstStyle/>
          <a:p>
            <a:r>
              <a:rPr lang="fr-FR" sz="2160" b="1" dirty="0">
                <a:solidFill>
                  <a:schemeClr val="accent1">
                    <a:lumMod val="50000"/>
                  </a:schemeClr>
                </a:solidFill>
                <a:sym typeface="Wingdings" panose="05000000000000000000" pitchFamily="2" charset="2"/>
              </a:rPr>
              <a:t></a:t>
            </a:r>
            <a:endParaRPr lang="fr-FR" sz="2160" b="1" dirty="0">
              <a:solidFill>
                <a:schemeClr val="accent1">
                  <a:lumMod val="50000"/>
                </a:schemeClr>
              </a:solidFill>
            </a:endParaRPr>
          </a:p>
        </p:txBody>
      </p:sp>
      <p:sp>
        <p:nvSpPr>
          <p:cNvPr id="21" name="ZoneTexte 20"/>
          <p:cNvSpPr txBox="1"/>
          <p:nvPr/>
        </p:nvSpPr>
        <p:spPr>
          <a:xfrm>
            <a:off x="0" y="0"/>
            <a:ext cx="3408218" cy="6858000"/>
          </a:xfrm>
          <a:prstGeom prst="rect">
            <a:avLst/>
          </a:prstGeom>
          <a:solidFill>
            <a:schemeClr val="accent2"/>
          </a:solidFill>
        </p:spPr>
        <p:txBody>
          <a:bodyPr wrap="square" rtlCol="0">
            <a:spAutoFit/>
          </a:bodyPr>
          <a:lstStyle/>
          <a:p>
            <a:endParaRPr lang="fr-FR" sz="2160" dirty="0"/>
          </a:p>
        </p:txBody>
      </p:sp>
      <p:sp>
        <p:nvSpPr>
          <p:cNvPr id="22" name="ZoneTexte 21"/>
          <p:cNvSpPr txBox="1"/>
          <p:nvPr/>
        </p:nvSpPr>
        <p:spPr>
          <a:xfrm>
            <a:off x="192604" y="1739797"/>
            <a:ext cx="3023010" cy="830997"/>
          </a:xfrm>
          <a:prstGeom prst="rect">
            <a:avLst/>
          </a:prstGeom>
          <a:solidFill>
            <a:schemeClr val="tx2">
              <a:lumMod val="40000"/>
              <a:lumOff val="60000"/>
            </a:schemeClr>
          </a:solidFill>
          <a:ln>
            <a:solidFill>
              <a:schemeClr val="accent1"/>
            </a:solidFill>
          </a:ln>
        </p:spPr>
        <p:txBody>
          <a:bodyPr wrap="square" rtlCol="0">
            <a:spAutoFit/>
          </a:bodyPr>
          <a:lstStyle/>
          <a:p>
            <a:pPr algn="ctr"/>
            <a:r>
              <a:rPr lang="fr-FR" sz="2400" b="1" dirty="0"/>
              <a:t>5 NIVEAUX </a:t>
            </a:r>
          </a:p>
          <a:p>
            <a:pPr algn="ctr"/>
            <a:r>
              <a:rPr lang="fr-FR" sz="2400" b="1" dirty="0"/>
              <a:t>DU LEADERSHIP</a:t>
            </a:r>
            <a:endParaRPr lang="fr-FR" sz="3360" b="1" dirty="0"/>
          </a:p>
        </p:txBody>
      </p:sp>
      <p:sp>
        <p:nvSpPr>
          <p:cNvPr id="9" name="ZoneTexte 8"/>
          <p:cNvSpPr txBox="1"/>
          <p:nvPr/>
        </p:nvSpPr>
        <p:spPr>
          <a:xfrm>
            <a:off x="192604" y="3110262"/>
            <a:ext cx="3023010" cy="1200329"/>
          </a:xfrm>
          <a:prstGeom prst="rect">
            <a:avLst/>
          </a:prstGeom>
          <a:solidFill>
            <a:schemeClr val="tx2">
              <a:lumMod val="40000"/>
              <a:lumOff val="60000"/>
            </a:schemeClr>
          </a:solidFill>
          <a:ln>
            <a:solidFill>
              <a:schemeClr val="accent1"/>
            </a:solidFill>
          </a:ln>
        </p:spPr>
        <p:txBody>
          <a:bodyPr wrap="square" rtlCol="0">
            <a:spAutoFit/>
          </a:bodyPr>
          <a:lstStyle/>
          <a:p>
            <a:pPr algn="ctr"/>
            <a:r>
              <a:rPr lang="fr-FR" sz="2400" b="1" dirty="0"/>
              <a:t>JOHN</a:t>
            </a:r>
          </a:p>
          <a:p>
            <a:pPr algn="ctr"/>
            <a:r>
              <a:rPr lang="fr-FR" sz="2400" b="1" dirty="0"/>
              <a:t>C.</a:t>
            </a:r>
          </a:p>
          <a:p>
            <a:pPr algn="ctr"/>
            <a:r>
              <a:rPr lang="fr-FR" sz="2400" b="1" dirty="0"/>
              <a:t>MAXWELL</a:t>
            </a:r>
            <a:endParaRPr lang="fr-FR" sz="3360" b="1" dirty="0"/>
          </a:p>
        </p:txBody>
      </p:sp>
      <p:sp>
        <p:nvSpPr>
          <p:cNvPr id="2" name="Organigramme : Processus 1"/>
          <p:cNvSpPr/>
          <p:nvPr/>
        </p:nvSpPr>
        <p:spPr>
          <a:xfrm>
            <a:off x="5100007" y="5555673"/>
            <a:ext cx="4152782" cy="11651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POSITION</a:t>
            </a:r>
          </a:p>
          <a:p>
            <a:pPr algn="ctr"/>
            <a:r>
              <a:rPr lang="fr-FR" sz="3200" dirty="0"/>
              <a:t>Devoir</a:t>
            </a:r>
          </a:p>
        </p:txBody>
      </p:sp>
      <p:sp>
        <p:nvSpPr>
          <p:cNvPr id="11" name="Organigramme : Processus 10"/>
          <p:cNvSpPr/>
          <p:nvPr/>
        </p:nvSpPr>
        <p:spPr>
          <a:xfrm>
            <a:off x="5100007" y="4310590"/>
            <a:ext cx="4152782" cy="11109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RELATION</a:t>
            </a:r>
          </a:p>
          <a:p>
            <a:pPr algn="ctr"/>
            <a:r>
              <a:rPr lang="fr-FR" sz="3600" i="1" dirty="0"/>
              <a:t>Volonté</a:t>
            </a:r>
          </a:p>
        </p:txBody>
      </p:sp>
      <p:sp>
        <p:nvSpPr>
          <p:cNvPr id="14" name="Organigramme : Processus 13"/>
          <p:cNvSpPr/>
          <p:nvPr/>
        </p:nvSpPr>
        <p:spPr>
          <a:xfrm>
            <a:off x="5100007" y="1312071"/>
            <a:ext cx="4152782" cy="16640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PERFECTIONNEMENT DES INDIVIDUS</a:t>
            </a:r>
          </a:p>
          <a:p>
            <a:pPr algn="ctr"/>
            <a:r>
              <a:rPr lang="fr-FR" sz="3200" i="1" dirty="0"/>
              <a:t>Accompagnement</a:t>
            </a:r>
          </a:p>
        </p:txBody>
      </p:sp>
      <p:sp>
        <p:nvSpPr>
          <p:cNvPr id="15" name="Organigramme : Processus 14"/>
          <p:cNvSpPr/>
          <p:nvPr/>
        </p:nvSpPr>
        <p:spPr>
          <a:xfrm>
            <a:off x="5100007" y="3110262"/>
            <a:ext cx="4152782" cy="106621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PRODUCTION</a:t>
            </a:r>
          </a:p>
          <a:p>
            <a:pPr algn="ctr"/>
            <a:r>
              <a:rPr lang="fr-FR" sz="3600" i="1" dirty="0"/>
              <a:t>Résultat</a:t>
            </a:r>
          </a:p>
        </p:txBody>
      </p:sp>
      <p:sp>
        <p:nvSpPr>
          <p:cNvPr id="16" name="Organigramme : Processus 15"/>
          <p:cNvSpPr/>
          <p:nvPr/>
        </p:nvSpPr>
        <p:spPr>
          <a:xfrm>
            <a:off x="5100007" y="96982"/>
            <a:ext cx="4152782" cy="10951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t>VOUS RESSEMBLER</a:t>
            </a:r>
          </a:p>
          <a:p>
            <a:pPr algn="ctr"/>
            <a:r>
              <a:rPr lang="fr-FR" sz="3200" i="1" dirty="0"/>
              <a:t>Inspiration </a:t>
            </a:r>
          </a:p>
        </p:txBody>
      </p:sp>
    </p:spTree>
    <p:extLst>
      <p:ext uri="{BB962C8B-B14F-4D97-AF65-F5344CB8AC3E}">
        <p14:creationId xmlns:p14="http://schemas.microsoft.com/office/powerpoint/2010/main" val="15778691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15" grpId="0" animBg="1"/>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65</a:t>
            </a:fld>
            <a:endParaRPr lang="fr-FR"/>
          </a:p>
        </p:txBody>
      </p:sp>
      <p:pic>
        <p:nvPicPr>
          <p:cNvPr id="48129" name="Picture 1"/>
          <p:cNvPicPr>
            <a:picLocks noChangeAspect="1" noChangeArrowheads="1"/>
          </p:cNvPicPr>
          <p:nvPr/>
        </p:nvPicPr>
        <p:blipFill>
          <a:blip r:embed="rId3" cstate="print"/>
          <a:srcRect/>
          <a:stretch>
            <a:fillRect/>
          </a:stretch>
        </p:blipFill>
        <p:spPr bwMode="auto">
          <a:xfrm>
            <a:off x="6231439" y="2280317"/>
            <a:ext cx="2073830" cy="2404138"/>
          </a:xfrm>
          <a:prstGeom prst="rect">
            <a:avLst/>
          </a:prstGeom>
          <a:ln>
            <a:noFill/>
          </a:ln>
          <a:effectLst>
            <a:softEdge rad="112500"/>
          </a:effectLst>
        </p:spPr>
      </p:pic>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1"/>
            <a:ext cx="3477107" cy="6858001"/>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62484" y="1901752"/>
            <a:ext cx="2823052" cy="757130"/>
          </a:xfrm>
          <a:prstGeom prst="rect">
            <a:avLst/>
          </a:prstGeom>
          <a:noFill/>
        </p:spPr>
        <p:txBody>
          <a:bodyPr wrap="square" rtlCol="0">
            <a:spAutoFit/>
          </a:bodyPr>
          <a:lstStyle/>
          <a:p>
            <a:pPr algn="ctr"/>
            <a:r>
              <a:rPr lang="fr-FR" sz="4320" b="1" dirty="0"/>
              <a:t>LE LEADER</a:t>
            </a:r>
            <a:r>
              <a:rPr lang="en-US" sz="4320" b="1" dirty="0"/>
              <a:t>:</a:t>
            </a:r>
            <a:endParaRPr lang="fr-FR" sz="4320" b="1" dirty="0"/>
          </a:p>
        </p:txBody>
      </p:sp>
      <p:sp>
        <p:nvSpPr>
          <p:cNvPr id="30" name="Organigramme : Processus 29"/>
          <p:cNvSpPr/>
          <p:nvPr/>
        </p:nvSpPr>
        <p:spPr>
          <a:xfrm>
            <a:off x="4080418" y="5518218"/>
            <a:ext cx="2335044" cy="125872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60" b="1" dirty="0"/>
              <a:t>POSITION</a:t>
            </a:r>
          </a:p>
          <a:p>
            <a:pPr algn="ctr"/>
            <a:r>
              <a:rPr lang="fr-FR" sz="2160" b="1" dirty="0"/>
              <a:t>Devoir</a:t>
            </a:r>
          </a:p>
          <a:p>
            <a:pPr algn="ctr"/>
            <a:r>
              <a:rPr lang="fr-FR" sz="2160" b="1" dirty="0"/>
              <a:t>Obéissance</a:t>
            </a:r>
          </a:p>
        </p:txBody>
      </p:sp>
      <p:sp>
        <p:nvSpPr>
          <p:cNvPr id="31" name="Organigramme : Processus 30"/>
          <p:cNvSpPr/>
          <p:nvPr/>
        </p:nvSpPr>
        <p:spPr>
          <a:xfrm>
            <a:off x="7176399" y="5447349"/>
            <a:ext cx="2076391" cy="12734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60" b="1" dirty="0"/>
              <a:t>BA</a:t>
            </a:r>
          </a:p>
          <a:p>
            <a:pPr algn="ctr"/>
            <a:r>
              <a:rPr lang="fr-FR" sz="2160" b="1" dirty="0"/>
              <a:t>RELATION</a:t>
            </a:r>
          </a:p>
          <a:p>
            <a:pPr algn="ctr"/>
            <a:r>
              <a:rPr lang="fr-FR" sz="2160" b="1" dirty="0"/>
              <a:t>Volonté</a:t>
            </a:r>
          </a:p>
        </p:txBody>
      </p:sp>
      <p:sp>
        <p:nvSpPr>
          <p:cNvPr id="32" name="Organigramme : Processus 31"/>
          <p:cNvSpPr/>
          <p:nvPr/>
        </p:nvSpPr>
        <p:spPr>
          <a:xfrm>
            <a:off x="3847212" y="245234"/>
            <a:ext cx="3548642" cy="17369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60" b="1" dirty="0"/>
              <a:t>Gervais</a:t>
            </a:r>
          </a:p>
          <a:p>
            <a:pPr algn="ctr"/>
            <a:r>
              <a:rPr lang="fr-FR" sz="2160" b="1" dirty="0"/>
              <a:t>PERFECTIONNEMENT DES INDIVIDUS</a:t>
            </a:r>
          </a:p>
          <a:p>
            <a:pPr algn="ctr"/>
            <a:r>
              <a:rPr lang="fr-FR" sz="2160" b="1" dirty="0"/>
              <a:t>Accompagnement</a:t>
            </a:r>
          </a:p>
        </p:txBody>
      </p:sp>
      <p:sp>
        <p:nvSpPr>
          <p:cNvPr id="33" name="Organigramme : Processus 32"/>
          <p:cNvSpPr/>
          <p:nvPr/>
        </p:nvSpPr>
        <p:spPr>
          <a:xfrm>
            <a:off x="9252789" y="3535823"/>
            <a:ext cx="2668277" cy="12734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60" b="1" dirty="0"/>
              <a:t>Prisca</a:t>
            </a:r>
          </a:p>
          <a:p>
            <a:pPr algn="ctr"/>
            <a:r>
              <a:rPr lang="fr-FR" sz="2160" b="1" dirty="0"/>
              <a:t>PRODUCTION</a:t>
            </a:r>
          </a:p>
          <a:p>
            <a:pPr algn="ctr"/>
            <a:r>
              <a:rPr lang="fr-FR" sz="2160" b="1" dirty="0"/>
              <a:t>Résultat</a:t>
            </a:r>
          </a:p>
        </p:txBody>
      </p:sp>
      <p:sp>
        <p:nvSpPr>
          <p:cNvPr id="34" name="Organigramme : Processus 33"/>
          <p:cNvSpPr/>
          <p:nvPr/>
        </p:nvSpPr>
        <p:spPr>
          <a:xfrm>
            <a:off x="8214595" y="166656"/>
            <a:ext cx="2920453" cy="125872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60" b="1" dirty="0"/>
              <a:t>Augustin</a:t>
            </a:r>
          </a:p>
          <a:p>
            <a:pPr algn="ctr"/>
            <a:r>
              <a:rPr lang="fr-FR" sz="2160" b="1" dirty="0"/>
              <a:t>VOUS RESSEMBLER</a:t>
            </a:r>
          </a:p>
          <a:p>
            <a:pPr algn="ctr"/>
            <a:r>
              <a:rPr lang="fr-FR" sz="2160" b="1" dirty="0"/>
              <a:t>Inspiration</a:t>
            </a:r>
          </a:p>
        </p:txBody>
      </p:sp>
      <p:cxnSp>
        <p:nvCxnSpPr>
          <p:cNvPr id="3" name="Connecteur droit avec flèche 2"/>
          <p:cNvCxnSpPr>
            <a:cxnSpLocks/>
            <a:endCxn id="30" idx="0"/>
          </p:cNvCxnSpPr>
          <p:nvPr/>
        </p:nvCxnSpPr>
        <p:spPr>
          <a:xfrm flipH="1">
            <a:off x="5247940" y="4425923"/>
            <a:ext cx="1167522" cy="1092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a:off x="7554410" y="4684455"/>
            <a:ext cx="416688" cy="76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a:off x="8214594" y="3152944"/>
            <a:ext cx="1038196" cy="127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V="1">
            <a:off x="8214595" y="1625600"/>
            <a:ext cx="1038194" cy="1152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stCxn id="48129" idx="1"/>
          </p:cNvCxnSpPr>
          <p:nvPr/>
        </p:nvCxnSpPr>
        <p:spPr>
          <a:xfrm flipH="1" flipV="1">
            <a:off x="5062888" y="1982183"/>
            <a:ext cx="1168552" cy="1500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xmlns="" id="{57476B27-9CFB-4072-BB3E-B213D1BD9745}"/>
              </a:ext>
            </a:extLst>
          </p:cNvPr>
          <p:cNvSpPr txBox="1"/>
          <p:nvPr/>
        </p:nvSpPr>
        <p:spPr>
          <a:xfrm>
            <a:off x="162484" y="3123566"/>
            <a:ext cx="2823052" cy="830997"/>
          </a:xfrm>
          <a:prstGeom prst="rect">
            <a:avLst/>
          </a:prstGeom>
          <a:noFill/>
        </p:spPr>
        <p:txBody>
          <a:bodyPr wrap="square" rtlCol="0">
            <a:spAutoFit/>
          </a:bodyPr>
          <a:lstStyle/>
          <a:p>
            <a:pPr algn="ctr"/>
            <a:r>
              <a:rPr lang="fr-FR" sz="2400" b="1" dirty="0"/>
              <a:t>L’attente du membre de l’équipe</a:t>
            </a:r>
          </a:p>
        </p:txBody>
      </p:sp>
    </p:spTree>
    <p:extLst>
      <p:ext uri="{BB962C8B-B14F-4D97-AF65-F5344CB8AC3E}">
        <p14:creationId xmlns:p14="http://schemas.microsoft.com/office/powerpoint/2010/main" val="162876553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66</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1"/>
            <a:ext cx="3477107" cy="6858001"/>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162484" y="1901752"/>
            <a:ext cx="2823052" cy="757130"/>
          </a:xfrm>
          <a:prstGeom prst="rect">
            <a:avLst/>
          </a:prstGeom>
          <a:noFill/>
        </p:spPr>
        <p:txBody>
          <a:bodyPr wrap="square" rtlCol="0">
            <a:spAutoFit/>
          </a:bodyPr>
          <a:lstStyle/>
          <a:p>
            <a:pPr algn="ctr"/>
            <a:r>
              <a:rPr lang="fr-FR" sz="4320" b="1" dirty="0"/>
              <a:t>LE LEADER</a:t>
            </a:r>
            <a:r>
              <a:rPr lang="en-US" sz="4320" b="1" dirty="0"/>
              <a:t>:</a:t>
            </a:r>
            <a:endParaRPr lang="fr-FR" sz="4320" b="1" dirty="0"/>
          </a:p>
        </p:txBody>
      </p:sp>
      <p:sp>
        <p:nvSpPr>
          <p:cNvPr id="20" name="ZoneTexte 19">
            <a:extLst>
              <a:ext uri="{FF2B5EF4-FFF2-40B4-BE49-F238E27FC236}">
                <a16:creationId xmlns:a16="http://schemas.microsoft.com/office/drawing/2014/main" xmlns="" id="{57476B27-9CFB-4072-BB3E-B213D1BD9745}"/>
              </a:ext>
            </a:extLst>
          </p:cNvPr>
          <p:cNvSpPr txBox="1"/>
          <p:nvPr/>
        </p:nvSpPr>
        <p:spPr>
          <a:xfrm>
            <a:off x="234106" y="2901407"/>
            <a:ext cx="3021712" cy="461665"/>
          </a:xfrm>
          <a:prstGeom prst="rect">
            <a:avLst/>
          </a:prstGeom>
          <a:noFill/>
        </p:spPr>
        <p:txBody>
          <a:bodyPr wrap="square" rtlCol="0">
            <a:spAutoFit/>
          </a:bodyPr>
          <a:lstStyle/>
          <a:p>
            <a:pPr algn="ctr"/>
            <a:r>
              <a:rPr lang="fr-FR" sz="2400" b="1" dirty="0"/>
              <a:t>Style de Management</a:t>
            </a:r>
          </a:p>
        </p:txBody>
      </p:sp>
      <p:sp>
        <p:nvSpPr>
          <p:cNvPr id="22" name="Rectangle 3">
            <a:extLst>
              <a:ext uri="{FF2B5EF4-FFF2-40B4-BE49-F238E27FC236}">
                <a16:creationId xmlns:a16="http://schemas.microsoft.com/office/drawing/2014/main" xmlns="" id="{46763298-D548-48EA-8920-1EFA5227ACD6}"/>
              </a:ext>
            </a:extLst>
          </p:cNvPr>
          <p:cNvSpPr txBox="1">
            <a:spLocks noChangeArrowheads="1"/>
          </p:cNvSpPr>
          <p:nvPr/>
        </p:nvSpPr>
        <p:spPr>
          <a:xfrm>
            <a:off x="4114782" y="1224178"/>
            <a:ext cx="6892396" cy="2869407"/>
          </a:xfrm>
          <a:prstGeom prst="rect">
            <a:avLst/>
          </a:prstGeom>
        </p:spPr>
        <p:txBody>
          <a:bodyPr vert="horz" lIns="71320" tIns="35661" rIns="71320" bIns="35661" rtlCol="0">
            <a:norm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80" kern="1200">
                <a:solidFill>
                  <a:schemeClr val="tx1"/>
                </a:solidFill>
                <a:latin typeface="Calibri" pitchFamily="34" charset="0"/>
                <a:ea typeface="+mn-ea"/>
                <a:cs typeface="+mn-cs"/>
              </a:defRPr>
            </a:lvl1pPr>
            <a:lvl2pPr marL="548640" indent="0" algn="l" defTabSz="914400" rtl="0" eaLnBrk="1" latinLnBrk="0" hangingPunct="1">
              <a:lnSpc>
                <a:spcPct val="90000"/>
              </a:lnSpc>
              <a:spcBef>
                <a:spcPts val="500"/>
              </a:spcBef>
              <a:buClrTx/>
              <a:buFont typeface="Arial" panose="020B0604020202020204" pitchFamily="34" charset="0"/>
              <a:buNone/>
              <a:defRPr sz="2400" kern="1200">
                <a:solidFill>
                  <a:schemeClr val="tx1"/>
                </a:solidFill>
                <a:latin typeface="Calibri" pitchFamily="34" charset="0"/>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Calibri" pitchFamily="34" charset="0"/>
                <a:ea typeface="+mn-ea"/>
                <a:cs typeface="+mn-cs"/>
              </a:defRPr>
            </a:lvl3pPr>
            <a:lvl4pPr marL="1645920" indent="0" algn="l" defTabSz="914400" rtl="0" eaLnBrk="1" latinLnBrk="0" hangingPunct="1">
              <a:lnSpc>
                <a:spcPct val="90000"/>
              </a:lnSpc>
              <a:spcBef>
                <a:spcPts val="500"/>
              </a:spcBef>
              <a:buClrTx/>
              <a:buFont typeface="Arial" panose="020B0604020202020204" pitchFamily="34" charset="0"/>
              <a:buNone/>
              <a:defRPr sz="2160" kern="1200">
                <a:solidFill>
                  <a:schemeClr val="tx1"/>
                </a:solidFill>
                <a:latin typeface="Calibri" pitchFamily="34" charset="0"/>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endParaRPr lang="fr-FR" sz="1625" dirty="0"/>
          </a:p>
        </p:txBody>
      </p:sp>
      <p:sp>
        <p:nvSpPr>
          <p:cNvPr id="24" name="Rectangle 3">
            <a:extLst>
              <a:ext uri="{FF2B5EF4-FFF2-40B4-BE49-F238E27FC236}">
                <a16:creationId xmlns:a16="http://schemas.microsoft.com/office/drawing/2014/main" xmlns="" id="{FA080CBC-7FAC-4B55-939A-D44F44E220DC}"/>
              </a:ext>
            </a:extLst>
          </p:cNvPr>
          <p:cNvSpPr txBox="1">
            <a:spLocks noChangeArrowheads="1"/>
          </p:cNvSpPr>
          <p:nvPr/>
        </p:nvSpPr>
        <p:spPr bwMode="auto">
          <a:xfrm>
            <a:off x="3837709" y="471055"/>
            <a:ext cx="6691746" cy="218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50" tIns="28575" rIns="57150" bIns="28575"/>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buSzPct val="80000"/>
              <a:buFont typeface="Wingdings 3" panose="05040102010807070707" pitchFamily="18" charset="2"/>
              <a:buChar char=""/>
            </a:pPr>
            <a:r>
              <a:rPr lang="fr-FR" altLang="fr-FR" sz="2800" dirty="0"/>
              <a:t>Niveau 4: Autocratique</a:t>
            </a:r>
          </a:p>
          <a:p>
            <a:pPr eaLnBrk="1" hangingPunct="1">
              <a:buSzPct val="80000"/>
              <a:buFont typeface="Wingdings 3" panose="05040102010807070707" pitchFamily="18" charset="2"/>
              <a:buChar char=""/>
            </a:pPr>
            <a:r>
              <a:rPr lang="fr-FR" altLang="fr-FR" sz="2800" dirty="0"/>
              <a:t>Niveau 3: Laisser faire</a:t>
            </a:r>
          </a:p>
          <a:p>
            <a:pPr eaLnBrk="1" hangingPunct="1">
              <a:buSzPct val="80000"/>
              <a:buFont typeface="Wingdings 3" panose="05040102010807070707" pitchFamily="18" charset="2"/>
              <a:buChar char=""/>
            </a:pPr>
            <a:r>
              <a:rPr lang="fr-FR" altLang="fr-FR" sz="2800" dirty="0"/>
              <a:t>Niveau 2: Démocratique</a:t>
            </a:r>
          </a:p>
          <a:p>
            <a:pPr eaLnBrk="1" hangingPunct="1">
              <a:buSzPct val="80000"/>
              <a:buFont typeface="Wingdings 3" panose="05040102010807070707" pitchFamily="18" charset="2"/>
              <a:buChar char=""/>
            </a:pPr>
            <a:r>
              <a:rPr lang="fr-FR" altLang="fr-FR" sz="2800" dirty="0"/>
              <a:t>Niveau 1: Conciliant</a:t>
            </a:r>
          </a:p>
        </p:txBody>
      </p:sp>
      <p:pic>
        <p:nvPicPr>
          <p:cNvPr id="35" name="Picture 2" descr="Manager styles.png">
            <a:extLst>
              <a:ext uri="{FF2B5EF4-FFF2-40B4-BE49-F238E27FC236}">
                <a16:creationId xmlns:a16="http://schemas.microsoft.com/office/drawing/2014/main" xmlns="" id="{6B42E141-A77E-4A90-B45E-B94440C83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615" y="2755320"/>
            <a:ext cx="3496150" cy="3420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126046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67</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1"/>
            <a:ext cx="3477107" cy="6858001"/>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0" y="2416844"/>
            <a:ext cx="3093334" cy="1421928"/>
          </a:xfrm>
          <a:prstGeom prst="rect">
            <a:avLst/>
          </a:prstGeom>
          <a:noFill/>
        </p:spPr>
        <p:txBody>
          <a:bodyPr wrap="square" rtlCol="0">
            <a:spAutoFit/>
          </a:bodyPr>
          <a:lstStyle/>
          <a:p>
            <a:pPr algn="ctr"/>
            <a:r>
              <a:rPr lang="fr-FR" sz="4320" b="1" dirty="0"/>
              <a:t>JEUX DE ROLE</a:t>
            </a:r>
          </a:p>
        </p:txBody>
      </p:sp>
      <p:sp>
        <p:nvSpPr>
          <p:cNvPr id="22" name="Rectangle 3">
            <a:extLst>
              <a:ext uri="{FF2B5EF4-FFF2-40B4-BE49-F238E27FC236}">
                <a16:creationId xmlns:a16="http://schemas.microsoft.com/office/drawing/2014/main" xmlns="" id="{46763298-D548-48EA-8920-1EFA5227ACD6}"/>
              </a:ext>
            </a:extLst>
          </p:cNvPr>
          <p:cNvSpPr txBox="1">
            <a:spLocks noChangeArrowheads="1"/>
          </p:cNvSpPr>
          <p:nvPr/>
        </p:nvSpPr>
        <p:spPr>
          <a:xfrm>
            <a:off x="4114782" y="1224178"/>
            <a:ext cx="6892396" cy="2869407"/>
          </a:xfrm>
          <a:prstGeom prst="rect">
            <a:avLst/>
          </a:prstGeom>
        </p:spPr>
        <p:txBody>
          <a:bodyPr vert="horz" lIns="71320" tIns="35661" rIns="71320" bIns="35661" rtlCol="0">
            <a:norm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80" kern="1200">
                <a:solidFill>
                  <a:schemeClr val="tx1"/>
                </a:solidFill>
                <a:latin typeface="Calibri" pitchFamily="34" charset="0"/>
                <a:ea typeface="+mn-ea"/>
                <a:cs typeface="+mn-cs"/>
              </a:defRPr>
            </a:lvl1pPr>
            <a:lvl2pPr marL="548640" indent="0" algn="l" defTabSz="914400" rtl="0" eaLnBrk="1" latinLnBrk="0" hangingPunct="1">
              <a:lnSpc>
                <a:spcPct val="90000"/>
              </a:lnSpc>
              <a:spcBef>
                <a:spcPts val="500"/>
              </a:spcBef>
              <a:buClrTx/>
              <a:buFont typeface="Arial" panose="020B0604020202020204" pitchFamily="34" charset="0"/>
              <a:buNone/>
              <a:defRPr sz="2400" kern="1200">
                <a:solidFill>
                  <a:schemeClr val="tx1"/>
                </a:solidFill>
                <a:latin typeface="Calibri" pitchFamily="34" charset="0"/>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Calibri" pitchFamily="34" charset="0"/>
                <a:ea typeface="+mn-ea"/>
                <a:cs typeface="+mn-cs"/>
              </a:defRPr>
            </a:lvl3pPr>
            <a:lvl4pPr marL="1645920" indent="0" algn="l" defTabSz="914400" rtl="0" eaLnBrk="1" latinLnBrk="0" hangingPunct="1">
              <a:lnSpc>
                <a:spcPct val="90000"/>
              </a:lnSpc>
              <a:spcBef>
                <a:spcPts val="500"/>
              </a:spcBef>
              <a:buClrTx/>
              <a:buFont typeface="Arial" panose="020B0604020202020204" pitchFamily="34" charset="0"/>
              <a:buNone/>
              <a:defRPr sz="2160" kern="1200">
                <a:solidFill>
                  <a:schemeClr val="tx1"/>
                </a:solidFill>
                <a:latin typeface="Calibri" pitchFamily="34" charset="0"/>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endParaRPr lang="fr-FR" sz="1625" dirty="0"/>
          </a:p>
        </p:txBody>
      </p:sp>
    </p:spTree>
    <p:extLst>
      <p:ext uri="{BB962C8B-B14F-4D97-AF65-F5344CB8AC3E}">
        <p14:creationId xmlns:p14="http://schemas.microsoft.com/office/powerpoint/2010/main" val="372232586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 name="Group 103">
            <a:extLst>
              <a:ext uri="{FF2B5EF4-FFF2-40B4-BE49-F238E27FC236}">
                <a16:creationId xmlns:a16="http://schemas.microsoft.com/office/drawing/2014/main" xmlns="" id="{54ABE28B-6221-4296-90A8-EDEBA54C0BFF}"/>
              </a:ext>
            </a:extLst>
          </p:cNvPr>
          <p:cNvGraphicFramePr>
            <a:graphicFrameLocks noGrp="1"/>
          </p:cNvGraphicFramePr>
          <p:nvPr>
            <p:extLst>
              <p:ext uri="{D42A27DB-BD31-4B8C-83A1-F6EECF244321}">
                <p14:modId xmlns:p14="http://schemas.microsoft.com/office/powerpoint/2010/main" val="4197049080"/>
              </p:ext>
            </p:extLst>
          </p:nvPr>
        </p:nvGraphicFramePr>
        <p:xfrm>
          <a:off x="3380507" y="0"/>
          <a:ext cx="8671505" cy="6858002"/>
        </p:xfrm>
        <a:graphic>
          <a:graphicData uri="http://schemas.openxmlformats.org/drawingml/2006/table">
            <a:tbl>
              <a:tblPr/>
              <a:tblGrid>
                <a:gridCol w="1554530">
                  <a:extLst>
                    <a:ext uri="{9D8B030D-6E8A-4147-A177-3AD203B41FA5}">
                      <a16:colId xmlns:a16="http://schemas.microsoft.com/office/drawing/2014/main" xmlns="" val="20000"/>
                    </a:ext>
                  </a:extLst>
                </a:gridCol>
                <a:gridCol w="877436">
                  <a:extLst>
                    <a:ext uri="{9D8B030D-6E8A-4147-A177-3AD203B41FA5}">
                      <a16:colId xmlns:a16="http://schemas.microsoft.com/office/drawing/2014/main" xmlns="" val="20001"/>
                    </a:ext>
                  </a:extLst>
                </a:gridCol>
                <a:gridCol w="1835670">
                  <a:extLst>
                    <a:ext uri="{9D8B030D-6E8A-4147-A177-3AD203B41FA5}">
                      <a16:colId xmlns:a16="http://schemas.microsoft.com/office/drawing/2014/main" xmlns="" val="20002"/>
                    </a:ext>
                  </a:extLst>
                </a:gridCol>
                <a:gridCol w="1582877">
                  <a:extLst>
                    <a:ext uri="{9D8B030D-6E8A-4147-A177-3AD203B41FA5}">
                      <a16:colId xmlns:a16="http://schemas.microsoft.com/office/drawing/2014/main" xmlns="" val="20003"/>
                    </a:ext>
                  </a:extLst>
                </a:gridCol>
                <a:gridCol w="1797319">
                  <a:extLst>
                    <a:ext uri="{9D8B030D-6E8A-4147-A177-3AD203B41FA5}">
                      <a16:colId xmlns:a16="http://schemas.microsoft.com/office/drawing/2014/main" xmlns="" val="20004"/>
                    </a:ext>
                  </a:extLst>
                </a:gridCol>
                <a:gridCol w="1023673">
                  <a:extLst>
                    <a:ext uri="{9D8B030D-6E8A-4147-A177-3AD203B41FA5}">
                      <a16:colId xmlns:a16="http://schemas.microsoft.com/office/drawing/2014/main" xmlns="" val="20005"/>
                    </a:ext>
                  </a:extLst>
                </a:gridCol>
              </a:tblGrid>
              <a:tr h="133883">
                <a:tc rowSpan="2">
                  <a:txBody>
                    <a:bodyPr/>
                    <a:lstStyle/>
                    <a:p>
                      <a:pPr marL="803275"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r>
                        <a:rPr kumimoji="0" lang="fr-FR" sz="800" b="1" i="0" u="none" strike="noStrike" kern="1200" cap="none" normalizeH="0" baseline="0" dirty="0">
                          <a:ln>
                            <a:noFill/>
                          </a:ln>
                          <a:solidFill>
                            <a:srgbClr val="0F0F0F"/>
                          </a:solidFill>
                          <a:effectLst/>
                          <a:latin typeface="Arial" charset="0"/>
                          <a:ea typeface="+mn-ea"/>
                          <a:cs typeface="+mn-cs"/>
                        </a:rPr>
                        <a:t>Groupes de</a:t>
                      </a:r>
                    </a:p>
                    <a:p>
                      <a:pPr marL="803275"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r>
                        <a:rPr kumimoji="0" lang="fr-FR" sz="800" b="1" i="0" u="none" strike="noStrike" kern="1200" cap="none" normalizeH="0" baseline="0" dirty="0">
                          <a:ln>
                            <a:noFill/>
                          </a:ln>
                          <a:solidFill>
                            <a:srgbClr val="0F0F0F"/>
                          </a:solidFill>
                          <a:effectLst/>
                          <a:latin typeface="Arial" charset="0"/>
                          <a:ea typeface="+mn-ea"/>
                          <a:cs typeface="+mn-cs"/>
                        </a:rPr>
                        <a:t>Processus  </a:t>
                      </a:r>
                    </a:p>
                    <a:p>
                      <a:pPr marL="0"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r>
                        <a:rPr kumimoji="0" lang="fr-FR" sz="800" b="1" i="0" u="none" strike="noStrike" kern="1200" cap="none" normalizeH="0" baseline="0" dirty="0">
                          <a:ln>
                            <a:noFill/>
                          </a:ln>
                          <a:solidFill>
                            <a:srgbClr val="0F0F0F"/>
                          </a:solidFill>
                          <a:effectLst/>
                          <a:latin typeface="Arial" charset="0"/>
                          <a:ea typeface="+mn-ea"/>
                          <a:cs typeface="+mn-cs"/>
                        </a:rPr>
                        <a:t>Domaines de</a:t>
                      </a:r>
                    </a:p>
                    <a:p>
                      <a:pPr marL="0"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r>
                        <a:rPr kumimoji="0" lang="fr-FR" sz="800" b="1" i="0" u="none" strike="noStrike" kern="1200" cap="none" normalizeH="0" baseline="0" dirty="0">
                          <a:ln>
                            <a:noFill/>
                          </a:ln>
                          <a:solidFill>
                            <a:srgbClr val="0F0F0F"/>
                          </a:solidFill>
                          <a:effectLst/>
                          <a:latin typeface="Arial" charset="0"/>
                          <a:ea typeface="+mn-ea"/>
                          <a:cs typeface="+mn-cs"/>
                        </a:rPr>
                        <a:t>Connaissance</a:t>
                      </a:r>
                      <a:endParaRPr kumimoji="0" lang="en-US" sz="800" b="1" i="0" u="none" strike="noStrike" kern="1200" cap="none" normalizeH="0" baseline="0" dirty="0">
                        <a:ln>
                          <a:noFill/>
                        </a:ln>
                        <a:solidFill>
                          <a:srgbClr val="0F0F0F"/>
                        </a:solidFill>
                        <a:effectLst/>
                        <a:latin typeface="Arial" charset="0"/>
                        <a:ea typeface="+mn-ea"/>
                        <a:cs typeface="+mn-cs"/>
                      </a:endParaRP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endParaRPr lang="en-US" sz="400" dirty="0"/>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tc hMerge="1">
                  <a:txBody>
                    <a:bodyPr/>
                    <a:lstStyle/>
                    <a:p>
                      <a:endParaRPr lang="en-US"/>
                    </a:p>
                  </a:txBody>
                  <a:tcPr/>
                </a:tc>
                <a:tc hMerge="1">
                  <a:txBody>
                    <a:bodyPr/>
                    <a:lstStyle/>
                    <a:p>
                      <a:endParaRPr lang="en-US"/>
                    </a:p>
                  </a:txBody>
                  <a:tcPr/>
                </a:tc>
                <a:tc rowSpan="2">
                  <a:txBody>
                    <a:bodyPr/>
                    <a:lstStyle/>
                    <a:p>
                      <a:pPr algn="ctr" eaLnBrk="1" hangingPunct="1">
                        <a:spcBef>
                          <a:spcPts val="0"/>
                        </a:spcBef>
                        <a:buClr>
                          <a:srgbClr val="000099"/>
                        </a:buClr>
                      </a:pPr>
                      <a:r>
                        <a:rPr lang="fr-FR" sz="600" b="1" dirty="0">
                          <a:solidFill>
                            <a:schemeClr val="tx1"/>
                          </a:solidFill>
                          <a:latin typeface="Tahoma" pitchFamily="34" charset="0"/>
                        </a:rPr>
                        <a:t>Groupe de</a:t>
                      </a:r>
                      <a:br>
                        <a:rPr lang="fr-FR" sz="600" b="1" dirty="0">
                          <a:solidFill>
                            <a:schemeClr val="tx1"/>
                          </a:solidFill>
                          <a:latin typeface="Tahoma" pitchFamily="34" charset="0"/>
                        </a:rPr>
                      </a:br>
                      <a:r>
                        <a:rPr lang="fr-FR" sz="600" b="1" dirty="0">
                          <a:solidFill>
                            <a:schemeClr val="tx1"/>
                          </a:solidFill>
                          <a:latin typeface="Tahoma" pitchFamily="34" charset="0"/>
                        </a:rPr>
                        <a:t> processus de surveillance et maîtrise</a:t>
                      </a:r>
                    </a:p>
                  </a:txBody>
                  <a:tcPr marL="75968" marR="75968" marT="34291" marB="34291"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tc>
                  <a:txBody>
                    <a:bodyPr/>
                    <a:lstStyle/>
                    <a:p>
                      <a:pPr marL="0" marR="0" lvl="0" indent="0" algn="l" defTabSz="128016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defRPr/>
                      </a:pPr>
                      <a:endParaRPr lang="fr-FR" sz="200" kern="1200" dirty="0">
                        <a:solidFill>
                          <a:schemeClr val="tx1"/>
                        </a:solidFill>
                        <a:latin typeface="+mn-lt"/>
                        <a:ea typeface="+mn-ea"/>
                        <a:cs typeface="+mn-cs"/>
                      </a:endParaRPr>
                    </a:p>
                  </a:txBody>
                  <a:tcPr marL="75968" marR="75968" marT="34291" marB="34291" anchor="b" horzOverflow="overflow">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D653"/>
                    </a:solidFill>
                  </a:tcPr>
                </a:tc>
                <a:extLst>
                  <a:ext uri="{0D108BD9-81ED-4DB2-BD59-A6C34878D82A}">
                    <a16:rowId xmlns:a16="http://schemas.microsoft.com/office/drawing/2014/main" xmlns="" val="10000"/>
                  </a:ext>
                </a:extLst>
              </a:tr>
              <a:tr h="648735">
                <a:tc vMerge="1">
                  <a:txBody>
                    <a:bodyPr/>
                    <a:lstStyle/>
                    <a:p>
                      <a:endParaRPr lang="en-US"/>
                    </a:p>
                  </a:txBody>
                  <a:tcPr/>
                </a:tc>
                <a:tc>
                  <a:txBody>
                    <a:bodyPr/>
                    <a:lstStyle/>
                    <a:p>
                      <a:pPr algn="ctr" eaLnBrk="1" hangingPunct="1">
                        <a:spcBef>
                          <a:spcPts val="0"/>
                        </a:spcBef>
                        <a:buClr>
                          <a:srgbClr val="000099"/>
                        </a:buClr>
                      </a:pPr>
                      <a:r>
                        <a:rPr lang="fr-FR" sz="600" b="1" dirty="0">
                          <a:solidFill>
                            <a:schemeClr val="tx1"/>
                          </a:solidFill>
                          <a:latin typeface="Tahoma" pitchFamily="34" charset="0"/>
                        </a:rPr>
                        <a:t>Groupe de processus de démarrage</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
                          <a:srgbClr val="000099"/>
                        </a:buClr>
                        <a:buSzTx/>
                        <a:buFontTx/>
                        <a:buNone/>
                        <a:tabLst/>
                        <a:defRPr/>
                      </a:pPr>
                      <a:r>
                        <a:rPr lang="fr-FR" sz="600" b="1" dirty="0">
                          <a:solidFill>
                            <a:schemeClr val="tx1"/>
                          </a:solidFill>
                          <a:latin typeface="Tahoma" pitchFamily="34" charset="0"/>
                        </a:rPr>
                        <a:t>Groupe de </a:t>
                      </a:r>
                      <a:br>
                        <a:rPr lang="fr-FR" sz="600" b="1" dirty="0">
                          <a:solidFill>
                            <a:schemeClr val="tx1"/>
                          </a:solidFill>
                          <a:latin typeface="Tahoma" pitchFamily="34" charset="0"/>
                        </a:rPr>
                      </a:br>
                      <a:r>
                        <a:rPr lang="fr-FR" sz="600" b="1" dirty="0">
                          <a:solidFill>
                            <a:schemeClr val="tx1"/>
                          </a:solidFill>
                          <a:latin typeface="Tahoma" pitchFamily="34" charset="0"/>
                        </a:rPr>
                        <a:t>processus</a:t>
                      </a:r>
                      <a:br>
                        <a:rPr lang="fr-FR" sz="600" b="1" dirty="0">
                          <a:solidFill>
                            <a:schemeClr val="tx1"/>
                          </a:solidFill>
                          <a:latin typeface="Tahoma" pitchFamily="34" charset="0"/>
                        </a:rPr>
                      </a:br>
                      <a:r>
                        <a:rPr lang="fr-FR" sz="600" b="1" dirty="0">
                          <a:solidFill>
                            <a:schemeClr val="tx1"/>
                          </a:solidFill>
                          <a:latin typeface="Tahoma" pitchFamily="34" charset="0"/>
                        </a:rPr>
                        <a:t> de planification</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indent="0" algn="ctr" defTabSz="914400" rtl="0" eaLnBrk="1" fontAlgn="auto" latinLnBrk="0" hangingPunct="1">
                        <a:lnSpc>
                          <a:spcPct val="100000"/>
                        </a:lnSpc>
                        <a:spcBef>
                          <a:spcPts val="0"/>
                        </a:spcBef>
                        <a:spcAft>
                          <a:spcPts val="0"/>
                        </a:spcAft>
                        <a:buClr>
                          <a:srgbClr val="000099"/>
                        </a:buClr>
                        <a:buSzTx/>
                        <a:buFontTx/>
                        <a:buNone/>
                        <a:tabLst/>
                        <a:defRPr/>
                      </a:pPr>
                      <a:r>
                        <a:rPr lang="fr-FR" sz="600" b="1" dirty="0">
                          <a:solidFill>
                            <a:schemeClr val="tx1"/>
                          </a:solidFill>
                          <a:latin typeface="Tahoma" pitchFamily="34" charset="0"/>
                        </a:rPr>
                        <a:t>Groupe de </a:t>
                      </a:r>
                      <a:br>
                        <a:rPr lang="fr-FR" sz="600" b="1" dirty="0">
                          <a:solidFill>
                            <a:schemeClr val="tx1"/>
                          </a:solidFill>
                          <a:latin typeface="Tahoma" pitchFamily="34" charset="0"/>
                        </a:rPr>
                      </a:br>
                      <a:r>
                        <a:rPr lang="fr-FR" sz="600" b="1" dirty="0">
                          <a:solidFill>
                            <a:schemeClr val="tx1"/>
                          </a:solidFill>
                          <a:latin typeface="Tahoma" pitchFamily="34" charset="0"/>
                        </a:rPr>
                        <a:t>processus </a:t>
                      </a:r>
                      <a:br>
                        <a:rPr lang="fr-FR" sz="600" b="1" dirty="0">
                          <a:solidFill>
                            <a:schemeClr val="tx1"/>
                          </a:solidFill>
                          <a:latin typeface="Tahoma" pitchFamily="34" charset="0"/>
                        </a:rPr>
                      </a:br>
                      <a:r>
                        <a:rPr lang="fr-FR" sz="600" b="1" dirty="0">
                          <a:solidFill>
                            <a:schemeClr val="tx1"/>
                          </a:solidFill>
                          <a:latin typeface="Tahoma" pitchFamily="34" charset="0"/>
                        </a:rPr>
                        <a:t>d’exécution</a:t>
                      </a:r>
                    </a:p>
                  </a:txBody>
                  <a:tcPr marL="75968" marR="75968" marT="34291" marB="34291"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defRPr/>
                      </a:pPr>
                      <a:r>
                        <a:rPr lang="fr-FR" sz="600" b="1" dirty="0">
                          <a:solidFill>
                            <a:schemeClr val="tx1"/>
                          </a:solidFill>
                          <a:latin typeface="Tahoma" pitchFamily="34" charset="0"/>
                        </a:rPr>
                        <a:t>Groupe de processus </a:t>
                      </a:r>
                      <a:br>
                        <a:rPr lang="fr-FR" sz="600" b="1" dirty="0">
                          <a:solidFill>
                            <a:schemeClr val="tx1"/>
                          </a:solidFill>
                          <a:latin typeface="Tahoma" pitchFamily="34" charset="0"/>
                        </a:rPr>
                      </a:br>
                      <a:r>
                        <a:rPr lang="fr-FR" sz="600" b="1" dirty="0">
                          <a:solidFill>
                            <a:schemeClr val="tx1"/>
                          </a:solidFill>
                          <a:latin typeface="Tahoma" pitchFamily="34" charset="0"/>
                        </a:rPr>
                        <a:t>de clôture</a:t>
                      </a:r>
                    </a:p>
                  </a:txBody>
                  <a:tcPr marL="75968" marR="75968" marT="34291" marB="34291"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xmlns="" val="10001"/>
                  </a:ext>
                </a:extLst>
              </a:tr>
              <a:tr h="784635">
                <a:tc>
                  <a:txBody>
                    <a:bodyPr/>
                    <a:lstStyle/>
                    <a:p>
                      <a:pPr marL="0" marR="0" lvl="0" indent="0" algn="l" defTabSz="914400" rtl="0" eaLnBrk="1" fontAlgn="base" latinLnBrk="0" hangingPunct="1">
                        <a:lnSpc>
                          <a:spcPct val="100000"/>
                        </a:lnSpc>
                        <a:spcBef>
                          <a:spcPct val="0"/>
                        </a:spcBef>
                        <a:spcAft>
                          <a:spcPct val="0"/>
                        </a:spcAft>
                        <a:buClr>
                          <a:srgbClr val="4B36EA"/>
                        </a:buClr>
                        <a:buSzPct val="130000"/>
                        <a:buFont typeface="Wingdings" pitchFamily="2" charset="2"/>
                        <a:buNone/>
                        <a:tabLst>
                          <a:tab pos="7718425" algn="r"/>
                        </a:tabLst>
                      </a:pPr>
                      <a:r>
                        <a:rPr kumimoji="0" lang="fr-FR" sz="700" b="1" i="0" u="none" strike="noStrike" kern="1200" cap="none" spc="0" normalizeH="0" baseline="0" noProof="0" dirty="0">
                          <a:ln>
                            <a:noFill/>
                          </a:ln>
                          <a:solidFill>
                            <a:srgbClr val="0000FF"/>
                          </a:solidFill>
                          <a:effectLst/>
                          <a:uLnTx/>
                          <a:uFillTx/>
                          <a:latin typeface="Tahoma" pitchFamily="34" charset="0"/>
                          <a:ea typeface="+mn-ea"/>
                          <a:cs typeface="+mn-cs"/>
                        </a:rPr>
                        <a:t>4. </a:t>
                      </a:r>
                      <a:r>
                        <a:rPr kumimoji="0" lang="fr-FR" sz="700" b="1" i="0" u="none" strike="noStrike" kern="1200" cap="none" spc="0" normalizeH="0" baseline="0" noProof="0" dirty="0">
                          <a:ln>
                            <a:noFill/>
                          </a:ln>
                          <a:solidFill>
                            <a:schemeClr val="tx1"/>
                          </a:solidFill>
                          <a:effectLst/>
                          <a:uLnTx/>
                          <a:uFillTx/>
                          <a:latin typeface="Tahoma" pitchFamily="34" charset="0"/>
                          <a:ea typeface="+mn-ea"/>
                          <a:cs typeface="+mn-cs"/>
                        </a:rPr>
                        <a:t>Management de l’intégration du projet</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600" b="1" kern="1200" noProof="0" dirty="0">
                          <a:solidFill>
                            <a:srgbClr val="0000FF"/>
                          </a:solidFill>
                          <a:latin typeface="Tahoma" pitchFamily="34" charset="0"/>
                          <a:ea typeface="+mn-ea"/>
                          <a:cs typeface="+mn-cs"/>
                        </a:rPr>
                        <a:t>4.1 É</a:t>
                      </a:r>
                      <a:r>
                        <a:rPr lang="fr-FR" sz="600" b="1" kern="1200" noProof="0" dirty="0">
                          <a:solidFill>
                            <a:schemeClr val="tx1"/>
                          </a:solidFill>
                          <a:latin typeface="Tahoma" pitchFamily="34" charset="0"/>
                          <a:ea typeface="+mn-ea"/>
                          <a:cs typeface="+mn-cs"/>
                        </a:rPr>
                        <a:t>laborer la charte du  projet</a:t>
                      </a: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lang="fr-FR" sz="600" b="0" kern="1200" noProof="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indent="3175" algn="l" eaLnBrk="1" hangingPunct="1">
                        <a:spcBef>
                          <a:spcPct val="30000"/>
                        </a:spcBef>
                        <a:buClr>
                          <a:srgbClr val="000099"/>
                        </a:buClr>
                      </a:pPr>
                      <a:r>
                        <a:rPr lang="fr-FR" sz="600" b="1" kern="1200" dirty="0">
                          <a:solidFill>
                            <a:srgbClr val="0000FF"/>
                          </a:solidFill>
                          <a:latin typeface="Tahoma" pitchFamily="34" charset="0"/>
                          <a:ea typeface="+mn-ea"/>
                          <a:cs typeface="+mn-cs"/>
                        </a:rPr>
                        <a:t>4.2 </a:t>
                      </a:r>
                      <a:r>
                        <a:rPr lang="fr-FR" sz="600" b="1" kern="1200" dirty="0">
                          <a:solidFill>
                            <a:schemeClr val="tx1"/>
                          </a:solidFill>
                          <a:latin typeface="Tahoma" pitchFamily="34" charset="0"/>
                          <a:ea typeface="+mn-ea"/>
                          <a:cs typeface="+mn-cs"/>
                        </a:rPr>
                        <a:t>Élaborer le plan de management du projet</a:t>
                      </a:r>
                    </a:p>
                    <a:p>
                      <a:pPr marL="265113" indent="-265113" algn="l" eaLnBrk="1" hangingPunct="1">
                        <a:spcBef>
                          <a:spcPct val="30000"/>
                        </a:spcBef>
                        <a:buClr>
                          <a:srgbClr val="000099"/>
                        </a:buClr>
                      </a:pPr>
                      <a:endParaRPr lang="fr-FR" sz="600" b="0" kern="1200" noProof="0" dirty="0">
                        <a:solidFill>
                          <a:schemeClr val="tx1"/>
                        </a:solidFill>
                        <a:latin typeface="Tahoma" pitchFamily="34" charset="0"/>
                        <a:ea typeface="+mn-ea"/>
                        <a:cs typeface="+mn-cs"/>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600" b="1" kern="1200" noProof="0" dirty="0">
                          <a:solidFill>
                            <a:srgbClr val="0000FF"/>
                          </a:solidFill>
                          <a:latin typeface="Tahoma" pitchFamily="34" charset="0"/>
                          <a:ea typeface="+mn-ea"/>
                          <a:cs typeface="+mn-cs"/>
                        </a:rPr>
                        <a:t>4.3 </a:t>
                      </a:r>
                      <a:r>
                        <a:rPr lang="fr-FR" sz="600" b="1" kern="1200" dirty="0">
                          <a:solidFill>
                            <a:schemeClr val="tx1"/>
                          </a:solidFill>
                          <a:latin typeface="Tahoma" pitchFamily="34" charset="0"/>
                          <a:ea typeface="+mn-ea"/>
                          <a:cs typeface="+mn-cs"/>
                        </a:rPr>
                        <a:t>Diriger et gérer le travail du projet</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600" b="1" kern="1200" dirty="0">
                          <a:solidFill>
                            <a:srgbClr val="0000FF"/>
                          </a:solidFill>
                          <a:latin typeface="Tahoma" pitchFamily="34" charset="0"/>
                          <a:ea typeface="+mn-ea"/>
                          <a:cs typeface="+mn-cs"/>
                        </a:rPr>
                        <a:t>4.4 </a:t>
                      </a:r>
                      <a:r>
                        <a:rPr lang="fr-FR" sz="600" b="1" kern="1200" dirty="0">
                          <a:solidFill>
                            <a:schemeClr val="tx1"/>
                          </a:solidFill>
                          <a:latin typeface="Tahoma" pitchFamily="34" charset="0"/>
                          <a:ea typeface="+mn-ea"/>
                          <a:cs typeface="+mn-cs"/>
                        </a:rPr>
                        <a:t>Surveiller et maîtriser le travail du projet</a:t>
                      </a:r>
                    </a:p>
                    <a:p>
                      <a:pPr algn="l" eaLnBrk="1" hangingPunct="1">
                        <a:spcBef>
                          <a:spcPct val="30000"/>
                        </a:spcBef>
                        <a:buClr>
                          <a:srgbClr val="000099"/>
                        </a:buClr>
                      </a:pPr>
                      <a:r>
                        <a:rPr lang="fr-FR" sz="600" b="1" kern="1200" dirty="0">
                          <a:solidFill>
                            <a:srgbClr val="0000FF"/>
                          </a:solidFill>
                          <a:latin typeface="Tahoma" pitchFamily="34" charset="0"/>
                          <a:ea typeface="+mn-ea"/>
                          <a:cs typeface="+mn-cs"/>
                        </a:rPr>
                        <a:t>4.5 </a:t>
                      </a:r>
                      <a:r>
                        <a:rPr lang="fr-FR" sz="600" b="1" kern="1200" dirty="0">
                          <a:solidFill>
                            <a:schemeClr val="tx1"/>
                          </a:solidFill>
                          <a:latin typeface="Tahoma" pitchFamily="34" charset="0"/>
                          <a:ea typeface="+mn-ea"/>
                          <a:cs typeface="+mn-cs"/>
                        </a:rPr>
                        <a:t>Mettre en œuvre la maîtrise intégrée des modifications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indent="3175" algn="l" defTabSz="914400" rtl="0" eaLnBrk="1" latinLnBrk="0" hangingPunct="1">
                        <a:spcBef>
                          <a:spcPct val="30000"/>
                        </a:spcBef>
                        <a:buClr>
                          <a:srgbClr val="000099"/>
                        </a:buClr>
                        <a:tabLst>
                          <a:tab pos="177800" algn="l"/>
                        </a:tabLst>
                      </a:pPr>
                      <a:r>
                        <a:rPr lang="fr-FR" sz="600" b="1" kern="1200" noProof="0" dirty="0">
                          <a:solidFill>
                            <a:srgbClr val="0000FF"/>
                          </a:solidFill>
                          <a:latin typeface="Tahoma" pitchFamily="34" charset="0"/>
                          <a:ea typeface="+mn-ea"/>
                          <a:cs typeface="+mn-cs"/>
                        </a:rPr>
                        <a:t>4.6 </a:t>
                      </a:r>
                      <a:r>
                        <a:rPr lang="fr-FR" sz="600" b="1" kern="1200" noProof="0" dirty="0">
                          <a:solidFill>
                            <a:schemeClr val="tx1"/>
                          </a:solidFill>
                          <a:latin typeface="Tahoma" pitchFamily="34" charset="0"/>
                          <a:ea typeface="+mn-ea"/>
                          <a:cs typeface="+mn-cs"/>
                        </a:rPr>
                        <a:t>Clore le projet ou la phase</a:t>
                      </a: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721393">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5. Management du contenu </a:t>
                      </a:r>
                      <a:b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b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du projet</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5.1 Planifier le</a:t>
                      </a:r>
                      <a:r>
                        <a:rPr lang="fr-FR" sz="700" b="0" baseline="0" noProof="0" dirty="0">
                          <a:solidFill>
                            <a:schemeClr val="tx1"/>
                          </a:solidFill>
                          <a:latin typeface="Tahoma" pitchFamily="34" charset="0"/>
                        </a:rPr>
                        <a:t> </a:t>
                      </a:r>
                      <a:r>
                        <a:rPr lang="fr-FR" sz="700" b="0" noProof="0" dirty="0">
                          <a:solidFill>
                            <a:schemeClr val="tx1"/>
                          </a:solidFill>
                          <a:latin typeface="Tahoma" pitchFamily="34" charset="0"/>
                        </a:rPr>
                        <a:t>Management du</a:t>
                      </a:r>
                      <a:r>
                        <a:rPr lang="fr-FR" sz="700" b="0" baseline="0" noProof="0" dirty="0">
                          <a:solidFill>
                            <a:schemeClr val="tx1"/>
                          </a:solidFill>
                          <a:latin typeface="Tahoma" pitchFamily="34" charset="0"/>
                        </a:rPr>
                        <a:t> Contenu</a:t>
                      </a:r>
                      <a:endParaRPr lang="fr-FR" sz="700" b="0" noProof="0" dirty="0">
                        <a:solidFill>
                          <a:schemeClr val="tx1"/>
                        </a:solidFill>
                        <a:latin typeface="Tahoma" pitchFamily="34" charset="0"/>
                      </a:endParaRPr>
                    </a:p>
                    <a:p>
                      <a:pPr algn="l" eaLnBrk="1" hangingPunct="1">
                        <a:spcBef>
                          <a:spcPct val="30000"/>
                        </a:spcBef>
                        <a:buClr>
                          <a:srgbClr val="000099"/>
                        </a:buClr>
                      </a:pPr>
                      <a:r>
                        <a:rPr lang="fr-FR" sz="700" b="0" noProof="0" dirty="0">
                          <a:solidFill>
                            <a:schemeClr val="tx1"/>
                          </a:solidFill>
                          <a:latin typeface="Tahoma" pitchFamily="34" charset="0"/>
                        </a:rPr>
                        <a:t>5.2 Recueillir</a:t>
                      </a:r>
                      <a:r>
                        <a:rPr lang="fr-FR" sz="700" b="0" baseline="0" noProof="0" dirty="0">
                          <a:solidFill>
                            <a:schemeClr val="tx1"/>
                          </a:solidFill>
                          <a:latin typeface="Tahoma" pitchFamily="34" charset="0"/>
                        </a:rPr>
                        <a:t> les Exigences</a:t>
                      </a:r>
                      <a:endParaRPr lang="fr-FR" sz="700" b="0" noProof="0" dirty="0">
                        <a:solidFill>
                          <a:schemeClr val="tx1"/>
                        </a:solidFill>
                        <a:latin typeface="Tahoma" pitchFamily="34" charset="0"/>
                      </a:endParaRPr>
                    </a:p>
                    <a:p>
                      <a:pPr algn="l" eaLnBrk="1" hangingPunct="1">
                        <a:spcBef>
                          <a:spcPct val="30000"/>
                        </a:spcBef>
                        <a:buClr>
                          <a:srgbClr val="000099"/>
                        </a:buClr>
                      </a:pPr>
                      <a:r>
                        <a:rPr lang="fr-FR" sz="700" b="0" noProof="0" dirty="0">
                          <a:solidFill>
                            <a:schemeClr val="tx1"/>
                          </a:solidFill>
                          <a:latin typeface="Tahoma" pitchFamily="34" charset="0"/>
                        </a:rPr>
                        <a:t>5.3 Définir le Contenu</a:t>
                      </a:r>
                    </a:p>
                    <a:p>
                      <a:pPr marL="180975" indent="-180975" algn="l" eaLnBrk="1" hangingPunct="1">
                        <a:spcBef>
                          <a:spcPct val="30000"/>
                        </a:spcBef>
                        <a:buClr>
                          <a:srgbClr val="000099"/>
                        </a:buClr>
                      </a:pPr>
                      <a:r>
                        <a:rPr lang="fr-FR" sz="700" b="0" noProof="0" dirty="0">
                          <a:solidFill>
                            <a:schemeClr val="tx1"/>
                          </a:solidFill>
                          <a:latin typeface="Tahoma" pitchFamily="34" charset="0"/>
                        </a:rPr>
                        <a:t>5.4 Créer la SDP (Structure de Découpage du Projet)</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5.5 Valider</a:t>
                      </a:r>
                      <a:r>
                        <a:rPr lang="fr-FR" sz="700" b="0" baseline="0" noProof="0" dirty="0">
                          <a:solidFill>
                            <a:schemeClr val="tx1"/>
                          </a:solidFill>
                          <a:latin typeface="Tahoma" pitchFamily="34" charset="0"/>
                        </a:rPr>
                        <a:t> le Contenu</a:t>
                      </a:r>
                      <a:endParaRPr lang="fr-FR" sz="700" b="0" noProof="0" dirty="0">
                        <a:solidFill>
                          <a:schemeClr val="tx1"/>
                        </a:solidFill>
                        <a:latin typeface="Tahoma" pitchFamily="34" charset="0"/>
                      </a:endParaRPr>
                    </a:p>
                    <a:p>
                      <a:pPr algn="l" eaLnBrk="1" hangingPunct="1">
                        <a:spcBef>
                          <a:spcPct val="30000"/>
                        </a:spcBef>
                        <a:buClr>
                          <a:srgbClr val="000099"/>
                        </a:buClr>
                      </a:pPr>
                      <a:r>
                        <a:rPr lang="fr-FR" sz="700" b="0" noProof="0" dirty="0">
                          <a:solidFill>
                            <a:schemeClr val="tx1"/>
                          </a:solidFill>
                          <a:latin typeface="Tahoma" pitchFamily="34" charset="0"/>
                        </a:rPr>
                        <a:t>5.6 Maîtriser le Contenu</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r h="1195499">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6. Management des délais</a:t>
                      </a:r>
                      <a:b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b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 du projet</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rgbClr val="000000"/>
                          </a:solidFill>
                          <a:latin typeface="Tahoma" pitchFamily="34" charset="0"/>
                        </a:rPr>
                        <a:t>6.1 </a:t>
                      </a:r>
                      <a:r>
                        <a:rPr lang="fr-FR" sz="700" b="0" noProof="0" dirty="0">
                          <a:solidFill>
                            <a:schemeClr val="tx1"/>
                          </a:solidFill>
                          <a:latin typeface="Tahoma" pitchFamily="34" charset="0"/>
                        </a:rPr>
                        <a:t>Planifier le</a:t>
                      </a:r>
                      <a:r>
                        <a:rPr lang="fr-FR" sz="700" b="0" baseline="0" noProof="0" dirty="0">
                          <a:solidFill>
                            <a:schemeClr val="tx1"/>
                          </a:solidFill>
                          <a:latin typeface="Tahoma" pitchFamily="34" charset="0"/>
                        </a:rPr>
                        <a:t> </a:t>
                      </a:r>
                      <a:r>
                        <a:rPr lang="fr-FR" sz="700" b="0" noProof="0" dirty="0">
                          <a:solidFill>
                            <a:schemeClr val="tx1"/>
                          </a:solidFill>
                          <a:latin typeface="Tahoma" pitchFamily="34" charset="0"/>
                        </a:rPr>
                        <a:t>Management de</a:t>
                      </a:r>
                      <a:r>
                        <a:rPr lang="fr-FR" sz="700" b="0" baseline="0" noProof="0" dirty="0">
                          <a:solidFill>
                            <a:schemeClr val="tx1"/>
                          </a:solidFill>
                          <a:latin typeface="Tahoma" pitchFamily="34" charset="0"/>
                        </a:rPr>
                        <a:t> l’Echéancier</a:t>
                      </a:r>
                      <a:endParaRPr lang="fr-FR" sz="700" b="0" noProof="0" dirty="0">
                        <a:solidFill>
                          <a:srgbClr val="000000"/>
                        </a:solidFill>
                        <a:latin typeface="Tahoma" pitchFamily="34" charset="0"/>
                      </a:endParaRPr>
                    </a:p>
                    <a:p>
                      <a:pPr algn="l" eaLnBrk="1" hangingPunct="1">
                        <a:spcBef>
                          <a:spcPct val="30000"/>
                        </a:spcBef>
                        <a:buClr>
                          <a:srgbClr val="000099"/>
                        </a:buClr>
                      </a:pPr>
                      <a:r>
                        <a:rPr lang="fr-FR" sz="700" b="0" noProof="0" dirty="0">
                          <a:solidFill>
                            <a:srgbClr val="000000"/>
                          </a:solidFill>
                          <a:latin typeface="Tahoma" pitchFamily="34" charset="0"/>
                        </a:rPr>
                        <a:t>6.2 Définir les Activités</a:t>
                      </a:r>
                    </a:p>
                    <a:p>
                      <a:pPr algn="l" eaLnBrk="1" hangingPunct="1">
                        <a:spcBef>
                          <a:spcPct val="30000"/>
                        </a:spcBef>
                        <a:buClr>
                          <a:srgbClr val="000099"/>
                        </a:buClr>
                      </a:pPr>
                      <a:r>
                        <a:rPr lang="fr-FR" sz="700" b="0" noProof="0" dirty="0">
                          <a:solidFill>
                            <a:srgbClr val="000000"/>
                          </a:solidFill>
                          <a:latin typeface="Tahoma" pitchFamily="34" charset="0"/>
                        </a:rPr>
                        <a:t>6.3 Analyse du séquencement</a:t>
                      </a:r>
                      <a:r>
                        <a:rPr lang="fr-FR" sz="700" b="0" baseline="0" noProof="0" dirty="0">
                          <a:solidFill>
                            <a:srgbClr val="000000"/>
                          </a:solidFill>
                          <a:latin typeface="Tahoma" pitchFamily="34" charset="0"/>
                        </a:rPr>
                        <a:t> des Activités</a:t>
                      </a:r>
                      <a:r>
                        <a:rPr lang="fr-FR" sz="700" b="0" noProof="0" dirty="0">
                          <a:solidFill>
                            <a:srgbClr val="000000"/>
                          </a:solidFill>
                          <a:latin typeface="Tahoma" pitchFamily="34" charset="0"/>
                        </a:rPr>
                        <a:t/>
                      </a:r>
                      <a:br>
                        <a:rPr lang="fr-FR" sz="700" b="0" noProof="0" dirty="0">
                          <a:solidFill>
                            <a:srgbClr val="000000"/>
                          </a:solidFill>
                          <a:latin typeface="Tahoma" pitchFamily="34" charset="0"/>
                        </a:rPr>
                      </a:br>
                      <a:r>
                        <a:rPr lang="fr-FR" sz="700" b="0" noProof="0" dirty="0">
                          <a:solidFill>
                            <a:schemeClr val="tx1"/>
                          </a:solidFill>
                          <a:latin typeface="Tahoma" pitchFamily="34" charset="0"/>
                        </a:rPr>
                        <a:t>6.4 Estimer</a:t>
                      </a:r>
                      <a:r>
                        <a:rPr lang="fr-FR" sz="700" b="0" baseline="0" noProof="0" dirty="0">
                          <a:solidFill>
                            <a:schemeClr val="tx1"/>
                          </a:solidFill>
                          <a:latin typeface="Tahoma" pitchFamily="34" charset="0"/>
                        </a:rPr>
                        <a:t> les Ressources nécessaires aux Activités</a:t>
                      </a:r>
                      <a:endParaRPr lang="fr-FR" sz="700" b="0" noProof="0" dirty="0">
                        <a:solidFill>
                          <a:schemeClr val="tx1"/>
                        </a:solidFill>
                        <a:latin typeface="Tahoma" pitchFamily="34" charset="0"/>
                      </a:endParaRPr>
                    </a:p>
                    <a:p>
                      <a:pPr algn="l" eaLnBrk="1" hangingPunct="1">
                        <a:spcBef>
                          <a:spcPct val="30000"/>
                        </a:spcBef>
                        <a:buClr>
                          <a:srgbClr val="000099"/>
                        </a:buClr>
                      </a:pPr>
                      <a:r>
                        <a:rPr lang="fr-FR" sz="700" b="0" noProof="0" dirty="0">
                          <a:solidFill>
                            <a:schemeClr val="tx1"/>
                          </a:solidFill>
                          <a:latin typeface="Tahoma" pitchFamily="34" charset="0"/>
                        </a:rPr>
                        <a:t>6.5 Estimer la durée des Activités</a:t>
                      </a:r>
                    </a:p>
                    <a:p>
                      <a:pPr algn="l" eaLnBrk="1" hangingPunct="1">
                        <a:spcBef>
                          <a:spcPct val="30000"/>
                        </a:spcBef>
                        <a:buClr>
                          <a:srgbClr val="000099"/>
                        </a:buClr>
                      </a:pPr>
                      <a:r>
                        <a:rPr lang="fr-FR" sz="700" b="0" noProof="0" dirty="0">
                          <a:solidFill>
                            <a:schemeClr val="tx1"/>
                          </a:solidFill>
                          <a:latin typeface="Tahoma" pitchFamily="34" charset="0"/>
                        </a:rPr>
                        <a:t>6.6 Elaborer</a:t>
                      </a:r>
                      <a:r>
                        <a:rPr lang="fr-FR" sz="700" b="0" baseline="0" noProof="0" dirty="0">
                          <a:solidFill>
                            <a:schemeClr val="tx1"/>
                          </a:solidFill>
                          <a:latin typeface="Tahoma" pitchFamily="34" charset="0"/>
                        </a:rPr>
                        <a:t> l’Echéancier</a:t>
                      </a: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700" b="0" kern="1200" noProof="0" dirty="0">
                          <a:solidFill>
                            <a:schemeClr val="tx1"/>
                          </a:solidFill>
                          <a:latin typeface="Tahoma" pitchFamily="34" charset="0"/>
                          <a:ea typeface="+mn-ea"/>
                          <a:cs typeface="+mn-cs"/>
                        </a:rPr>
                        <a:t>6.7 Maîtriser</a:t>
                      </a:r>
                      <a:r>
                        <a:rPr lang="fr-FR" sz="700" b="0" kern="1200" baseline="0" noProof="0" dirty="0">
                          <a:solidFill>
                            <a:schemeClr val="tx1"/>
                          </a:solidFill>
                          <a:latin typeface="Tahoma" pitchFamily="34" charset="0"/>
                          <a:ea typeface="+mn-ea"/>
                          <a:cs typeface="+mn-cs"/>
                        </a:rPr>
                        <a:t> l’Echéancier</a:t>
                      </a:r>
                      <a:endParaRPr lang="fr-FR" sz="700" b="0" kern="1200" noProof="0" dirty="0">
                        <a:solidFill>
                          <a:schemeClr val="tx1"/>
                        </a:solidFill>
                        <a:latin typeface="Tahoma" pitchFamily="34" charset="0"/>
                        <a:ea typeface="+mn-ea"/>
                        <a:cs typeface="+mn-cs"/>
                      </a:endParaRPr>
                    </a:p>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4"/>
                  </a:ext>
                </a:extLst>
              </a:tr>
              <a:tr h="467804">
                <a:tc>
                  <a:txBody>
                    <a:bodyPr/>
                    <a:lstStyle/>
                    <a:p>
                      <a:pPr marL="88900" marR="0" lvl="0" indent="-88900" algn="l" defTabSz="914400" rtl="0" eaLnBrk="1" fontAlgn="base" latinLnBrk="0" hangingPunct="1">
                        <a:lnSpc>
                          <a:spcPct val="90000"/>
                        </a:lnSpc>
                        <a:spcBef>
                          <a:spcPct val="30000"/>
                        </a:spcBef>
                        <a:spcAft>
                          <a:spcPct val="0"/>
                        </a:spcAft>
                        <a:buClr>
                          <a:srgbClr val="000099"/>
                        </a:buClr>
                        <a:buSzTx/>
                        <a:buFontTx/>
                        <a:buNone/>
                        <a:tabLst/>
                        <a:defRPr/>
                      </a:pP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7. Management des coûts </a:t>
                      </a:r>
                      <a:b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b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du projet</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7.1  Planifier le</a:t>
                      </a:r>
                      <a:r>
                        <a:rPr lang="fr-FR" sz="700" b="0" baseline="0" noProof="0" dirty="0">
                          <a:solidFill>
                            <a:schemeClr val="tx1"/>
                          </a:solidFill>
                          <a:latin typeface="Tahoma" pitchFamily="34" charset="0"/>
                        </a:rPr>
                        <a:t> </a:t>
                      </a:r>
                      <a:r>
                        <a:rPr lang="fr-FR" sz="700" b="0" noProof="0" dirty="0">
                          <a:solidFill>
                            <a:schemeClr val="tx1"/>
                          </a:solidFill>
                          <a:latin typeface="Tahoma" pitchFamily="34" charset="0"/>
                        </a:rPr>
                        <a:t>Management des Coûts</a:t>
                      </a:r>
                    </a:p>
                    <a:p>
                      <a:pPr algn="l" eaLnBrk="1" hangingPunct="1">
                        <a:spcBef>
                          <a:spcPct val="30000"/>
                        </a:spcBef>
                        <a:buClr>
                          <a:srgbClr val="000099"/>
                        </a:buClr>
                      </a:pPr>
                      <a:r>
                        <a:rPr lang="fr-FR" sz="700" b="0" noProof="0" dirty="0">
                          <a:solidFill>
                            <a:schemeClr val="tx1"/>
                          </a:solidFill>
                          <a:latin typeface="Tahoma" pitchFamily="34" charset="0"/>
                        </a:rPr>
                        <a:t>7.2 Estimer les Coûts</a:t>
                      </a:r>
                    </a:p>
                    <a:p>
                      <a:pPr algn="l" eaLnBrk="1" hangingPunct="1">
                        <a:spcBef>
                          <a:spcPct val="30000"/>
                        </a:spcBef>
                        <a:buClr>
                          <a:srgbClr val="000099"/>
                        </a:buClr>
                      </a:pPr>
                      <a:r>
                        <a:rPr lang="fr-FR" sz="700" b="0" noProof="0" dirty="0">
                          <a:solidFill>
                            <a:schemeClr val="tx1"/>
                          </a:solidFill>
                          <a:latin typeface="Tahoma" pitchFamily="34" charset="0"/>
                        </a:rPr>
                        <a:t>7.3 Déterminer le Budget</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7.4 Maîtriser</a:t>
                      </a:r>
                      <a:r>
                        <a:rPr lang="fr-FR" sz="700" b="0" baseline="0" noProof="0" dirty="0">
                          <a:solidFill>
                            <a:schemeClr val="tx1"/>
                          </a:solidFill>
                          <a:latin typeface="Tahoma" pitchFamily="34" charset="0"/>
                        </a:rPr>
                        <a:t> les Coûts</a:t>
                      </a: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5"/>
                  </a:ext>
                </a:extLst>
              </a:tr>
              <a:tr h="401650">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8. Management de la qualité du projet</a:t>
                      </a:r>
                    </a:p>
                    <a:p>
                      <a:pPr marL="0" marR="0" lvl="0" indent="0" algn="l" defTabSz="914400" rtl="0" eaLnBrk="1" fontAlgn="base" latinLnBrk="0" hangingPunct="1">
                        <a:lnSpc>
                          <a:spcPct val="90000"/>
                        </a:lnSpc>
                        <a:spcBef>
                          <a:spcPct val="30000"/>
                        </a:spcBef>
                        <a:spcAft>
                          <a:spcPct val="0"/>
                        </a:spcAft>
                        <a:buClr>
                          <a:srgbClr val="000099"/>
                        </a:buClr>
                        <a:buSzTx/>
                        <a:buFontTx/>
                        <a:buNone/>
                        <a:tabLst/>
                        <a:defRPr/>
                      </a:pPr>
                      <a:endPar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endParaRP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8.1 Planifier le</a:t>
                      </a:r>
                      <a:r>
                        <a:rPr lang="fr-FR" sz="700" b="0" baseline="0" noProof="0" dirty="0">
                          <a:solidFill>
                            <a:schemeClr val="tx1"/>
                          </a:solidFill>
                          <a:latin typeface="Tahoma" pitchFamily="34" charset="0"/>
                        </a:rPr>
                        <a:t> </a:t>
                      </a:r>
                      <a:r>
                        <a:rPr lang="fr-FR" sz="700" b="0" noProof="0" dirty="0">
                          <a:solidFill>
                            <a:schemeClr val="tx1"/>
                          </a:solidFill>
                          <a:latin typeface="Tahoma" pitchFamily="34" charset="0"/>
                        </a:rPr>
                        <a:t>Management de</a:t>
                      </a:r>
                      <a:r>
                        <a:rPr lang="fr-FR" sz="700" b="0" baseline="0" noProof="0" dirty="0">
                          <a:solidFill>
                            <a:schemeClr val="tx1"/>
                          </a:solidFill>
                          <a:latin typeface="Tahoma" pitchFamily="34" charset="0"/>
                        </a:rPr>
                        <a:t> la Qualité</a:t>
                      </a: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8.2 Mettre en œuvre l’Assurance Qualité</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914400" rtl="0" eaLnBrk="1" fontAlgn="auto" latinLnBrk="0" hangingPunct="1">
                        <a:lnSpc>
                          <a:spcPct val="100000"/>
                        </a:lnSpc>
                        <a:spcBef>
                          <a:spcPct val="30000"/>
                        </a:spcBef>
                        <a:spcAft>
                          <a:spcPts val="0"/>
                        </a:spcAft>
                        <a:buClr>
                          <a:srgbClr val="000099"/>
                        </a:buClr>
                        <a:buSzTx/>
                        <a:buFontTx/>
                        <a:buNone/>
                        <a:tabLst/>
                        <a:defRPr/>
                      </a:pPr>
                      <a:r>
                        <a:rPr lang="fr-FR" sz="700" b="0" noProof="0" dirty="0">
                          <a:solidFill>
                            <a:schemeClr val="tx1"/>
                          </a:solidFill>
                          <a:latin typeface="Tahoma" pitchFamily="34" charset="0"/>
                        </a:rPr>
                        <a:t>8.3 Mettre en œuvre le Contrôle Qualité</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6"/>
                  </a:ext>
                </a:extLst>
              </a:tr>
              <a:tr h="467804">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9. Management des ressources humaines  du projet</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chemeClr val="tx1">
                            <a:lumMod val="50000"/>
                          </a:schemeClr>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700" b="0" noProof="0" dirty="0">
                          <a:solidFill>
                            <a:schemeClr val="tx1"/>
                          </a:solidFill>
                          <a:latin typeface="Tahoma" pitchFamily="34" charset="0"/>
                        </a:rPr>
                        <a:t>9.1 Planifier le</a:t>
                      </a:r>
                      <a:r>
                        <a:rPr lang="fr-FR" sz="700" b="0" baseline="0" noProof="0" dirty="0">
                          <a:solidFill>
                            <a:schemeClr val="tx1"/>
                          </a:solidFill>
                          <a:latin typeface="Tahoma" pitchFamily="34" charset="0"/>
                        </a:rPr>
                        <a:t> </a:t>
                      </a:r>
                      <a:r>
                        <a:rPr lang="fr-FR" sz="700" b="0" noProof="0" dirty="0">
                          <a:solidFill>
                            <a:schemeClr val="tx1"/>
                          </a:solidFill>
                          <a:latin typeface="Tahoma" pitchFamily="34" charset="0"/>
                        </a:rPr>
                        <a:t>Management des Ressources Humaines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9.2 Constituer l’Equipe</a:t>
                      </a:r>
                      <a:r>
                        <a:rPr lang="fr-FR" sz="700" b="0" baseline="0" noProof="0" dirty="0">
                          <a:solidFill>
                            <a:schemeClr val="tx1"/>
                          </a:solidFill>
                          <a:latin typeface="Tahoma" pitchFamily="34" charset="0"/>
                        </a:rPr>
                        <a:t> de Projet</a:t>
                      </a:r>
                      <a:endParaRPr lang="fr-FR" sz="700" b="0" noProof="0" dirty="0">
                        <a:solidFill>
                          <a:schemeClr val="tx1"/>
                        </a:solidFill>
                        <a:latin typeface="Tahoma" pitchFamily="34" charset="0"/>
                      </a:endParaRPr>
                    </a:p>
                    <a:p>
                      <a:pPr algn="l" eaLnBrk="1" hangingPunct="1">
                        <a:spcBef>
                          <a:spcPct val="30000"/>
                        </a:spcBef>
                        <a:buClr>
                          <a:srgbClr val="000099"/>
                        </a:buClr>
                      </a:pPr>
                      <a:r>
                        <a:rPr lang="fr-FR" sz="700" b="0" noProof="0" dirty="0">
                          <a:solidFill>
                            <a:schemeClr val="tx1"/>
                          </a:solidFill>
                          <a:latin typeface="Tahoma" pitchFamily="34" charset="0"/>
                        </a:rPr>
                        <a:t>9.3 Développer l’Equipe de Projet</a:t>
                      </a:r>
                    </a:p>
                    <a:p>
                      <a:pPr algn="l" eaLnBrk="1" hangingPunct="1">
                        <a:spcBef>
                          <a:spcPct val="30000"/>
                        </a:spcBef>
                        <a:buClr>
                          <a:srgbClr val="000099"/>
                        </a:buClr>
                      </a:pPr>
                      <a:r>
                        <a:rPr lang="fr-FR" sz="700" b="0" noProof="0" dirty="0">
                          <a:solidFill>
                            <a:schemeClr val="tx1"/>
                          </a:solidFill>
                          <a:latin typeface="Tahoma" pitchFamily="34" charset="0"/>
                        </a:rPr>
                        <a:t>9.4 Diriger l’Equipe de Projet</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1" i="0" u="none" strike="noStrike" cap="none" normalizeH="0" baseline="0" noProof="0" dirty="0">
                        <a:ln>
                          <a:noFill/>
                        </a:ln>
                        <a:solidFill>
                          <a:schemeClr val="tx1">
                            <a:lumMod val="50000"/>
                          </a:schemeClr>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8C1104"/>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7"/>
                  </a:ext>
                </a:extLst>
              </a:tr>
              <a:tr h="291392">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10. Management des communications du projet</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10.1 Planifier le</a:t>
                      </a:r>
                      <a:r>
                        <a:rPr lang="fr-FR" sz="700" b="0" baseline="0" noProof="0" dirty="0">
                          <a:solidFill>
                            <a:schemeClr val="tx1"/>
                          </a:solidFill>
                          <a:latin typeface="Tahoma" pitchFamily="34" charset="0"/>
                        </a:rPr>
                        <a:t> </a:t>
                      </a:r>
                      <a:r>
                        <a:rPr lang="fr-FR" sz="700" b="0" noProof="0" dirty="0">
                          <a:solidFill>
                            <a:schemeClr val="tx1"/>
                          </a:solidFill>
                          <a:latin typeface="Tahoma" pitchFamily="34" charset="0"/>
                        </a:rPr>
                        <a:t>Management des  Communications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10.2 Gérer les</a:t>
                      </a:r>
                      <a:r>
                        <a:rPr lang="fr-FR" sz="700" b="0" baseline="0" noProof="0" dirty="0">
                          <a:solidFill>
                            <a:schemeClr val="tx1"/>
                          </a:solidFill>
                          <a:latin typeface="Tahoma" pitchFamily="34" charset="0"/>
                        </a:rPr>
                        <a:t> Communications</a:t>
                      </a: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10.3 Maîtriser</a:t>
                      </a:r>
                      <a:r>
                        <a:rPr lang="fr-FR" sz="700" b="0" baseline="0" noProof="0" dirty="0">
                          <a:solidFill>
                            <a:schemeClr val="tx1"/>
                          </a:solidFill>
                          <a:latin typeface="Tahoma" pitchFamily="34" charset="0"/>
                        </a:rPr>
                        <a:t> les </a:t>
                      </a:r>
                      <a:r>
                        <a:rPr lang="fr-FR" sz="700" b="0" noProof="0" dirty="0">
                          <a:solidFill>
                            <a:schemeClr val="tx1"/>
                          </a:solidFill>
                          <a:latin typeface="Tahoma" pitchFamily="34" charset="0"/>
                        </a:rPr>
                        <a:t>Communications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8"/>
                  </a:ext>
                </a:extLst>
              </a:tr>
              <a:tr h="974985">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11. Management des Risques du projet</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11.1 Planifier le</a:t>
                      </a:r>
                      <a:r>
                        <a:rPr lang="fr-FR" sz="700" b="0" baseline="0" noProof="0" dirty="0">
                          <a:solidFill>
                            <a:schemeClr val="tx1"/>
                          </a:solidFill>
                          <a:latin typeface="Tahoma" pitchFamily="34" charset="0"/>
                        </a:rPr>
                        <a:t> </a:t>
                      </a:r>
                      <a:r>
                        <a:rPr lang="fr-FR" sz="700" b="0" noProof="0" dirty="0">
                          <a:solidFill>
                            <a:schemeClr val="tx1"/>
                          </a:solidFill>
                          <a:latin typeface="Tahoma" pitchFamily="34" charset="0"/>
                        </a:rPr>
                        <a:t>Management des Risques</a:t>
                      </a:r>
                    </a:p>
                    <a:p>
                      <a:pPr algn="l" eaLnBrk="1" hangingPunct="1">
                        <a:spcBef>
                          <a:spcPct val="30000"/>
                        </a:spcBef>
                        <a:buClr>
                          <a:srgbClr val="000099"/>
                        </a:buClr>
                      </a:pPr>
                      <a:r>
                        <a:rPr lang="fr-FR" sz="700" b="0" noProof="0" dirty="0">
                          <a:solidFill>
                            <a:schemeClr val="tx1"/>
                          </a:solidFill>
                          <a:latin typeface="Tahoma" pitchFamily="34" charset="0"/>
                        </a:rPr>
                        <a:t>11.2 Identifier les Risques</a:t>
                      </a:r>
                    </a:p>
                    <a:p>
                      <a:pPr marL="180975" indent="-180975" algn="l" eaLnBrk="1" hangingPunct="1">
                        <a:spcBef>
                          <a:spcPct val="30000"/>
                        </a:spcBef>
                        <a:buClr>
                          <a:srgbClr val="000099"/>
                        </a:buClr>
                      </a:pPr>
                      <a:r>
                        <a:rPr lang="fr-FR" sz="700" b="0" noProof="0" dirty="0">
                          <a:solidFill>
                            <a:schemeClr val="tx1"/>
                          </a:solidFill>
                          <a:latin typeface="Tahoma" pitchFamily="34" charset="0"/>
                        </a:rPr>
                        <a:t>11.3 Mettre</a:t>
                      </a:r>
                      <a:r>
                        <a:rPr lang="fr-FR" sz="700" b="0" baseline="0" noProof="0" dirty="0">
                          <a:solidFill>
                            <a:schemeClr val="tx1"/>
                          </a:solidFill>
                          <a:latin typeface="Tahoma" pitchFamily="34" charset="0"/>
                        </a:rPr>
                        <a:t> en </a:t>
                      </a:r>
                      <a:r>
                        <a:rPr lang="fr-FR" sz="700" b="0" kern="1200" noProof="0" dirty="0">
                          <a:solidFill>
                            <a:schemeClr val="tx1"/>
                          </a:solidFill>
                          <a:latin typeface="Tahoma" pitchFamily="34" charset="0"/>
                          <a:ea typeface="+mn-ea"/>
                          <a:cs typeface="+mn-cs"/>
                        </a:rPr>
                        <a:t>œuvre</a:t>
                      </a:r>
                      <a:r>
                        <a:rPr lang="fr-FR" sz="700" b="0" baseline="0" noProof="0" dirty="0">
                          <a:solidFill>
                            <a:schemeClr val="tx1"/>
                          </a:solidFill>
                          <a:latin typeface="Tahoma" pitchFamily="34" charset="0"/>
                        </a:rPr>
                        <a:t> l’Analyse Qualitative des Risques</a:t>
                      </a:r>
                      <a:endParaRPr lang="fr-FR" sz="700" b="0" noProof="0" dirty="0">
                        <a:solidFill>
                          <a:schemeClr val="tx1"/>
                        </a:solidFill>
                        <a:latin typeface="Tahoma" pitchFamily="34" charset="0"/>
                      </a:endParaRPr>
                    </a:p>
                    <a:p>
                      <a:pPr marL="180975" indent="-180975" algn="l" eaLnBrk="1" hangingPunct="1">
                        <a:spcBef>
                          <a:spcPct val="30000"/>
                        </a:spcBef>
                        <a:buClr>
                          <a:srgbClr val="000099"/>
                        </a:buClr>
                      </a:pPr>
                      <a:r>
                        <a:rPr lang="fr-FR" sz="700" b="0" noProof="0" dirty="0">
                          <a:solidFill>
                            <a:schemeClr val="tx1"/>
                          </a:solidFill>
                          <a:latin typeface="Tahoma" pitchFamily="34" charset="0"/>
                        </a:rPr>
                        <a:t>11.4 Mettre</a:t>
                      </a:r>
                      <a:r>
                        <a:rPr lang="fr-FR" sz="700" b="0" baseline="0" noProof="0" dirty="0">
                          <a:solidFill>
                            <a:schemeClr val="tx1"/>
                          </a:solidFill>
                          <a:latin typeface="Tahoma" pitchFamily="34" charset="0"/>
                        </a:rPr>
                        <a:t> en œuvre l’Analyse Quantitative des Risques</a:t>
                      </a:r>
                      <a:endParaRPr lang="fr-FR" sz="700" b="0" noProof="0" dirty="0">
                        <a:solidFill>
                          <a:schemeClr val="tx1"/>
                        </a:solidFill>
                        <a:latin typeface="Tahoma" pitchFamily="34" charset="0"/>
                      </a:endParaRPr>
                    </a:p>
                    <a:p>
                      <a:pPr algn="l" eaLnBrk="1" hangingPunct="1">
                        <a:spcBef>
                          <a:spcPct val="30000"/>
                        </a:spcBef>
                        <a:buClr>
                          <a:srgbClr val="000099"/>
                        </a:buClr>
                      </a:pPr>
                      <a:r>
                        <a:rPr lang="fr-FR" sz="700" b="0" noProof="0" dirty="0">
                          <a:solidFill>
                            <a:schemeClr val="tx1"/>
                          </a:solidFill>
                          <a:latin typeface="Tahoma" pitchFamily="34" charset="0"/>
                        </a:rPr>
                        <a:t>11.5 Planifier les Réponses aux Risques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11.6  Maîtriser</a:t>
                      </a:r>
                      <a:r>
                        <a:rPr lang="fr-FR" sz="700" b="0" baseline="0" noProof="0" dirty="0">
                          <a:solidFill>
                            <a:schemeClr val="tx1"/>
                          </a:solidFill>
                          <a:latin typeface="Tahoma" pitchFamily="34" charset="0"/>
                        </a:rPr>
                        <a:t> les Risques</a:t>
                      </a: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9"/>
                  </a:ext>
                </a:extLst>
              </a:tr>
              <a:tr h="368572">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12. Management des approvisionnements du projet</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ts val="200"/>
                        </a:spcBef>
                        <a:spcAft>
                          <a:spcPct val="0"/>
                        </a:spcAft>
                        <a:buClr>
                          <a:schemeClr val="accent2"/>
                        </a:buClr>
                        <a:buSzPct val="130000"/>
                        <a:buFontTx/>
                        <a:buChar char="•"/>
                        <a:tabLst>
                          <a:tab pos="7718425" algn="r"/>
                        </a:tabLst>
                      </a:pPr>
                      <a:endParaRPr kumimoji="0" lang="fr-FR" sz="700" b="0" i="0" u="none" strike="noStrike" cap="none" normalizeH="0" baseline="0" noProof="0" dirty="0">
                        <a:ln>
                          <a:noFill/>
                        </a:ln>
                        <a:solidFill>
                          <a:srgbClr val="0F0F0F"/>
                        </a:solidFill>
                        <a:effectLst/>
                        <a:latin typeface="Arial"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700" b="0" noProof="0" dirty="0">
                          <a:solidFill>
                            <a:schemeClr val="tx1"/>
                          </a:solidFill>
                          <a:latin typeface="Tahoma" pitchFamily="34" charset="0"/>
                        </a:rPr>
                        <a:t>12.1 Planifier le</a:t>
                      </a:r>
                      <a:r>
                        <a:rPr lang="fr-FR" sz="700" b="0" baseline="0" noProof="0" dirty="0">
                          <a:solidFill>
                            <a:schemeClr val="tx1"/>
                          </a:solidFill>
                          <a:latin typeface="Tahoma" pitchFamily="34" charset="0"/>
                        </a:rPr>
                        <a:t> </a:t>
                      </a:r>
                      <a:r>
                        <a:rPr lang="fr-FR" sz="700" b="0" noProof="0" dirty="0">
                          <a:solidFill>
                            <a:schemeClr val="tx1"/>
                          </a:solidFill>
                          <a:latin typeface="Tahoma" pitchFamily="34" charset="0"/>
                        </a:rPr>
                        <a:t>Management des Approvisionnements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12.2 Procéder aux approvisionnements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12.3 Maîtriser</a:t>
                      </a:r>
                      <a:r>
                        <a:rPr lang="fr-FR" sz="700" b="0" baseline="0" noProof="0" dirty="0">
                          <a:solidFill>
                            <a:schemeClr val="tx1"/>
                          </a:solidFill>
                          <a:latin typeface="Tahoma" pitchFamily="34" charset="0"/>
                        </a:rPr>
                        <a:t> les Approvisionnements</a:t>
                      </a: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12.4 Clore les approvisionnements</a:t>
                      </a: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0"/>
                  </a:ext>
                </a:extLst>
              </a:tr>
              <a:tr h="401650">
                <a:tc>
                  <a:txBody>
                    <a:bodyPr/>
                    <a:lstStyle/>
                    <a:p>
                      <a:pPr marL="85725" marR="0" lvl="0" indent="-85725" algn="l" defTabSz="914400" rtl="0" eaLnBrk="1" fontAlgn="base" latinLnBrk="0" hangingPunct="1">
                        <a:lnSpc>
                          <a:spcPct val="90000"/>
                        </a:lnSpc>
                        <a:spcBef>
                          <a:spcPct val="30000"/>
                        </a:spcBef>
                        <a:spcAft>
                          <a:spcPct val="0"/>
                        </a:spcAft>
                        <a:buClr>
                          <a:srgbClr val="000099"/>
                        </a:buClr>
                        <a:buSzTx/>
                        <a:buFontTx/>
                        <a:buNone/>
                        <a:tabLst/>
                        <a:defRPr/>
                      </a:pPr>
                      <a:r>
                        <a:rPr kumimoji="0" lang="fr-FR" sz="700" b="1" i="0" u="none" strike="noStrike" kern="1200" cap="none" spc="0" normalizeH="0" baseline="0" noProof="0" dirty="0">
                          <a:ln>
                            <a:noFill/>
                          </a:ln>
                          <a:solidFill>
                            <a:srgbClr val="000000"/>
                          </a:solidFill>
                          <a:effectLst/>
                          <a:uLnTx/>
                          <a:uFillTx/>
                          <a:latin typeface="Tahoma" pitchFamily="34" charset="0"/>
                          <a:ea typeface="+mn-ea"/>
                          <a:cs typeface="+mn-cs"/>
                        </a:rPr>
                        <a:t>13. Management des Parties Prenantes du projet</a:t>
                      </a:r>
                    </a:p>
                  </a:txBody>
                  <a:tcPr marL="75968" marR="75968" marT="34291" marB="3429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80975" marR="0" lvl="0" indent="-180975"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700" b="0" noProof="0" dirty="0">
                          <a:solidFill>
                            <a:schemeClr val="tx1"/>
                          </a:solidFill>
                          <a:latin typeface="Tahoma" pitchFamily="34" charset="0"/>
                        </a:rPr>
                        <a:t>13.1 Identifier</a:t>
                      </a:r>
                      <a:r>
                        <a:rPr lang="fr-FR" sz="700" b="0" baseline="0" noProof="0" dirty="0">
                          <a:solidFill>
                            <a:schemeClr val="tx1"/>
                          </a:solidFill>
                          <a:latin typeface="Tahoma" pitchFamily="34" charset="0"/>
                        </a:rPr>
                        <a:t> les Parties Prenantes</a:t>
                      </a: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ts val="200"/>
                        </a:spcBef>
                        <a:spcAft>
                          <a:spcPct val="0"/>
                        </a:spcAft>
                        <a:buClr>
                          <a:schemeClr val="accent2"/>
                        </a:buClr>
                        <a:buSzPct val="130000"/>
                        <a:buFontTx/>
                        <a:buNone/>
                        <a:tabLst>
                          <a:tab pos="7718425" algn="r"/>
                        </a:tabLst>
                        <a:defRPr/>
                      </a:pPr>
                      <a:r>
                        <a:rPr lang="fr-FR" sz="700" b="0" noProof="0" dirty="0">
                          <a:solidFill>
                            <a:schemeClr val="tx1"/>
                          </a:solidFill>
                          <a:latin typeface="Tahoma" pitchFamily="34" charset="0"/>
                        </a:rPr>
                        <a:t>13.2 Planifier le</a:t>
                      </a:r>
                      <a:r>
                        <a:rPr lang="fr-FR" sz="700" b="0" baseline="0" noProof="0" dirty="0">
                          <a:solidFill>
                            <a:schemeClr val="tx1"/>
                          </a:solidFill>
                          <a:latin typeface="Tahoma" pitchFamily="34" charset="0"/>
                        </a:rPr>
                        <a:t> </a:t>
                      </a:r>
                      <a:r>
                        <a:rPr lang="fr-FR" sz="700" b="0" noProof="0" dirty="0">
                          <a:solidFill>
                            <a:schemeClr val="tx1"/>
                          </a:solidFill>
                          <a:latin typeface="Tahoma" pitchFamily="34" charset="0"/>
                        </a:rPr>
                        <a:t>Management des Parties Prenantes</a:t>
                      </a: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80975" marR="0" indent="-180975" algn="l" defTabSz="914400" rtl="0" eaLnBrk="1" fontAlgn="auto" latinLnBrk="0" hangingPunct="1">
                        <a:lnSpc>
                          <a:spcPct val="100000"/>
                        </a:lnSpc>
                        <a:spcBef>
                          <a:spcPct val="30000"/>
                        </a:spcBef>
                        <a:spcAft>
                          <a:spcPts val="0"/>
                        </a:spcAft>
                        <a:buClr>
                          <a:srgbClr val="000099"/>
                        </a:buClr>
                        <a:buSzTx/>
                        <a:buFontTx/>
                        <a:buNone/>
                        <a:tabLst/>
                        <a:defRPr/>
                      </a:pPr>
                      <a:r>
                        <a:rPr lang="fr-FR" sz="700" b="0" noProof="0" dirty="0">
                          <a:solidFill>
                            <a:schemeClr val="tx1"/>
                          </a:solidFill>
                          <a:latin typeface="Tahoma" pitchFamily="34" charset="0"/>
                        </a:rPr>
                        <a:t>13.3 Gérer l’</a:t>
                      </a:r>
                      <a:r>
                        <a:rPr lang="fr-FR" sz="700" b="0" baseline="0" noProof="0" dirty="0">
                          <a:solidFill>
                            <a:schemeClr val="tx1"/>
                          </a:solidFill>
                          <a:latin typeface="Tahoma" pitchFamily="34" charset="0"/>
                        </a:rPr>
                        <a:t>Engagement des Parties Prenantes</a:t>
                      </a: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r>
                        <a:rPr lang="fr-FR" sz="700" b="0" noProof="0" dirty="0">
                          <a:solidFill>
                            <a:schemeClr val="tx1"/>
                          </a:solidFill>
                          <a:latin typeface="Tahoma" pitchFamily="34" charset="0"/>
                        </a:rPr>
                        <a:t>13.4 Maîtriser</a:t>
                      </a:r>
                      <a:r>
                        <a:rPr lang="fr-FR" sz="700" b="0" baseline="0" noProof="0" dirty="0">
                          <a:solidFill>
                            <a:schemeClr val="tx1"/>
                          </a:solidFill>
                          <a:latin typeface="Tahoma" pitchFamily="34" charset="0"/>
                        </a:rPr>
                        <a:t> l’Engagement des Parties Prenantes</a:t>
                      </a: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eaLnBrk="1" hangingPunct="1">
                        <a:spcBef>
                          <a:spcPct val="30000"/>
                        </a:spcBef>
                        <a:buClr>
                          <a:srgbClr val="000099"/>
                        </a:buClr>
                      </a:pPr>
                      <a:endParaRPr lang="fr-FR" sz="700" b="0" noProof="0" dirty="0">
                        <a:solidFill>
                          <a:schemeClr val="tx1"/>
                        </a:solidFill>
                        <a:latin typeface="Tahoma" pitchFamily="34" charset="0"/>
                      </a:endParaRPr>
                    </a:p>
                  </a:txBody>
                  <a:tcPr marL="75968" marR="75968" marT="34291" marB="3429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11"/>
                  </a:ext>
                </a:extLst>
              </a:tr>
            </a:tbl>
          </a:graphicData>
        </a:graphic>
      </p:graphicFrame>
      <p:cxnSp>
        <p:nvCxnSpPr>
          <p:cNvPr id="3" name="Connecteur droit 2">
            <a:extLst>
              <a:ext uri="{FF2B5EF4-FFF2-40B4-BE49-F238E27FC236}">
                <a16:creationId xmlns:a16="http://schemas.microsoft.com/office/drawing/2014/main" xmlns="" id="{D5E285B6-0DDC-4A52-817B-4EE5D90542FC}"/>
              </a:ext>
            </a:extLst>
          </p:cNvPr>
          <p:cNvCxnSpPr>
            <a:cxnSpLocks/>
          </p:cNvCxnSpPr>
          <p:nvPr/>
        </p:nvCxnSpPr>
        <p:spPr>
          <a:xfrm>
            <a:off x="3380507" y="0"/>
            <a:ext cx="1565566" cy="7342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xmlns="" id="{4082A9F8-CF9E-48D3-8C36-DE98B4882347}"/>
              </a:ext>
            </a:extLst>
          </p:cNvPr>
          <p:cNvSpPr txBox="1"/>
          <p:nvPr/>
        </p:nvSpPr>
        <p:spPr>
          <a:xfrm>
            <a:off x="0" y="-1"/>
            <a:ext cx="33805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59326" y="2242237"/>
            <a:ext cx="3061855" cy="1200329"/>
          </a:xfrm>
          <a:prstGeom prst="rect">
            <a:avLst/>
          </a:prstGeom>
          <a:noFill/>
        </p:spPr>
        <p:txBody>
          <a:bodyPr wrap="square" rtlCol="0">
            <a:spAutoFit/>
          </a:bodyPr>
          <a:lstStyle/>
          <a:p>
            <a:pPr algn="ctr"/>
            <a:r>
              <a:rPr lang="fr-FR" b="1" dirty="0"/>
              <a:t>Correspondance entre les groupes de processus de management de projet et les domaines de connaissance</a:t>
            </a:r>
          </a:p>
        </p:txBody>
      </p:sp>
    </p:spTree>
    <p:extLst>
      <p:ext uri="{BB962C8B-B14F-4D97-AF65-F5344CB8AC3E}">
        <p14:creationId xmlns:p14="http://schemas.microsoft.com/office/powerpoint/2010/main" val="174771061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956955" y="2008908"/>
            <a:ext cx="8004463" cy="1770351"/>
          </a:xfrm>
          <a:solidFill>
            <a:schemeClr val="accent3">
              <a:lumMod val="60000"/>
              <a:lumOff val="40000"/>
            </a:schemeClr>
          </a:solidFill>
        </p:spPr>
        <p:txBody>
          <a:bodyPr rtlCol="0">
            <a:normAutofit fontScale="90000"/>
          </a:bodyPr>
          <a:lstStyle/>
          <a:p>
            <a:pPr>
              <a:defRPr/>
            </a:pPr>
            <a:r>
              <a:rPr lang="fr-FR" altLang="fr-FR" b="1" dirty="0">
                <a:solidFill>
                  <a:schemeClr val="accent1">
                    <a:lumMod val="75000"/>
                  </a:schemeClr>
                </a:solidFill>
              </a:rPr>
              <a:t>MANAGEMENT DE L’INTEGRATION DE PROJET</a:t>
            </a:r>
          </a:p>
        </p:txBody>
      </p:sp>
    </p:spTree>
    <p:extLst>
      <p:ext uri="{BB962C8B-B14F-4D97-AF65-F5344CB8AC3E}">
        <p14:creationId xmlns:p14="http://schemas.microsoft.com/office/powerpoint/2010/main" val="116171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1052623"/>
          </a:xfrm>
          <a:solidFill>
            <a:schemeClr val="accent1"/>
          </a:solidFill>
        </p:spPr>
        <p:txBody>
          <a:bodyPr>
            <a:normAutofit/>
          </a:bodyPr>
          <a:lstStyle/>
          <a:p>
            <a:r>
              <a:rPr lang="fr-FR" sz="6600" b="1" dirty="0">
                <a:solidFill>
                  <a:schemeClr val="bg1"/>
                </a:solidFill>
              </a:rPr>
              <a:t>UN PROJET ?</a:t>
            </a:r>
          </a:p>
        </p:txBody>
      </p:sp>
    </p:spTree>
    <p:extLst>
      <p:ext uri="{BB962C8B-B14F-4D97-AF65-F5344CB8AC3E}">
        <p14:creationId xmlns:p14="http://schemas.microsoft.com/office/powerpoint/2010/main" val="3232753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59326" y="2242237"/>
            <a:ext cx="3061855" cy="1323439"/>
          </a:xfrm>
          <a:prstGeom prst="rect">
            <a:avLst/>
          </a:prstGeom>
          <a:noFill/>
        </p:spPr>
        <p:txBody>
          <a:bodyPr wrap="square" rtlCol="0">
            <a:spAutoFit/>
          </a:bodyPr>
          <a:lstStyle/>
          <a:p>
            <a:pPr algn="ctr"/>
            <a:r>
              <a:rPr lang="fr-FR" sz="4000" b="1" dirty="0"/>
              <a:t>LA CHARTE DE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3878075811"/>
              </p:ext>
            </p:extLst>
          </p:nvPr>
        </p:nvGraphicFramePr>
        <p:xfrm>
          <a:off x="3554844" y="203777"/>
          <a:ext cx="8054109" cy="3078480"/>
        </p:xfrm>
        <a:graphic>
          <a:graphicData uri="http://schemas.openxmlformats.org/drawingml/2006/table">
            <a:tbl>
              <a:tblPr firstRow="1" bandRow="1">
                <a:tableStyleId>{5C22544A-7EE6-4342-B048-85BDC9FD1C3A}</a:tableStyleId>
              </a:tblPr>
              <a:tblGrid>
                <a:gridCol w="2684703">
                  <a:extLst>
                    <a:ext uri="{9D8B030D-6E8A-4147-A177-3AD203B41FA5}">
                      <a16:colId xmlns:a16="http://schemas.microsoft.com/office/drawing/2014/main" xmlns="" val="2249680118"/>
                    </a:ext>
                  </a:extLst>
                </a:gridCol>
                <a:gridCol w="2404535">
                  <a:extLst>
                    <a:ext uri="{9D8B030D-6E8A-4147-A177-3AD203B41FA5}">
                      <a16:colId xmlns:a16="http://schemas.microsoft.com/office/drawing/2014/main" xmlns="" val="1521023046"/>
                    </a:ext>
                  </a:extLst>
                </a:gridCol>
                <a:gridCol w="2964871">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processus de démarrage</a:t>
                      </a:r>
                    </a:p>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l’intégration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kern="1200" noProof="0" dirty="0">
                          <a:solidFill>
                            <a:srgbClr val="0000FF"/>
                          </a:solidFill>
                          <a:latin typeface="Tahoma" pitchFamily="34" charset="0"/>
                          <a:ea typeface="+mn-ea"/>
                          <a:cs typeface="+mn-cs"/>
                        </a:rPr>
                        <a:t>4.1 É</a:t>
                      </a:r>
                      <a:r>
                        <a:rPr lang="fr-FR" sz="1100" b="1" kern="1200" noProof="0" dirty="0">
                          <a:solidFill>
                            <a:schemeClr val="tx1"/>
                          </a:solidFill>
                          <a:latin typeface="Tahoma" pitchFamily="34" charset="0"/>
                          <a:ea typeface="+mn-ea"/>
                          <a:cs typeface="+mn-cs"/>
                        </a:rPr>
                        <a:t>laborer la charte du  projet</a:t>
                      </a:r>
                    </a:p>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b="1" kern="1200" dirty="0">
                          <a:solidFill>
                            <a:srgbClr val="0000FF"/>
                          </a:solidFill>
                          <a:latin typeface="Tahoma" pitchFamily="34" charset="0"/>
                          <a:ea typeface="+mn-ea"/>
                          <a:cs typeface="+mn-cs"/>
                        </a:rPr>
                        <a:t>4.2 </a:t>
                      </a:r>
                      <a:r>
                        <a:rPr lang="fr-FR" sz="1050" b="1" kern="1200" dirty="0">
                          <a:solidFill>
                            <a:schemeClr val="tx1"/>
                          </a:solidFill>
                          <a:latin typeface="Tahoma" pitchFamily="34" charset="0"/>
                          <a:ea typeface="+mn-ea"/>
                          <a:cs typeface="+mn-cs"/>
                        </a:rPr>
                        <a:t>Élaborer le plan de management du projet</a:t>
                      </a: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3013360" y="3565676"/>
            <a:ext cx="8958508" cy="3122991"/>
          </a:xfrm>
          <a:prstGeom prst="rect">
            <a:avLst/>
          </a:prstGeom>
        </p:spPr>
      </p:pic>
    </p:spTree>
    <p:extLst>
      <p:ext uri="{BB962C8B-B14F-4D97-AF65-F5344CB8AC3E}">
        <p14:creationId xmlns:p14="http://schemas.microsoft.com/office/powerpoint/2010/main" val="421647814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24247" y="1525429"/>
            <a:ext cx="3061855" cy="954107"/>
          </a:xfrm>
          <a:prstGeom prst="rect">
            <a:avLst/>
          </a:prstGeom>
          <a:noFill/>
        </p:spPr>
        <p:txBody>
          <a:bodyPr wrap="square" rtlCol="0">
            <a:spAutoFit/>
          </a:bodyPr>
          <a:lstStyle/>
          <a:p>
            <a:pPr algn="ctr"/>
            <a:r>
              <a:rPr lang="fr-FR" sz="2800" b="1" dirty="0"/>
              <a:t>MANAGEMENT DE L’INTEGRATION</a:t>
            </a:r>
          </a:p>
        </p:txBody>
      </p:sp>
      <p:sp>
        <p:nvSpPr>
          <p:cNvPr id="9" name="ZoneTexte 8">
            <a:extLst>
              <a:ext uri="{FF2B5EF4-FFF2-40B4-BE49-F238E27FC236}">
                <a16:creationId xmlns:a16="http://schemas.microsoft.com/office/drawing/2014/main" xmlns="" id="{39A690BD-3E72-428A-9BEE-985E8AB7BA05}"/>
              </a:ext>
            </a:extLst>
          </p:cNvPr>
          <p:cNvSpPr txBox="1"/>
          <p:nvPr/>
        </p:nvSpPr>
        <p:spPr>
          <a:xfrm>
            <a:off x="0" y="3356042"/>
            <a:ext cx="3061855" cy="523220"/>
          </a:xfrm>
          <a:prstGeom prst="rect">
            <a:avLst/>
          </a:prstGeom>
          <a:noFill/>
        </p:spPr>
        <p:txBody>
          <a:bodyPr wrap="square" rtlCol="0">
            <a:spAutoFit/>
          </a:bodyPr>
          <a:lstStyle/>
          <a:p>
            <a:pPr algn="ctr"/>
            <a:r>
              <a:rPr lang="fr-FR" sz="2800" b="1" dirty="0"/>
              <a:t>PROCESSUS</a:t>
            </a:r>
          </a:p>
        </p:txBody>
      </p:sp>
    </p:spTree>
    <p:extLst>
      <p:ext uri="{BB962C8B-B14F-4D97-AF65-F5344CB8AC3E}">
        <p14:creationId xmlns:p14="http://schemas.microsoft.com/office/powerpoint/2010/main" val="583951972"/>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59326" y="2242237"/>
            <a:ext cx="3061855" cy="1323439"/>
          </a:xfrm>
          <a:prstGeom prst="rect">
            <a:avLst/>
          </a:prstGeom>
          <a:noFill/>
        </p:spPr>
        <p:txBody>
          <a:bodyPr wrap="square" rtlCol="0">
            <a:spAutoFit/>
          </a:bodyPr>
          <a:lstStyle/>
          <a:p>
            <a:pPr algn="ctr"/>
            <a:r>
              <a:rPr lang="fr-FR" sz="4000" b="1" dirty="0"/>
              <a:t>LA CHARTE DE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203777"/>
          <a:ext cx="8054109" cy="3078480"/>
        </p:xfrm>
        <a:graphic>
          <a:graphicData uri="http://schemas.openxmlformats.org/drawingml/2006/table">
            <a:tbl>
              <a:tblPr firstRow="1" bandRow="1">
                <a:tableStyleId>{5C22544A-7EE6-4342-B048-85BDC9FD1C3A}</a:tableStyleId>
              </a:tblPr>
              <a:tblGrid>
                <a:gridCol w="2684703">
                  <a:extLst>
                    <a:ext uri="{9D8B030D-6E8A-4147-A177-3AD203B41FA5}">
                      <a16:colId xmlns:a16="http://schemas.microsoft.com/office/drawing/2014/main" xmlns="" val="2249680118"/>
                    </a:ext>
                  </a:extLst>
                </a:gridCol>
                <a:gridCol w="2404535">
                  <a:extLst>
                    <a:ext uri="{9D8B030D-6E8A-4147-A177-3AD203B41FA5}">
                      <a16:colId xmlns:a16="http://schemas.microsoft.com/office/drawing/2014/main" xmlns="" val="1521023046"/>
                    </a:ext>
                  </a:extLst>
                </a:gridCol>
                <a:gridCol w="2964871">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processus de démarrage</a:t>
                      </a:r>
                    </a:p>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l’intégration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kern="1200" noProof="0" dirty="0">
                          <a:solidFill>
                            <a:srgbClr val="0000FF"/>
                          </a:solidFill>
                          <a:latin typeface="Tahoma" pitchFamily="34" charset="0"/>
                          <a:ea typeface="+mn-ea"/>
                          <a:cs typeface="+mn-cs"/>
                        </a:rPr>
                        <a:t>4.1 É</a:t>
                      </a:r>
                      <a:r>
                        <a:rPr lang="fr-FR" sz="1100" b="1" kern="1200" noProof="0" dirty="0">
                          <a:solidFill>
                            <a:schemeClr val="tx1"/>
                          </a:solidFill>
                          <a:latin typeface="Tahoma" pitchFamily="34" charset="0"/>
                          <a:ea typeface="+mn-ea"/>
                          <a:cs typeface="+mn-cs"/>
                        </a:rPr>
                        <a:t>laborer la charte du  projet</a:t>
                      </a:r>
                    </a:p>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b="1" kern="1200" dirty="0">
                          <a:solidFill>
                            <a:srgbClr val="0000FF"/>
                          </a:solidFill>
                          <a:latin typeface="Tahoma" pitchFamily="34" charset="0"/>
                          <a:ea typeface="+mn-ea"/>
                          <a:cs typeface="+mn-cs"/>
                        </a:rPr>
                        <a:t>4.2 </a:t>
                      </a:r>
                      <a:r>
                        <a:rPr lang="fr-FR" sz="1050" b="1" kern="1200" dirty="0">
                          <a:solidFill>
                            <a:schemeClr val="tx1"/>
                          </a:solidFill>
                          <a:latin typeface="Tahoma" pitchFamily="34" charset="0"/>
                          <a:ea typeface="+mn-ea"/>
                          <a:cs typeface="+mn-cs"/>
                        </a:rPr>
                        <a:t>Élaborer le plan de management du projet</a:t>
                      </a: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p:cNvPicPr>
            <a:picLocks noChangeAspect="1"/>
          </p:cNvPicPr>
          <p:nvPr/>
        </p:nvPicPr>
        <p:blipFill>
          <a:blip r:embed="rId3"/>
          <a:stretch>
            <a:fillRect/>
          </a:stretch>
        </p:blipFill>
        <p:spPr>
          <a:xfrm>
            <a:off x="3013360" y="3565676"/>
            <a:ext cx="8958508" cy="3122991"/>
          </a:xfrm>
          <a:prstGeom prst="rect">
            <a:avLst/>
          </a:prstGeom>
        </p:spPr>
      </p:pic>
    </p:spTree>
    <p:extLst>
      <p:ext uri="{BB962C8B-B14F-4D97-AF65-F5344CB8AC3E}">
        <p14:creationId xmlns:p14="http://schemas.microsoft.com/office/powerpoint/2010/main" val="52783661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3" y="136675"/>
            <a:ext cx="33805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0"/>
            <a:ext cx="3061855" cy="1323439"/>
          </a:xfrm>
          <a:prstGeom prst="rect">
            <a:avLst/>
          </a:prstGeom>
          <a:noFill/>
        </p:spPr>
        <p:txBody>
          <a:bodyPr wrap="square" rtlCol="0">
            <a:spAutoFit/>
          </a:bodyPr>
          <a:lstStyle/>
          <a:p>
            <a:pPr algn="ctr"/>
            <a:r>
              <a:rPr lang="fr-FR" sz="4000" b="1" dirty="0"/>
              <a:t>LA CHARTE DE PROJET</a:t>
            </a:r>
          </a:p>
        </p:txBody>
      </p:sp>
      <p:sp>
        <p:nvSpPr>
          <p:cNvPr id="7" name="ZoneTexte 6">
            <a:extLst>
              <a:ext uri="{FF2B5EF4-FFF2-40B4-BE49-F238E27FC236}">
                <a16:creationId xmlns:a16="http://schemas.microsoft.com/office/drawing/2014/main" xmlns="" id="{D2D80AEC-8795-4710-9C0B-673886909921}"/>
              </a:ext>
            </a:extLst>
          </p:cNvPr>
          <p:cNvSpPr txBox="1"/>
          <p:nvPr/>
        </p:nvSpPr>
        <p:spPr>
          <a:xfrm>
            <a:off x="-3" y="1452252"/>
            <a:ext cx="3061855" cy="1323439"/>
          </a:xfrm>
          <a:prstGeom prst="rect">
            <a:avLst/>
          </a:prstGeom>
          <a:noFill/>
        </p:spPr>
        <p:txBody>
          <a:bodyPr wrap="square" rtlCol="0">
            <a:spAutoFit/>
          </a:bodyPr>
          <a:lstStyle/>
          <a:p>
            <a:pPr algn="ctr"/>
            <a:r>
              <a:rPr lang="fr-FR" sz="4000" b="1" dirty="0"/>
              <a:t>Données d’entrée</a:t>
            </a:r>
          </a:p>
        </p:txBody>
      </p:sp>
      <p:pic>
        <p:nvPicPr>
          <p:cNvPr id="2" name="Image 1"/>
          <p:cNvPicPr>
            <a:picLocks noChangeAspect="1"/>
          </p:cNvPicPr>
          <p:nvPr/>
        </p:nvPicPr>
        <p:blipFill>
          <a:blip r:embed="rId3"/>
          <a:stretch>
            <a:fillRect/>
          </a:stretch>
        </p:blipFill>
        <p:spPr>
          <a:xfrm>
            <a:off x="390088" y="1570778"/>
            <a:ext cx="2600325" cy="2409825"/>
          </a:xfrm>
          <a:prstGeom prst="rect">
            <a:avLst/>
          </a:prstGeom>
        </p:spPr>
      </p:pic>
      <p:sp>
        <p:nvSpPr>
          <p:cNvPr id="8" name="ZoneTexte 7"/>
          <p:cNvSpPr txBox="1"/>
          <p:nvPr/>
        </p:nvSpPr>
        <p:spPr>
          <a:xfrm>
            <a:off x="3654137" y="136675"/>
            <a:ext cx="4592396" cy="1200329"/>
          </a:xfrm>
          <a:prstGeom prst="rect">
            <a:avLst/>
          </a:prstGeom>
          <a:noFill/>
        </p:spPr>
        <p:txBody>
          <a:bodyPr wrap="square" rtlCol="0">
            <a:spAutoFit/>
          </a:bodyPr>
          <a:lstStyle/>
          <a:p>
            <a:r>
              <a:rPr lang="fr-FR" b="1" dirty="0"/>
              <a:t>Enoncé des travaux du projet</a:t>
            </a:r>
          </a:p>
          <a:p>
            <a:pPr marL="285750" indent="-285750">
              <a:buFont typeface="Wingdings" panose="05000000000000000000" pitchFamily="2" charset="2"/>
              <a:buChar char="§"/>
            </a:pPr>
            <a:r>
              <a:rPr lang="fr-FR" dirty="0"/>
              <a:t>Besoin commercial</a:t>
            </a:r>
          </a:p>
          <a:p>
            <a:pPr marL="285750" indent="-285750">
              <a:buFont typeface="Wingdings" panose="05000000000000000000" pitchFamily="2" charset="2"/>
              <a:buChar char="§"/>
            </a:pPr>
            <a:r>
              <a:rPr lang="fr-FR" dirty="0"/>
              <a:t>Description du contenu du produit</a:t>
            </a:r>
          </a:p>
          <a:p>
            <a:pPr marL="285750" indent="-285750">
              <a:buFont typeface="Wingdings" panose="05000000000000000000" pitchFamily="2" charset="2"/>
              <a:buChar char="§"/>
            </a:pPr>
            <a:r>
              <a:rPr lang="fr-FR" dirty="0"/>
              <a:t>Plan stratégique</a:t>
            </a:r>
          </a:p>
        </p:txBody>
      </p:sp>
      <p:sp>
        <p:nvSpPr>
          <p:cNvPr id="9" name="ZoneTexte 8"/>
          <p:cNvSpPr txBox="1"/>
          <p:nvPr/>
        </p:nvSpPr>
        <p:spPr>
          <a:xfrm>
            <a:off x="3654137" y="1630798"/>
            <a:ext cx="4592396" cy="2585323"/>
          </a:xfrm>
          <a:prstGeom prst="rect">
            <a:avLst/>
          </a:prstGeom>
          <a:noFill/>
        </p:spPr>
        <p:txBody>
          <a:bodyPr wrap="square" rtlCol="0">
            <a:spAutoFit/>
          </a:bodyPr>
          <a:lstStyle/>
          <a:p>
            <a:r>
              <a:rPr lang="fr-FR" b="1" dirty="0"/>
              <a:t>Etude économique ( rentabilité)</a:t>
            </a:r>
          </a:p>
          <a:p>
            <a:pPr marL="285750" indent="-285750">
              <a:buFont typeface="Wingdings" panose="05000000000000000000" pitchFamily="2" charset="2"/>
              <a:buChar char="§"/>
            </a:pPr>
            <a:r>
              <a:rPr lang="fr-FR" dirty="0"/>
              <a:t>Demande du marché</a:t>
            </a:r>
          </a:p>
          <a:p>
            <a:pPr marL="285750" indent="-285750">
              <a:buFont typeface="Wingdings" panose="05000000000000000000" pitchFamily="2" charset="2"/>
              <a:buChar char="§"/>
            </a:pPr>
            <a:r>
              <a:rPr lang="fr-FR" dirty="0"/>
              <a:t>Besoin de l’entreprise</a:t>
            </a:r>
          </a:p>
          <a:p>
            <a:pPr marL="285750" indent="-285750">
              <a:buFont typeface="Wingdings" panose="05000000000000000000" pitchFamily="2" charset="2"/>
              <a:buChar char="§"/>
            </a:pPr>
            <a:r>
              <a:rPr lang="fr-FR" dirty="0"/>
              <a:t>Demande des clients</a:t>
            </a:r>
          </a:p>
          <a:p>
            <a:pPr marL="285750" indent="-285750">
              <a:buFont typeface="Wingdings" panose="05000000000000000000" pitchFamily="2" charset="2"/>
              <a:buChar char="§"/>
            </a:pPr>
            <a:r>
              <a:rPr lang="fr-FR" dirty="0"/>
              <a:t>Avancées technologiques</a:t>
            </a:r>
          </a:p>
          <a:p>
            <a:pPr marL="285750" indent="-285750">
              <a:buFont typeface="Wingdings" panose="05000000000000000000" pitchFamily="2" charset="2"/>
              <a:buChar char="§"/>
            </a:pPr>
            <a:r>
              <a:rPr lang="fr-FR" dirty="0"/>
              <a:t>Obligation légale</a:t>
            </a:r>
          </a:p>
          <a:p>
            <a:pPr marL="285750" indent="-285750">
              <a:buFont typeface="Wingdings" panose="05000000000000000000" pitchFamily="2" charset="2"/>
              <a:buChar char="§"/>
            </a:pPr>
            <a:r>
              <a:rPr lang="fr-FR" dirty="0"/>
              <a:t>Impact écologique</a:t>
            </a:r>
          </a:p>
          <a:p>
            <a:pPr marL="285750" indent="-285750">
              <a:buFont typeface="Wingdings" panose="05000000000000000000" pitchFamily="2" charset="2"/>
              <a:buChar char="§"/>
            </a:pPr>
            <a:r>
              <a:rPr lang="fr-FR" dirty="0"/>
              <a:t>Besoin social</a:t>
            </a:r>
          </a:p>
          <a:p>
            <a:pPr marL="285750" indent="-285750">
              <a:buFont typeface="Wingdings" panose="05000000000000000000" pitchFamily="2" charset="2"/>
              <a:buChar char="§"/>
            </a:pPr>
            <a:endParaRPr lang="fr-FR" dirty="0"/>
          </a:p>
        </p:txBody>
      </p:sp>
      <p:sp>
        <p:nvSpPr>
          <p:cNvPr id="10" name="ZoneTexte 9"/>
          <p:cNvSpPr txBox="1"/>
          <p:nvPr/>
        </p:nvSpPr>
        <p:spPr>
          <a:xfrm>
            <a:off x="7447204" y="430469"/>
            <a:ext cx="4592396" cy="2308324"/>
          </a:xfrm>
          <a:prstGeom prst="rect">
            <a:avLst/>
          </a:prstGeom>
          <a:noFill/>
        </p:spPr>
        <p:txBody>
          <a:bodyPr wrap="square" rtlCol="0">
            <a:spAutoFit/>
          </a:bodyPr>
          <a:lstStyle/>
          <a:p>
            <a:r>
              <a:rPr lang="fr-FR" b="1" dirty="0"/>
              <a:t>Accord</a:t>
            </a:r>
          </a:p>
          <a:p>
            <a:pPr marL="285750" indent="-285750">
              <a:buFont typeface="Wingdings" panose="05000000000000000000" pitchFamily="2" charset="2"/>
              <a:buChar char="§"/>
            </a:pPr>
            <a:r>
              <a:rPr lang="fr-FR" dirty="0"/>
              <a:t>Contrat ( client externe)</a:t>
            </a:r>
          </a:p>
          <a:p>
            <a:pPr marL="285750" indent="-285750">
              <a:buFont typeface="Wingdings" panose="05000000000000000000" pitchFamily="2" charset="2"/>
              <a:buChar char="§"/>
            </a:pPr>
            <a:r>
              <a:rPr lang="fr-FR" dirty="0"/>
              <a:t>Protocoles d’accord</a:t>
            </a:r>
          </a:p>
          <a:p>
            <a:pPr marL="285750" indent="-285750">
              <a:buFont typeface="Wingdings" panose="05000000000000000000" pitchFamily="2" charset="2"/>
              <a:buChar char="§"/>
            </a:pPr>
            <a:r>
              <a:rPr lang="fr-FR" dirty="0"/>
              <a:t>Lettres d’accord</a:t>
            </a:r>
          </a:p>
          <a:p>
            <a:pPr marL="285750" indent="-285750">
              <a:buFont typeface="Wingdings" panose="05000000000000000000" pitchFamily="2" charset="2"/>
              <a:buChar char="§"/>
            </a:pPr>
            <a:r>
              <a:rPr lang="fr-FR" dirty="0"/>
              <a:t>Lettres d’intention</a:t>
            </a:r>
          </a:p>
          <a:p>
            <a:pPr marL="285750" indent="-285750">
              <a:buFont typeface="Wingdings" panose="05000000000000000000" pitchFamily="2" charset="2"/>
              <a:buChar char="§"/>
            </a:pPr>
            <a:r>
              <a:rPr lang="fr-FR" dirty="0"/>
              <a:t>Courriers électroniques </a:t>
            </a:r>
          </a:p>
          <a:p>
            <a:pPr marL="285750" indent="-285750">
              <a:buFont typeface="Wingdings" panose="05000000000000000000" pitchFamily="2" charset="2"/>
              <a:buChar char="§"/>
            </a:pPr>
            <a:r>
              <a:rPr lang="fr-FR" dirty="0"/>
              <a:t>Autre forme d’accord</a:t>
            </a:r>
          </a:p>
          <a:p>
            <a:pPr marL="285750" indent="-285750">
              <a:buFont typeface="Wingdings" panose="05000000000000000000" pitchFamily="2" charset="2"/>
              <a:buChar char="§"/>
            </a:pPr>
            <a:endParaRPr lang="fr-FR" dirty="0"/>
          </a:p>
        </p:txBody>
      </p:sp>
      <p:sp>
        <p:nvSpPr>
          <p:cNvPr id="11" name="ZoneTexte 10"/>
          <p:cNvSpPr txBox="1"/>
          <p:nvPr/>
        </p:nvSpPr>
        <p:spPr>
          <a:xfrm>
            <a:off x="7447204" y="2550012"/>
            <a:ext cx="4592396" cy="2031325"/>
          </a:xfrm>
          <a:prstGeom prst="rect">
            <a:avLst/>
          </a:prstGeom>
          <a:noFill/>
        </p:spPr>
        <p:txBody>
          <a:bodyPr wrap="square" rtlCol="0">
            <a:spAutoFit/>
          </a:bodyPr>
          <a:lstStyle/>
          <a:p>
            <a:r>
              <a:rPr lang="fr-FR" b="1" dirty="0"/>
              <a:t>Facteurs environnementaux de l’entreprise</a:t>
            </a:r>
          </a:p>
          <a:p>
            <a:pPr marL="285750" indent="-285750">
              <a:buFont typeface="Wingdings" panose="05000000000000000000" pitchFamily="2" charset="2"/>
              <a:buChar char="§"/>
            </a:pPr>
            <a:r>
              <a:rPr lang="fr-FR" dirty="0"/>
              <a:t>Normes gouvernementales </a:t>
            </a:r>
          </a:p>
          <a:p>
            <a:pPr marL="285750" indent="-285750">
              <a:buFont typeface="Wingdings" panose="05000000000000000000" pitchFamily="2" charset="2"/>
              <a:buChar char="§"/>
            </a:pPr>
            <a:r>
              <a:rPr lang="fr-FR" dirty="0"/>
              <a:t>Normes industrielles / Règlementation</a:t>
            </a:r>
          </a:p>
          <a:p>
            <a:pPr marL="285750" indent="-285750">
              <a:buFont typeface="Wingdings" panose="05000000000000000000" pitchFamily="2" charset="2"/>
              <a:buChar char="§"/>
            </a:pPr>
            <a:r>
              <a:rPr lang="fr-FR" dirty="0"/>
              <a:t>Culture de l’organisation et sa structure</a:t>
            </a:r>
          </a:p>
          <a:p>
            <a:pPr marL="285750" indent="-285750">
              <a:buFont typeface="Wingdings" panose="05000000000000000000" pitchFamily="2" charset="2"/>
              <a:buChar char="§"/>
            </a:pPr>
            <a:r>
              <a:rPr lang="fr-FR" dirty="0"/>
              <a:t>Les conditions du marché</a:t>
            </a:r>
          </a:p>
          <a:p>
            <a:pPr marL="285750" indent="-285750">
              <a:buFont typeface="Wingdings" panose="05000000000000000000" pitchFamily="2" charset="2"/>
              <a:buChar char="§"/>
            </a:pPr>
            <a:endParaRPr lang="fr-FR" dirty="0"/>
          </a:p>
          <a:p>
            <a:pPr marL="285750" indent="-285750">
              <a:buFont typeface="Wingdings" panose="05000000000000000000" pitchFamily="2" charset="2"/>
              <a:buChar char="§"/>
            </a:pPr>
            <a:endParaRPr lang="fr-FR" dirty="0"/>
          </a:p>
        </p:txBody>
      </p:sp>
      <p:sp>
        <p:nvSpPr>
          <p:cNvPr id="12" name="ZoneTexte 11"/>
          <p:cNvSpPr txBox="1"/>
          <p:nvPr/>
        </p:nvSpPr>
        <p:spPr>
          <a:xfrm>
            <a:off x="4537943" y="4304339"/>
            <a:ext cx="6807390" cy="1754326"/>
          </a:xfrm>
          <a:prstGeom prst="rect">
            <a:avLst/>
          </a:prstGeom>
          <a:noFill/>
        </p:spPr>
        <p:txBody>
          <a:bodyPr wrap="square" rtlCol="0">
            <a:spAutoFit/>
          </a:bodyPr>
          <a:lstStyle/>
          <a:p>
            <a:r>
              <a:rPr lang="fr-FR" b="1" dirty="0"/>
              <a:t>Actifs organisationnels</a:t>
            </a:r>
          </a:p>
          <a:p>
            <a:pPr marL="285750" indent="-285750">
              <a:buFont typeface="Wingdings" panose="05000000000000000000" pitchFamily="2" charset="2"/>
              <a:buChar char="§"/>
            </a:pPr>
            <a:r>
              <a:rPr lang="fr-FR" dirty="0"/>
              <a:t>Processus organisationnels normalisés</a:t>
            </a:r>
          </a:p>
          <a:p>
            <a:pPr marL="285750" indent="-285750">
              <a:buFont typeface="Wingdings" panose="05000000000000000000" pitchFamily="2" charset="2"/>
              <a:buChar char="§"/>
            </a:pPr>
            <a:r>
              <a:rPr lang="fr-FR" dirty="0"/>
              <a:t>Modèles ( modèle de charte de projet…)</a:t>
            </a:r>
          </a:p>
          <a:p>
            <a:pPr marL="285750" indent="-285750">
              <a:buFont typeface="Wingdings" panose="05000000000000000000" pitchFamily="2" charset="2"/>
              <a:buChar char="§"/>
            </a:pPr>
            <a:r>
              <a:rPr lang="fr-FR" dirty="0"/>
              <a:t>Informations historiques / Bases de données des leçons apprises</a:t>
            </a:r>
          </a:p>
          <a:p>
            <a:endParaRPr lang="fr-FR" dirty="0"/>
          </a:p>
          <a:p>
            <a:pPr marL="285750" indent="-285750">
              <a:buFont typeface="Wingdings" panose="05000000000000000000" pitchFamily="2" charset="2"/>
              <a:buChar char="§"/>
            </a:pPr>
            <a:endParaRPr lang="fr-FR" dirty="0"/>
          </a:p>
        </p:txBody>
      </p:sp>
    </p:spTree>
    <p:extLst>
      <p:ext uri="{BB962C8B-B14F-4D97-AF65-F5344CB8AC3E}">
        <p14:creationId xmlns:p14="http://schemas.microsoft.com/office/powerpoint/2010/main" val="158798769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3" y="136675"/>
            <a:ext cx="33805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0"/>
            <a:ext cx="3061855" cy="1323439"/>
          </a:xfrm>
          <a:prstGeom prst="rect">
            <a:avLst/>
          </a:prstGeom>
          <a:noFill/>
        </p:spPr>
        <p:txBody>
          <a:bodyPr wrap="square" rtlCol="0">
            <a:spAutoFit/>
          </a:bodyPr>
          <a:lstStyle/>
          <a:p>
            <a:pPr algn="ctr"/>
            <a:r>
              <a:rPr lang="fr-FR" sz="4000" b="1" dirty="0"/>
              <a:t>LA CHARTE DE PROJET</a:t>
            </a:r>
          </a:p>
        </p:txBody>
      </p:sp>
      <p:sp>
        <p:nvSpPr>
          <p:cNvPr id="8" name="ZoneTexte 7"/>
          <p:cNvSpPr txBox="1"/>
          <p:nvPr/>
        </p:nvSpPr>
        <p:spPr>
          <a:xfrm>
            <a:off x="3658272" y="979436"/>
            <a:ext cx="4592396" cy="2554545"/>
          </a:xfrm>
          <a:prstGeom prst="rect">
            <a:avLst/>
          </a:prstGeom>
          <a:noFill/>
        </p:spPr>
        <p:txBody>
          <a:bodyPr wrap="square" rtlCol="0">
            <a:spAutoFit/>
          </a:bodyPr>
          <a:lstStyle/>
          <a:p>
            <a:r>
              <a:rPr lang="fr-FR" sz="2000" b="1" dirty="0"/>
              <a:t>Jugement d’expert</a:t>
            </a:r>
          </a:p>
          <a:p>
            <a:pPr marL="285750" indent="-285750">
              <a:buFont typeface="Wingdings" panose="05000000000000000000" pitchFamily="2" charset="2"/>
              <a:buChar char="§"/>
            </a:pPr>
            <a:r>
              <a:rPr lang="fr-FR" sz="2000" dirty="0"/>
              <a:t>Autres unités de l’organisation</a:t>
            </a:r>
          </a:p>
          <a:p>
            <a:pPr marL="285750" indent="-285750">
              <a:buFont typeface="Wingdings" panose="05000000000000000000" pitchFamily="2" charset="2"/>
              <a:buChar char="§"/>
            </a:pPr>
            <a:r>
              <a:rPr lang="fr-FR" sz="2000" dirty="0"/>
              <a:t>Consultants</a:t>
            </a:r>
          </a:p>
          <a:p>
            <a:pPr marL="285750" indent="-285750">
              <a:buFont typeface="Wingdings" panose="05000000000000000000" pitchFamily="2" charset="2"/>
              <a:buChar char="§"/>
            </a:pPr>
            <a:r>
              <a:rPr lang="fr-FR" sz="2000" dirty="0"/>
              <a:t>Associations professionnelles et technique</a:t>
            </a:r>
          </a:p>
          <a:p>
            <a:pPr marL="285750" indent="-285750">
              <a:buFont typeface="Wingdings" panose="05000000000000000000" pitchFamily="2" charset="2"/>
              <a:buChar char="§"/>
            </a:pPr>
            <a:r>
              <a:rPr lang="fr-FR" sz="2000" dirty="0"/>
              <a:t>Groupes industriels</a:t>
            </a:r>
          </a:p>
          <a:p>
            <a:pPr marL="285750" indent="-285750">
              <a:buFont typeface="Wingdings" panose="05000000000000000000" pitchFamily="2" charset="2"/>
              <a:buChar char="§"/>
            </a:pPr>
            <a:r>
              <a:rPr lang="fr-FR" sz="2000" dirty="0"/>
              <a:t>Expert en la matière</a:t>
            </a:r>
          </a:p>
          <a:p>
            <a:pPr marL="285750" indent="-285750">
              <a:buFont typeface="Wingdings" panose="05000000000000000000" pitchFamily="2" charset="2"/>
              <a:buChar char="§"/>
            </a:pPr>
            <a:r>
              <a:rPr lang="fr-FR" sz="2000" dirty="0"/>
              <a:t>Bureau des projets</a:t>
            </a:r>
          </a:p>
        </p:txBody>
      </p:sp>
      <p:sp>
        <p:nvSpPr>
          <p:cNvPr id="11" name="ZoneTexte 10"/>
          <p:cNvSpPr txBox="1"/>
          <p:nvPr/>
        </p:nvSpPr>
        <p:spPr>
          <a:xfrm>
            <a:off x="3772670" y="4124812"/>
            <a:ext cx="4592396" cy="1938992"/>
          </a:xfrm>
          <a:prstGeom prst="rect">
            <a:avLst/>
          </a:prstGeom>
          <a:noFill/>
        </p:spPr>
        <p:txBody>
          <a:bodyPr wrap="square" rtlCol="0">
            <a:spAutoFit/>
          </a:bodyPr>
          <a:lstStyle/>
          <a:p>
            <a:r>
              <a:rPr lang="fr-FR" sz="2000" b="1" dirty="0"/>
              <a:t>Technique de facilitation</a:t>
            </a:r>
          </a:p>
          <a:p>
            <a:pPr marL="285750" indent="-285750">
              <a:buFont typeface="Wingdings" panose="05000000000000000000" pitchFamily="2" charset="2"/>
              <a:buChar char="§"/>
            </a:pPr>
            <a:r>
              <a:rPr lang="fr-FR" sz="2000" dirty="0"/>
              <a:t>Remue-méninges</a:t>
            </a:r>
          </a:p>
          <a:p>
            <a:pPr marL="285750" indent="-285750">
              <a:buFont typeface="Wingdings" panose="05000000000000000000" pitchFamily="2" charset="2"/>
              <a:buChar char="§"/>
            </a:pPr>
            <a:r>
              <a:rPr lang="fr-FR" sz="2000" dirty="0"/>
              <a:t>Résolution de conflits</a:t>
            </a:r>
          </a:p>
          <a:p>
            <a:pPr marL="285750" indent="-285750">
              <a:buFont typeface="Wingdings" panose="05000000000000000000" pitchFamily="2" charset="2"/>
              <a:buChar char="§"/>
            </a:pPr>
            <a:r>
              <a:rPr lang="fr-FR" sz="2000" dirty="0"/>
              <a:t>Gestion des réunions</a:t>
            </a:r>
          </a:p>
          <a:p>
            <a:pPr marL="285750" indent="-285750">
              <a:buFont typeface="Wingdings" panose="05000000000000000000" pitchFamily="2" charset="2"/>
              <a:buChar char="§"/>
            </a:pPr>
            <a:endParaRPr lang="fr-FR" sz="2000" dirty="0"/>
          </a:p>
          <a:p>
            <a:pPr marL="285750" indent="-285750">
              <a:buFont typeface="Wingdings" panose="05000000000000000000" pitchFamily="2" charset="2"/>
              <a:buChar char="§"/>
            </a:pPr>
            <a:endParaRPr lang="fr-FR" sz="2000" dirty="0"/>
          </a:p>
        </p:txBody>
      </p:sp>
      <p:pic>
        <p:nvPicPr>
          <p:cNvPr id="3" name="Image 2"/>
          <p:cNvPicPr>
            <a:picLocks noChangeAspect="1"/>
          </p:cNvPicPr>
          <p:nvPr/>
        </p:nvPicPr>
        <p:blipFill>
          <a:blip r:embed="rId3"/>
          <a:stretch>
            <a:fillRect/>
          </a:stretch>
        </p:blipFill>
        <p:spPr>
          <a:xfrm>
            <a:off x="277763" y="2256709"/>
            <a:ext cx="2686050" cy="1333500"/>
          </a:xfrm>
          <a:prstGeom prst="rect">
            <a:avLst/>
          </a:prstGeom>
        </p:spPr>
      </p:pic>
    </p:spTree>
    <p:extLst>
      <p:ext uri="{BB962C8B-B14F-4D97-AF65-F5344CB8AC3E}">
        <p14:creationId xmlns:p14="http://schemas.microsoft.com/office/powerpoint/2010/main" val="422605197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3380509"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59326" y="2242237"/>
            <a:ext cx="3061855" cy="1323439"/>
          </a:xfrm>
          <a:prstGeom prst="rect">
            <a:avLst/>
          </a:prstGeom>
          <a:noFill/>
        </p:spPr>
        <p:txBody>
          <a:bodyPr wrap="square" rtlCol="0">
            <a:spAutoFit/>
          </a:bodyPr>
          <a:lstStyle/>
          <a:p>
            <a:pPr algn="ctr"/>
            <a:r>
              <a:rPr lang="fr-FR" sz="4000" b="1" dirty="0"/>
              <a:t>LA CHARTE DE PROJET</a:t>
            </a:r>
          </a:p>
        </p:txBody>
      </p:sp>
      <p:pic>
        <p:nvPicPr>
          <p:cNvPr id="3" name="Image 2">
            <a:extLst>
              <a:ext uri="{FF2B5EF4-FFF2-40B4-BE49-F238E27FC236}">
                <a16:creationId xmlns:a16="http://schemas.microsoft.com/office/drawing/2014/main" xmlns="" id="{E876EF86-11FC-4684-BAD1-577E932BFDEB}"/>
              </a:ext>
            </a:extLst>
          </p:cNvPr>
          <p:cNvPicPr>
            <a:picLocks noChangeAspect="1"/>
          </p:cNvPicPr>
          <p:nvPr/>
        </p:nvPicPr>
        <p:blipFill>
          <a:blip r:embed="rId3"/>
          <a:stretch>
            <a:fillRect/>
          </a:stretch>
        </p:blipFill>
        <p:spPr>
          <a:xfrm>
            <a:off x="3654137" y="156729"/>
            <a:ext cx="7543800" cy="5962650"/>
          </a:xfrm>
          <a:prstGeom prst="rect">
            <a:avLst/>
          </a:prstGeom>
        </p:spPr>
      </p:pic>
      <p:pic>
        <p:nvPicPr>
          <p:cNvPr id="5" name="Image 4">
            <a:extLst>
              <a:ext uri="{FF2B5EF4-FFF2-40B4-BE49-F238E27FC236}">
                <a16:creationId xmlns:a16="http://schemas.microsoft.com/office/drawing/2014/main" xmlns="" id="{BEC98C60-445E-4E03-AA31-E7685EAF9E19}"/>
              </a:ext>
            </a:extLst>
          </p:cNvPr>
          <p:cNvPicPr>
            <a:picLocks noChangeAspect="1"/>
          </p:cNvPicPr>
          <p:nvPr/>
        </p:nvPicPr>
        <p:blipFill>
          <a:blip r:embed="rId4"/>
          <a:stretch>
            <a:fillRect/>
          </a:stretch>
        </p:blipFill>
        <p:spPr>
          <a:xfrm>
            <a:off x="3654137" y="5962216"/>
            <a:ext cx="6248400" cy="314325"/>
          </a:xfrm>
          <a:prstGeom prst="rect">
            <a:avLst/>
          </a:prstGeom>
        </p:spPr>
      </p:pic>
    </p:spTree>
    <p:extLst>
      <p:ext uri="{BB962C8B-B14F-4D97-AF65-F5344CB8AC3E}">
        <p14:creationId xmlns:p14="http://schemas.microsoft.com/office/powerpoint/2010/main" val="226327368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159326" y="2242237"/>
            <a:ext cx="3061855" cy="1323439"/>
          </a:xfrm>
          <a:prstGeom prst="rect">
            <a:avLst/>
          </a:prstGeom>
          <a:noFill/>
        </p:spPr>
        <p:txBody>
          <a:bodyPr wrap="square" rtlCol="0">
            <a:spAutoFit/>
          </a:bodyPr>
          <a:lstStyle/>
          <a:p>
            <a:pPr algn="ctr"/>
            <a:r>
              <a:rPr lang="fr-FR" sz="4000" b="1" dirty="0"/>
              <a:t>LA CHARTE DE PROJET</a:t>
            </a:r>
          </a:p>
        </p:txBody>
      </p:sp>
      <p:pic>
        <p:nvPicPr>
          <p:cNvPr id="2" name="Image 1">
            <a:extLst>
              <a:ext uri="{FF2B5EF4-FFF2-40B4-BE49-F238E27FC236}">
                <a16:creationId xmlns:a16="http://schemas.microsoft.com/office/drawing/2014/main" xmlns="" id="{8E27A8D6-3A5B-4B69-A9DD-BE9D20671394}"/>
              </a:ext>
            </a:extLst>
          </p:cNvPr>
          <p:cNvPicPr>
            <a:picLocks noChangeAspect="1"/>
          </p:cNvPicPr>
          <p:nvPr/>
        </p:nvPicPr>
        <p:blipFill>
          <a:blip r:embed="rId3"/>
          <a:stretch>
            <a:fillRect/>
          </a:stretch>
        </p:blipFill>
        <p:spPr>
          <a:xfrm>
            <a:off x="2978727" y="193965"/>
            <a:ext cx="9060872" cy="6091670"/>
          </a:xfrm>
          <a:prstGeom prst="rect">
            <a:avLst/>
          </a:prstGeom>
        </p:spPr>
      </p:pic>
    </p:spTree>
    <p:extLst>
      <p:ext uri="{BB962C8B-B14F-4D97-AF65-F5344CB8AC3E}">
        <p14:creationId xmlns:p14="http://schemas.microsoft.com/office/powerpoint/2010/main" val="84283164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42237"/>
            <a:ext cx="3061855" cy="1569660"/>
          </a:xfrm>
          <a:prstGeom prst="rect">
            <a:avLst/>
          </a:prstGeom>
          <a:noFill/>
        </p:spPr>
        <p:txBody>
          <a:bodyPr wrap="square" rtlCol="0">
            <a:spAutoFit/>
          </a:bodyPr>
          <a:lstStyle/>
          <a:p>
            <a:pPr algn="ctr"/>
            <a:r>
              <a:rPr lang="fr-FR" sz="3200" b="1" dirty="0"/>
              <a:t>MANEGEMENT DE L’INTEGRATION</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203777"/>
          <a:ext cx="8054109" cy="3078480"/>
        </p:xfrm>
        <a:graphic>
          <a:graphicData uri="http://schemas.openxmlformats.org/drawingml/2006/table">
            <a:tbl>
              <a:tblPr firstRow="1" bandRow="1">
                <a:tableStyleId>{5C22544A-7EE6-4342-B048-85BDC9FD1C3A}</a:tableStyleId>
              </a:tblPr>
              <a:tblGrid>
                <a:gridCol w="2684703">
                  <a:extLst>
                    <a:ext uri="{9D8B030D-6E8A-4147-A177-3AD203B41FA5}">
                      <a16:colId xmlns:a16="http://schemas.microsoft.com/office/drawing/2014/main" xmlns="" val="2249680118"/>
                    </a:ext>
                  </a:extLst>
                </a:gridCol>
                <a:gridCol w="2404535">
                  <a:extLst>
                    <a:ext uri="{9D8B030D-6E8A-4147-A177-3AD203B41FA5}">
                      <a16:colId xmlns:a16="http://schemas.microsoft.com/office/drawing/2014/main" xmlns="" val="1521023046"/>
                    </a:ext>
                  </a:extLst>
                </a:gridCol>
                <a:gridCol w="2964871">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processus de démarrage</a:t>
                      </a:r>
                    </a:p>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de l’intégration du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kern="1200" noProof="0" dirty="0">
                          <a:solidFill>
                            <a:srgbClr val="0000FF"/>
                          </a:solidFill>
                          <a:latin typeface="Tahoma" pitchFamily="34" charset="0"/>
                          <a:ea typeface="+mn-ea"/>
                          <a:cs typeface="+mn-cs"/>
                        </a:rPr>
                        <a:t>4.1 É</a:t>
                      </a:r>
                      <a:r>
                        <a:rPr lang="fr-FR" sz="1100" b="1" kern="1200" noProof="0" dirty="0">
                          <a:solidFill>
                            <a:schemeClr val="tx1"/>
                          </a:solidFill>
                          <a:latin typeface="Tahoma" pitchFamily="34" charset="0"/>
                          <a:ea typeface="+mn-ea"/>
                          <a:cs typeface="+mn-cs"/>
                        </a:rPr>
                        <a:t>laborer la charte du  projet</a:t>
                      </a:r>
                    </a:p>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50" b="1" kern="1200" dirty="0">
                          <a:solidFill>
                            <a:srgbClr val="0000FF"/>
                          </a:solidFill>
                          <a:latin typeface="Tahoma" pitchFamily="34" charset="0"/>
                          <a:ea typeface="+mn-ea"/>
                          <a:cs typeface="+mn-cs"/>
                        </a:rPr>
                        <a:t>4.2 </a:t>
                      </a:r>
                      <a:r>
                        <a:rPr lang="fr-FR" sz="1050" b="1" kern="1200" dirty="0">
                          <a:solidFill>
                            <a:schemeClr val="tx1"/>
                          </a:solidFill>
                          <a:latin typeface="Tahoma" pitchFamily="34" charset="0"/>
                          <a:ea typeface="+mn-ea"/>
                          <a:cs typeface="+mn-cs"/>
                        </a:rPr>
                        <a:t>Élaborer le plan de management du projet</a:t>
                      </a: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4AAECA8D-84C6-4429-9C0C-221567719CA8}"/>
              </a:ext>
            </a:extLst>
          </p:cNvPr>
          <p:cNvPicPr>
            <a:picLocks noChangeAspect="1"/>
          </p:cNvPicPr>
          <p:nvPr/>
        </p:nvPicPr>
        <p:blipFill>
          <a:blip r:embed="rId3"/>
          <a:stretch>
            <a:fillRect/>
          </a:stretch>
        </p:blipFill>
        <p:spPr>
          <a:xfrm>
            <a:off x="3270105" y="3601201"/>
            <a:ext cx="8201025" cy="2228850"/>
          </a:xfrm>
          <a:prstGeom prst="rect">
            <a:avLst/>
          </a:prstGeom>
        </p:spPr>
      </p:pic>
    </p:spTree>
    <p:extLst>
      <p:ext uri="{BB962C8B-B14F-4D97-AF65-F5344CB8AC3E}">
        <p14:creationId xmlns:p14="http://schemas.microsoft.com/office/powerpoint/2010/main" val="89560988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022080" y="6356986"/>
            <a:ext cx="2560320" cy="363854"/>
          </a:xfrm>
          <a:prstGeom prst="rect">
            <a:avLst/>
          </a:prstGeom>
        </p:spPr>
        <p:txBody>
          <a:bodyPr vert="horz" lIns="97252" tIns="48626" rIns="97252" bIns="48626" rtlCol="0" anchor="ctr"/>
          <a:lstStyle/>
          <a:p>
            <a:fld id="{EADC4B2B-CF6C-477C-A79A-05576D803E22}" type="slidenum">
              <a:rPr lang="fr-FR" smtClean="0"/>
              <a:pPr/>
              <a:t>78</a:t>
            </a:fld>
            <a:endParaRPr lang="fr-FR"/>
          </a:p>
        </p:txBody>
      </p:sp>
      <p:sp>
        <p:nvSpPr>
          <p:cNvPr id="25" name="ZoneTexte 14"/>
          <p:cNvSpPr txBox="1"/>
          <p:nvPr/>
        </p:nvSpPr>
        <p:spPr>
          <a:xfrm>
            <a:off x="795464" y="5189420"/>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3" name="ZoneTexte 14"/>
          <p:cNvSpPr txBox="1"/>
          <p:nvPr/>
        </p:nvSpPr>
        <p:spPr>
          <a:xfrm>
            <a:off x="799136" y="4809315"/>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6" name="ZoneTexte 14"/>
          <p:cNvSpPr txBox="1"/>
          <p:nvPr/>
        </p:nvSpPr>
        <p:spPr>
          <a:xfrm>
            <a:off x="799136" y="4425924"/>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7" name="ZoneTexte 14"/>
          <p:cNvSpPr txBox="1"/>
          <p:nvPr/>
        </p:nvSpPr>
        <p:spPr>
          <a:xfrm>
            <a:off x="795464" y="4040797"/>
            <a:ext cx="432000" cy="424732"/>
          </a:xfrm>
          <a:prstGeom prst="rect">
            <a:avLst/>
          </a:prstGeom>
          <a:noFill/>
        </p:spPr>
        <p:txBody>
          <a:bodyPr wrap="square" rtlCol="0">
            <a:spAutoFit/>
          </a:bodyPr>
          <a:lstStyle/>
          <a:p>
            <a:r>
              <a:rPr lang="fr-FR" sz="2160" b="1" dirty="0">
                <a:solidFill>
                  <a:schemeClr val="accent2">
                    <a:lumMod val="75000"/>
                  </a:schemeClr>
                </a:solidFill>
                <a:sym typeface="Wingdings" panose="05000000000000000000" pitchFamily="2" charset="2"/>
              </a:rPr>
              <a:t></a:t>
            </a:r>
            <a:endParaRPr lang="fr-FR" sz="2160" b="1" dirty="0">
              <a:solidFill>
                <a:schemeClr val="accent2">
                  <a:lumMod val="75000"/>
                </a:schemeClr>
              </a:solidFill>
            </a:endParaRPr>
          </a:p>
        </p:txBody>
      </p:sp>
      <p:sp>
        <p:nvSpPr>
          <p:cNvPr id="28" name="ZoneTexte 27"/>
          <p:cNvSpPr txBox="1"/>
          <p:nvPr/>
        </p:nvSpPr>
        <p:spPr>
          <a:xfrm>
            <a:off x="0" y="-1"/>
            <a:ext cx="3477107" cy="6858001"/>
          </a:xfrm>
          <a:prstGeom prst="rect">
            <a:avLst/>
          </a:prstGeom>
          <a:solidFill>
            <a:schemeClr val="accent2"/>
          </a:solidFill>
        </p:spPr>
        <p:txBody>
          <a:bodyPr wrap="square" rtlCol="0">
            <a:spAutoFit/>
          </a:bodyPr>
          <a:lstStyle/>
          <a:p>
            <a:endParaRPr lang="fr-FR" sz="2160" dirty="0"/>
          </a:p>
        </p:txBody>
      </p:sp>
      <p:sp>
        <p:nvSpPr>
          <p:cNvPr id="29" name="ZoneTexte 28"/>
          <p:cNvSpPr txBox="1"/>
          <p:nvPr/>
        </p:nvSpPr>
        <p:spPr>
          <a:xfrm>
            <a:off x="0" y="2416844"/>
            <a:ext cx="3093334" cy="1754326"/>
          </a:xfrm>
          <a:prstGeom prst="rect">
            <a:avLst/>
          </a:prstGeom>
          <a:noFill/>
        </p:spPr>
        <p:txBody>
          <a:bodyPr wrap="square" rtlCol="0">
            <a:spAutoFit/>
          </a:bodyPr>
          <a:lstStyle/>
          <a:p>
            <a:pPr algn="ctr"/>
            <a:r>
              <a:rPr lang="fr-FR" sz="3600" b="1" dirty="0"/>
              <a:t>PREPARATION DE VOTRE PRESENTATION</a:t>
            </a:r>
          </a:p>
        </p:txBody>
      </p:sp>
      <p:sp>
        <p:nvSpPr>
          <p:cNvPr id="22" name="Rectangle 3">
            <a:extLst>
              <a:ext uri="{FF2B5EF4-FFF2-40B4-BE49-F238E27FC236}">
                <a16:creationId xmlns:a16="http://schemas.microsoft.com/office/drawing/2014/main" xmlns="" id="{46763298-D548-48EA-8920-1EFA5227ACD6}"/>
              </a:ext>
            </a:extLst>
          </p:cNvPr>
          <p:cNvSpPr txBox="1">
            <a:spLocks noChangeArrowheads="1"/>
          </p:cNvSpPr>
          <p:nvPr/>
        </p:nvSpPr>
        <p:spPr>
          <a:xfrm>
            <a:off x="4114782" y="1224178"/>
            <a:ext cx="6892396" cy="2869407"/>
          </a:xfrm>
          <a:prstGeom prst="rect">
            <a:avLst/>
          </a:prstGeom>
        </p:spPr>
        <p:txBody>
          <a:bodyPr vert="horz" lIns="71320" tIns="35661" rIns="71320" bIns="35661" rtlCol="0">
            <a:norm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80" kern="1200">
                <a:solidFill>
                  <a:schemeClr val="tx1"/>
                </a:solidFill>
                <a:latin typeface="Calibri" pitchFamily="34" charset="0"/>
                <a:ea typeface="+mn-ea"/>
                <a:cs typeface="+mn-cs"/>
              </a:defRPr>
            </a:lvl1pPr>
            <a:lvl2pPr marL="548640" indent="0" algn="l" defTabSz="914400" rtl="0" eaLnBrk="1" latinLnBrk="0" hangingPunct="1">
              <a:lnSpc>
                <a:spcPct val="90000"/>
              </a:lnSpc>
              <a:spcBef>
                <a:spcPts val="500"/>
              </a:spcBef>
              <a:buClrTx/>
              <a:buFont typeface="Arial" panose="020B0604020202020204" pitchFamily="34" charset="0"/>
              <a:buNone/>
              <a:defRPr sz="2400" kern="1200">
                <a:solidFill>
                  <a:schemeClr val="tx1"/>
                </a:solidFill>
                <a:latin typeface="Calibri" pitchFamily="34" charset="0"/>
                <a:ea typeface="+mn-ea"/>
                <a:cs typeface="+mn-cs"/>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Calibri" pitchFamily="34" charset="0"/>
                <a:ea typeface="+mn-ea"/>
                <a:cs typeface="+mn-cs"/>
              </a:defRPr>
            </a:lvl3pPr>
            <a:lvl4pPr marL="1645920" indent="0" algn="l" defTabSz="914400" rtl="0" eaLnBrk="1" latinLnBrk="0" hangingPunct="1">
              <a:lnSpc>
                <a:spcPct val="90000"/>
              </a:lnSpc>
              <a:spcBef>
                <a:spcPts val="500"/>
              </a:spcBef>
              <a:buClrTx/>
              <a:buFont typeface="Arial" panose="020B0604020202020204" pitchFamily="34" charset="0"/>
              <a:buNone/>
              <a:defRPr sz="2160" kern="1200">
                <a:solidFill>
                  <a:schemeClr val="tx1"/>
                </a:solidFill>
                <a:latin typeface="Calibri" pitchFamily="34" charset="0"/>
                <a:ea typeface="+mn-ea"/>
                <a:cs typeface="+mn-cs"/>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endParaRPr lang="fr-FR" sz="1625" dirty="0"/>
          </a:p>
        </p:txBody>
      </p:sp>
      <p:sp>
        <p:nvSpPr>
          <p:cNvPr id="2" name="ZoneTexte 1">
            <a:extLst>
              <a:ext uri="{FF2B5EF4-FFF2-40B4-BE49-F238E27FC236}">
                <a16:creationId xmlns:a16="http://schemas.microsoft.com/office/drawing/2014/main" xmlns="" id="{8797C2E6-C0EA-4704-8259-350304B7BF3B}"/>
              </a:ext>
            </a:extLst>
          </p:cNvPr>
          <p:cNvSpPr txBox="1"/>
          <p:nvPr/>
        </p:nvSpPr>
        <p:spPr>
          <a:xfrm>
            <a:off x="3587944" y="2416844"/>
            <a:ext cx="8340820" cy="1477328"/>
          </a:xfrm>
          <a:prstGeom prst="rect">
            <a:avLst/>
          </a:prstGeom>
          <a:noFill/>
        </p:spPr>
        <p:txBody>
          <a:bodyPr wrap="square" rtlCol="0">
            <a:spAutoFit/>
          </a:bodyPr>
          <a:lstStyle/>
          <a:p>
            <a:pPr marL="285750" indent="-285750">
              <a:buFont typeface="Wingdings" panose="05000000000000000000" pitchFamily="2" charset="2"/>
              <a:buChar char="§"/>
            </a:pPr>
            <a:r>
              <a:rPr lang="fr-FR" dirty="0"/>
              <a:t>Elaborer la charte de votre projet</a:t>
            </a:r>
          </a:p>
          <a:p>
            <a:pPr marL="285750" indent="-285750">
              <a:buFont typeface="Wingdings" panose="05000000000000000000" pitchFamily="2" charset="2"/>
              <a:buChar char="§"/>
            </a:pPr>
            <a:r>
              <a:rPr lang="fr-FR" dirty="0"/>
              <a:t>Identifier les parties prenantes de votre projet</a:t>
            </a:r>
          </a:p>
          <a:p>
            <a:pPr marL="285750" indent="-285750">
              <a:buFont typeface="Wingdings" panose="05000000000000000000" pitchFamily="2" charset="2"/>
              <a:buChar char="§"/>
            </a:pPr>
            <a:r>
              <a:rPr lang="fr-FR" dirty="0"/>
              <a:t>Intégrer les principaux partie prenantes dans un tableau d’évaluation de niveau de pouvoir et d’intérêt</a:t>
            </a:r>
          </a:p>
          <a:p>
            <a:pPr marL="285750" indent="-285750">
              <a:buFont typeface="Wingdings" panose="05000000000000000000" pitchFamily="2" charset="2"/>
              <a:buChar char="§"/>
            </a:pPr>
            <a:r>
              <a:rPr lang="fr-FR" dirty="0"/>
              <a:t>Intégrer les principaux parties prenantes dans une matrice pouvoir/intérêt </a:t>
            </a:r>
          </a:p>
        </p:txBody>
      </p:sp>
    </p:spTree>
    <p:extLst>
      <p:ext uri="{BB962C8B-B14F-4D97-AF65-F5344CB8AC3E}">
        <p14:creationId xmlns:p14="http://schemas.microsoft.com/office/powerpoint/2010/main" val="1730983656"/>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956955" y="2008908"/>
            <a:ext cx="8004463"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MANAGEMENT DU CONTENU DU PROJET</a:t>
            </a:r>
          </a:p>
        </p:txBody>
      </p:sp>
    </p:spTree>
    <p:extLst>
      <p:ext uri="{BB962C8B-B14F-4D97-AF65-F5344CB8AC3E}">
        <p14:creationId xmlns:p14="http://schemas.microsoft.com/office/powerpoint/2010/main" val="3411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1052623"/>
          </a:xfrm>
          <a:solidFill>
            <a:schemeClr val="accent1"/>
          </a:solidFill>
        </p:spPr>
        <p:txBody>
          <a:bodyPr>
            <a:normAutofit/>
          </a:bodyPr>
          <a:lstStyle/>
          <a:p>
            <a:r>
              <a:rPr lang="fr-FR" sz="6600" b="1" dirty="0">
                <a:solidFill>
                  <a:schemeClr val="bg1"/>
                </a:solidFill>
              </a:rPr>
              <a:t>UN PROJET ?</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435933" y="1839432"/>
            <a:ext cx="11440634" cy="4274289"/>
          </a:xfrm>
        </p:spPr>
        <p:txBody>
          <a:bodyPr>
            <a:normAutofit/>
          </a:bodyPr>
          <a:lstStyle/>
          <a:p>
            <a:pPr marL="342900" indent="-342900" algn="l">
              <a:buFont typeface="Wingdings" panose="05000000000000000000" pitchFamily="2" charset="2"/>
              <a:buChar char="§"/>
            </a:pPr>
            <a:r>
              <a:rPr lang="fr-FR" sz="4400" dirty="0"/>
              <a:t>Effort temporaire</a:t>
            </a:r>
          </a:p>
          <a:p>
            <a:pPr marL="342900" indent="-342900" algn="l">
              <a:buFont typeface="Wingdings" panose="05000000000000000000" pitchFamily="2" charset="2"/>
              <a:buChar char="§"/>
            </a:pPr>
            <a:r>
              <a:rPr lang="fr-FR" sz="4400" dirty="0"/>
              <a:t>Produit / Service / Résultat/</a:t>
            </a:r>
            <a:r>
              <a:rPr lang="fr-FR" sz="4400" dirty="0">
                <a:sym typeface="Wingdings" panose="05000000000000000000" pitchFamily="2" charset="2"/>
              </a:rPr>
              <a:t></a:t>
            </a:r>
            <a:r>
              <a:rPr lang="fr-FR" sz="4400" dirty="0"/>
              <a:t> unique</a:t>
            </a:r>
          </a:p>
          <a:p>
            <a:pPr marL="342900" indent="-342900" algn="l">
              <a:buFont typeface="Wingdings" panose="05000000000000000000" pitchFamily="2" charset="2"/>
              <a:buChar char="§"/>
            </a:pPr>
            <a:endParaRPr lang="fr-FR" sz="4400" dirty="0"/>
          </a:p>
        </p:txBody>
      </p:sp>
      <p:pic>
        <p:nvPicPr>
          <p:cNvPr id="4" name="Image 3">
            <a:extLst>
              <a:ext uri="{FF2B5EF4-FFF2-40B4-BE49-F238E27FC236}">
                <a16:creationId xmlns:a16="http://schemas.microsoft.com/office/drawing/2014/main" xmlns="" id="{3F335D09-16F9-4FE3-9E78-005B44FF3A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01" y="3739510"/>
            <a:ext cx="11144888" cy="180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xmlns="" id="{B547BFC8-8FF5-4CB3-B3CC-3F1CE4935036}"/>
              </a:ext>
            </a:extLst>
          </p:cNvPr>
          <p:cNvSpPr txBox="1"/>
          <p:nvPr/>
        </p:nvSpPr>
        <p:spPr>
          <a:xfrm>
            <a:off x="5892800" y="5915378"/>
            <a:ext cx="4626344" cy="369332"/>
          </a:xfrm>
          <a:prstGeom prst="rect">
            <a:avLst/>
          </a:prstGeom>
          <a:noFill/>
        </p:spPr>
        <p:txBody>
          <a:bodyPr wrap="square" rtlCol="0">
            <a:spAutoFit/>
          </a:bodyPr>
          <a:lstStyle/>
          <a:p>
            <a:r>
              <a:rPr lang="fr-FR" b="1" i="1" dirty="0"/>
              <a:t>Source PMBOK 5</a:t>
            </a:r>
            <a:r>
              <a:rPr lang="fr-FR" b="1" i="1" baseline="30000" dirty="0"/>
              <a:t>e</a:t>
            </a:r>
            <a:r>
              <a:rPr lang="fr-FR" b="1" i="1" dirty="0"/>
              <a:t> Edition page</a:t>
            </a:r>
          </a:p>
        </p:txBody>
      </p:sp>
    </p:spTree>
    <p:extLst>
      <p:ext uri="{BB962C8B-B14F-4D97-AF65-F5344CB8AC3E}">
        <p14:creationId xmlns:p14="http://schemas.microsoft.com/office/powerpoint/2010/main" val="261238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1565" y="2477765"/>
            <a:ext cx="3061855" cy="1077218"/>
          </a:xfrm>
          <a:prstGeom prst="rect">
            <a:avLst/>
          </a:prstGeom>
          <a:noFill/>
        </p:spPr>
        <p:txBody>
          <a:bodyPr wrap="square" rtlCol="0">
            <a:spAutoFit/>
          </a:bodyPr>
          <a:lstStyle/>
          <a:p>
            <a:pPr algn="ctr"/>
            <a:r>
              <a:rPr lang="fr-FR" sz="3200" b="1" dirty="0"/>
              <a:t>MANAGEMENT DU CONTENU</a:t>
            </a:r>
          </a:p>
        </p:txBody>
      </p:sp>
      <p:graphicFrame>
        <p:nvGraphicFramePr>
          <p:cNvPr id="5" name="Tableau 4">
            <a:extLst>
              <a:ext uri="{FF2B5EF4-FFF2-40B4-BE49-F238E27FC236}">
                <a16:creationId xmlns:a16="http://schemas.microsoft.com/office/drawing/2014/main" xmlns="" id="{96DA7E5F-B378-4BA8-BD55-BD282F0B4B41}"/>
              </a:ext>
            </a:extLst>
          </p:cNvPr>
          <p:cNvGraphicFramePr>
            <a:graphicFrameLocks noGrp="1"/>
          </p:cNvGraphicFramePr>
          <p:nvPr>
            <p:extLst>
              <p:ext uri="{D42A27DB-BD31-4B8C-83A1-F6EECF244321}">
                <p14:modId xmlns:p14="http://schemas.microsoft.com/office/powerpoint/2010/main" val="3091826810"/>
              </p:ext>
            </p:extLst>
          </p:nvPr>
        </p:nvGraphicFramePr>
        <p:xfrm>
          <a:off x="3020290" y="1052176"/>
          <a:ext cx="9005454" cy="3942080"/>
        </p:xfrm>
        <a:graphic>
          <a:graphicData uri="http://schemas.openxmlformats.org/drawingml/2006/table">
            <a:tbl>
              <a:tblPr firstRow="1" bandRow="1">
                <a:tableStyleId>{5C22544A-7EE6-4342-B048-85BDC9FD1C3A}</a:tableStyleId>
              </a:tblPr>
              <a:tblGrid>
                <a:gridCol w="4849091">
                  <a:extLst>
                    <a:ext uri="{9D8B030D-6E8A-4147-A177-3AD203B41FA5}">
                      <a16:colId xmlns:a16="http://schemas.microsoft.com/office/drawing/2014/main" xmlns="" val="2126170792"/>
                    </a:ext>
                  </a:extLst>
                </a:gridCol>
                <a:gridCol w="4156363">
                  <a:extLst>
                    <a:ext uri="{9D8B030D-6E8A-4147-A177-3AD203B41FA5}">
                      <a16:colId xmlns:a16="http://schemas.microsoft.com/office/drawing/2014/main" xmlns="" val="973778650"/>
                    </a:ext>
                  </a:extLst>
                </a:gridCol>
              </a:tblGrid>
              <a:tr h="370840">
                <a:tc>
                  <a:txBody>
                    <a:bodyPr/>
                    <a:lstStyle/>
                    <a:p>
                      <a:r>
                        <a:rPr lang="fr-FR" dirty="0"/>
                        <a:t>LES DIFFERENTS PROCESSUS </a:t>
                      </a:r>
                    </a:p>
                  </a:txBody>
                  <a:tcPr/>
                </a:tc>
                <a:tc>
                  <a:txBody>
                    <a:bodyPr/>
                    <a:lstStyle/>
                    <a:p>
                      <a:r>
                        <a:rPr lang="fr-FR" dirty="0"/>
                        <a:t>GROUPE DE PROCESSUS </a:t>
                      </a:r>
                    </a:p>
                  </a:txBody>
                  <a:tcPr/>
                </a:tc>
                <a:extLst>
                  <a:ext uri="{0D108BD9-81ED-4DB2-BD59-A6C34878D82A}">
                    <a16:rowId xmlns:a16="http://schemas.microsoft.com/office/drawing/2014/main" xmlns="" val="1020992721"/>
                  </a:ext>
                </a:extLst>
              </a:tr>
              <a:tr h="370840">
                <a:tc>
                  <a:txBody>
                    <a:bodyPr/>
                    <a:lstStyle/>
                    <a:p>
                      <a:r>
                        <a:rPr lang="fr-FR" dirty="0"/>
                        <a:t>Planifier le management du contenu</a:t>
                      </a:r>
                    </a:p>
                  </a:txBody>
                  <a:tcPr/>
                </a:tc>
                <a:tc>
                  <a:txBody>
                    <a:bodyPr/>
                    <a:lstStyle/>
                    <a:p>
                      <a:r>
                        <a:rPr lang="fr-FR" dirty="0"/>
                        <a:t>Groupe de processus planification</a:t>
                      </a:r>
                    </a:p>
                  </a:txBody>
                  <a:tcPr/>
                </a:tc>
                <a:extLst>
                  <a:ext uri="{0D108BD9-81ED-4DB2-BD59-A6C34878D82A}">
                    <a16:rowId xmlns:a16="http://schemas.microsoft.com/office/drawing/2014/main" xmlns="" val="3617802200"/>
                  </a:ext>
                </a:extLst>
              </a:tr>
              <a:tr h="209049">
                <a:tc>
                  <a:txBody>
                    <a:bodyPr/>
                    <a:lstStyle/>
                    <a:p>
                      <a:r>
                        <a:rPr lang="fr-FR" dirty="0"/>
                        <a:t>Recueillir les exigences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4145226790"/>
                  </a:ext>
                </a:extLst>
              </a:tr>
              <a:tr h="370840">
                <a:tc>
                  <a:txBody>
                    <a:bodyPr/>
                    <a:lstStyle/>
                    <a:p>
                      <a:r>
                        <a:rPr lang="fr-FR" dirty="0"/>
                        <a:t>Définir le contenu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227430433"/>
                  </a:ext>
                </a:extLst>
              </a:tr>
              <a:tr h="370840">
                <a:tc>
                  <a:txBody>
                    <a:bodyPr/>
                    <a:lstStyle/>
                    <a:p>
                      <a:r>
                        <a:rPr lang="fr-FR" dirty="0"/>
                        <a:t>Créer la Structure de Découpage du Projet ( SDP)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2812462739"/>
                  </a:ext>
                </a:extLst>
              </a:tr>
              <a:tr h="370840">
                <a:tc>
                  <a:txBody>
                    <a:bodyPr/>
                    <a:lstStyle/>
                    <a:p>
                      <a:r>
                        <a:rPr lang="fr-FR" dirty="0"/>
                        <a:t>Valider le contenu</a:t>
                      </a:r>
                    </a:p>
                  </a:txBody>
                  <a:tcPr/>
                </a:tc>
                <a:tc>
                  <a:txBody>
                    <a:bodyPr/>
                    <a:lstStyle/>
                    <a:p>
                      <a:r>
                        <a:rPr lang="fr-FR" dirty="0"/>
                        <a:t>Groupe de processus surveillance et maitrise</a:t>
                      </a:r>
                    </a:p>
                  </a:txBody>
                  <a:tcPr/>
                </a:tc>
                <a:extLst>
                  <a:ext uri="{0D108BD9-81ED-4DB2-BD59-A6C34878D82A}">
                    <a16:rowId xmlns:a16="http://schemas.microsoft.com/office/drawing/2014/main" xmlns="" val="1452519780"/>
                  </a:ext>
                </a:extLst>
              </a:tr>
              <a:tr h="370840">
                <a:tc>
                  <a:txBody>
                    <a:bodyPr/>
                    <a:lstStyle/>
                    <a:p>
                      <a:r>
                        <a:rPr lang="fr-FR" dirty="0"/>
                        <a:t>Maitriser le contenu</a:t>
                      </a:r>
                    </a:p>
                  </a:txBody>
                  <a:tcPr/>
                </a:tc>
                <a:tc>
                  <a:txBody>
                    <a:bodyPr/>
                    <a:lstStyle/>
                    <a:p>
                      <a:r>
                        <a:rPr lang="fr-FR" dirty="0"/>
                        <a:t>Groupe de processus surveillance et maitrise</a:t>
                      </a:r>
                    </a:p>
                  </a:txBody>
                  <a:tcPr/>
                </a:tc>
                <a:extLst>
                  <a:ext uri="{0D108BD9-81ED-4DB2-BD59-A6C34878D82A}">
                    <a16:rowId xmlns:a16="http://schemas.microsoft.com/office/drawing/2014/main" xmlns="" val="3597621683"/>
                  </a:ext>
                </a:extLst>
              </a:tr>
            </a:tbl>
          </a:graphicData>
        </a:graphic>
      </p:graphicFrame>
    </p:spTree>
    <p:extLst>
      <p:ext uri="{BB962C8B-B14F-4D97-AF65-F5344CB8AC3E}">
        <p14:creationId xmlns:p14="http://schemas.microsoft.com/office/powerpoint/2010/main" val="16588818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1565" y="2477765"/>
            <a:ext cx="3061855" cy="1077218"/>
          </a:xfrm>
          <a:prstGeom prst="rect">
            <a:avLst/>
          </a:prstGeom>
          <a:noFill/>
        </p:spPr>
        <p:txBody>
          <a:bodyPr wrap="square" rtlCol="0">
            <a:spAutoFit/>
          </a:bodyPr>
          <a:lstStyle/>
          <a:p>
            <a:pPr algn="ctr"/>
            <a:r>
              <a:rPr lang="fr-FR" sz="3200" b="1" dirty="0"/>
              <a:t>MANAGEMENT DU CONTENU</a:t>
            </a:r>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061856" y="696988"/>
            <a:ext cx="8991600" cy="7478970"/>
          </a:xfrm>
          <a:prstGeom prst="rect">
            <a:avLst/>
          </a:prstGeom>
          <a:noFill/>
        </p:spPr>
        <p:txBody>
          <a:bodyPr wrap="square" rtlCol="0">
            <a:spAutoFit/>
          </a:bodyPr>
          <a:lstStyle/>
          <a:p>
            <a:pPr marL="285750" indent="-285750">
              <a:buFont typeface="Wingdings" panose="05000000000000000000" pitchFamily="2" charset="2"/>
              <a:buChar char="§"/>
            </a:pPr>
            <a:r>
              <a:rPr lang="fr-FR" sz="2400" dirty="0"/>
              <a:t>Définir les exigences relatives au produit, délivrable ( </a:t>
            </a:r>
            <a:r>
              <a:rPr lang="fr-FR" sz="2400" dirty="0" err="1"/>
              <a:t>product</a:t>
            </a:r>
            <a:r>
              <a:rPr lang="fr-FR" sz="2400" dirty="0"/>
              <a:t> scope), composantes, fonctionnalités…( ?utilisateurs?) </a:t>
            </a:r>
          </a:p>
          <a:p>
            <a:pPr marL="285750" indent="-285750">
              <a:buFont typeface="Wingdings" panose="05000000000000000000" pitchFamily="2" charset="2"/>
              <a:buChar char="§"/>
            </a:pPr>
            <a:r>
              <a:rPr lang="fr-FR" sz="2400" dirty="0"/>
              <a:t>Définir les activités pour délivrer le produit / Service.. ( Project scope) exemple ?</a:t>
            </a:r>
          </a:p>
          <a:p>
            <a:pPr marL="285750" indent="-285750">
              <a:buFont typeface="Wingdings" panose="05000000000000000000" pitchFamily="2" charset="2"/>
              <a:buChar char="§"/>
            </a:pPr>
            <a:r>
              <a:rPr lang="fr-FR" sz="2400" dirty="0"/>
              <a:t>Les travaux requis , Seulement les travaux requis</a:t>
            </a:r>
          </a:p>
          <a:p>
            <a:pPr marL="285750" indent="-285750">
              <a:buFont typeface="Wingdings" panose="05000000000000000000" pitchFamily="2" charset="2"/>
              <a:buChar char="§"/>
            </a:pPr>
            <a:r>
              <a:rPr lang="fr-FR" sz="2400" dirty="0"/>
              <a:t> Planifier d’avance ( comment déterminer, gérer, contrôler le contenu)</a:t>
            </a:r>
          </a:p>
          <a:p>
            <a:pPr marL="285750" indent="-285750">
              <a:buFont typeface="Wingdings" panose="05000000000000000000" pitchFamily="2" charset="2"/>
              <a:buChar char="§"/>
            </a:pPr>
            <a:r>
              <a:rPr lang="fr-FR" sz="2400" dirty="0"/>
              <a:t>Clairement défini et formellement approuvé avant le démarrage </a:t>
            </a:r>
          </a:p>
          <a:p>
            <a:pPr marL="285750" indent="-285750">
              <a:buFont typeface="Wingdings" panose="05000000000000000000" pitchFamily="2" charset="2"/>
              <a:buChar char="§"/>
            </a:pPr>
            <a:r>
              <a:rPr lang="fr-FR" sz="2400" dirty="0"/>
              <a:t>Les exigences </a:t>
            </a:r>
            <a:r>
              <a:rPr lang="fr-FR" sz="2400" dirty="0" err="1"/>
              <a:t>recueilleis</a:t>
            </a:r>
            <a:r>
              <a:rPr lang="fr-FR" sz="2400" dirty="0"/>
              <a:t> avec toutes les parties prenantes ( pas avec seulement l’initiateur du projet) </a:t>
            </a:r>
          </a:p>
          <a:p>
            <a:pPr marL="285750" indent="-285750">
              <a:buFont typeface="Wingdings" panose="05000000000000000000" pitchFamily="2" charset="2"/>
              <a:buChar char="§"/>
            </a:pPr>
            <a:r>
              <a:rPr lang="fr-FR" sz="2400" dirty="0"/>
              <a:t>Evaluation des exigences , en phase avec le projet ( in and out of the </a:t>
            </a:r>
            <a:r>
              <a:rPr lang="fr-FR" sz="2400" dirty="0" err="1"/>
              <a:t>project</a:t>
            </a:r>
            <a:r>
              <a:rPr lang="fr-FR" sz="2400" dirty="0"/>
              <a:t>)</a:t>
            </a:r>
          </a:p>
          <a:p>
            <a:pPr marL="285750" indent="-285750">
              <a:buFont typeface="Wingdings" panose="05000000000000000000" pitchFamily="2" charset="2"/>
              <a:buChar char="§"/>
            </a:pPr>
            <a:r>
              <a:rPr lang="fr-FR" sz="2400" dirty="0"/>
              <a:t>Le WBS utilisé sur tous les projets</a:t>
            </a:r>
          </a:p>
          <a:p>
            <a:pPr marL="285750" indent="-285750">
              <a:buFont typeface="Wingdings" panose="05000000000000000000" pitchFamily="2" charset="2"/>
              <a:buChar char="§"/>
            </a:pPr>
            <a:r>
              <a:rPr lang="fr-FR" sz="2400" dirty="0"/>
              <a:t>Gold </a:t>
            </a:r>
            <a:r>
              <a:rPr lang="fr-FR" sz="2400" dirty="0" err="1"/>
              <a:t>plating</a:t>
            </a:r>
            <a:r>
              <a:rPr lang="fr-FR" sz="2400" dirty="0"/>
              <a:t> non autorisé</a:t>
            </a:r>
          </a:p>
          <a:p>
            <a:pPr marL="285750" indent="-285750">
              <a:buFont typeface="Wingdings" panose="05000000000000000000" pitchFamily="2" charset="2"/>
              <a:buChar char="§"/>
            </a:pPr>
            <a:r>
              <a:rPr lang="fr-FR" sz="2400" dirty="0"/>
              <a:t>Evaluation de tout changement du contenu ( impact sur </a:t>
            </a:r>
            <a:r>
              <a:rPr lang="fr-FR" sz="2400" dirty="0" err="1"/>
              <a:t>baseline</a:t>
            </a:r>
            <a:r>
              <a:rPr lang="fr-FR" sz="2400" dirty="0"/>
              <a:t> )</a:t>
            </a:r>
          </a:p>
          <a:p>
            <a:pPr marL="285750" indent="-285750">
              <a:buFont typeface="Wingdings" panose="05000000000000000000" pitchFamily="2" charset="2"/>
              <a:buChar char="§"/>
            </a:pPr>
            <a:r>
              <a:rPr lang="fr-FR" sz="2400" dirty="0"/>
              <a:t>Pas de changement sans suivre le processus de changement</a:t>
            </a:r>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p:txBody>
      </p:sp>
    </p:spTree>
    <p:extLst>
      <p:ext uri="{BB962C8B-B14F-4D97-AF65-F5344CB8AC3E}">
        <p14:creationId xmlns:p14="http://schemas.microsoft.com/office/powerpoint/2010/main" val="188416198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PLANIFIER LE MANAGEMENT DU CONTENU</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4288580222"/>
              </p:ext>
            </p:extLst>
          </p:nvPr>
        </p:nvGraphicFramePr>
        <p:xfrm>
          <a:off x="3554844" y="185881"/>
          <a:ext cx="6448138" cy="2956560"/>
        </p:xfrm>
        <a:graphic>
          <a:graphicData uri="http://schemas.openxmlformats.org/drawingml/2006/table">
            <a:tbl>
              <a:tblPr firstRow="1" bandRow="1">
                <a:tableStyleId>{5C22544A-7EE6-4342-B048-85BDC9FD1C3A}</a:tableStyleId>
              </a:tblPr>
              <a:tblGrid>
                <a:gridCol w="2684703">
                  <a:extLst>
                    <a:ext uri="{9D8B030D-6E8A-4147-A177-3AD203B41FA5}">
                      <a16:colId xmlns:a16="http://schemas.microsoft.com/office/drawing/2014/main" xmlns="" val="2249680118"/>
                    </a:ext>
                  </a:extLst>
                </a:gridCol>
                <a:gridCol w="3763435">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du contenu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kern="1200" dirty="0">
                          <a:solidFill>
                            <a:srgbClr val="0000FF"/>
                          </a:solidFill>
                          <a:latin typeface="Tahoma" pitchFamily="34" charset="0"/>
                          <a:ea typeface="+mn-ea"/>
                          <a:cs typeface="+mn-cs"/>
                        </a:rPr>
                        <a:t>Planifier le management du contenu</a:t>
                      </a:r>
                      <a:endParaRPr lang="fr-FR" sz="14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C4ECA5DA-8E9F-48A0-9EBB-F0D2B6894A1D}"/>
              </a:ext>
            </a:extLst>
          </p:cNvPr>
          <p:cNvSpPr txBox="1"/>
          <p:nvPr/>
        </p:nvSpPr>
        <p:spPr>
          <a:xfrm>
            <a:off x="3657600" y="3629891"/>
            <a:ext cx="7398327" cy="1938992"/>
          </a:xfrm>
          <a:prstGeom prst="rect">
            <a:avLst/>
          </a:prstGeom>
          <a:noFill/>
        </p:spPr>
        <p:txBody>
          <a:bodyPr wrap="square" rtlCol="0">
            <a:spAutoFit/>
          </a:bodyPr>
          <a:lstStyle/>
          <a:p>
            <a:pPr marL="285750" indent="-285750">
              <a:buFont typeface="Wingdings" panose="05000000000000000000" pitchFamily="2" charset="2"/>
              <a:buChar char="§"/>
            </a:pPr>
            <a:r>
              <a:rPr lang="fr-FR" sz="2400" dirty="0"/>
              <a:t>La façon dont le contenu sera défini, maitrisé et validé</a:t>
            </a:r>
          </a:p>
          <a:p>
            <a:pPr marL="285750" indent="-285750">
              <a:buFont typeface="Wingdings" panose="05000000000000000000" pitchFamily="2" charset="2"/>
              <a:buChar char="§"/>
            </a:pPr>
            <a:r>
              <a:rPr lang="fr-FR" sz="2400" dirty="0"/>
              <a:t> Comment réaliser le contenu</a:t>
            </a:r>
          </a:p>
          <a:p>
            <a:pPr marL="285750" indent="-285750">
              <a:buFont typeface="Wingdings" panose="05000000000000000000" pitchFamily="2" charset="2"/>
              <a:buChar char="§"/>
            </a:pPr>
            <a:r>
              <a:rPr lang="fr-FR" sz="2400" dirty="0"/>
              <a:t>Les outils et techniques utilisés</a:t>
            </a:r>
          </a:p>
          <a:p>
            <a:pPr marL="285750" indent="-285750">
              <a:buFont typeface="Wingdings" panose="05000000000000000000" pitchFamily="2" charset="2"/>
              <a:buChar char="§"/>
            </a:pPr>
            <a:r>
              <a:rPr lang="fr-FR" sz="2400" dirty="0"/>
              <a:t>Comment créer le PDP ( WBS)</a:t>
            </a:r>
          </a:p>
          <a:p>
            <a:pPr marL="285750" indent="-285750">
              <a:buFont typeface="Wingdings" panose="05000000000000000000" pitchFamily="2" charset="2"/>
              <a:buChar char="§"/>
            </a:pPr>
            <a:r>
              <a:rPr lang="fr-FR" sz="2400" dirty="0"/>
              <a:t>Comment obtenir l’acceptation des délivrables </a:t>
            </a:r>
          </a:p>
        </p:txBody>
      </p:sp>
    </p:spTree>
    <p:extLst>
      <p:ext uri="{BB962C8B-B14F-4D97-AF65-F5344CB8AC3E}">
        <p14:creationId xmlns:p14="http://schemas.microsoft.com/office/powerpoint/2010/main" val="52061466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569660"/>
          </a:xfrm>
          <a:prstGeom prst="rect">
            <a:avLst/>
          </a:prstGeom>
          <a:noFill/>
        </p:spPr>
        <p:txBody>
          <a:bodyPr wrap="square" rtlCol="0">
            <a:spAutoFit/>
          </a:bodyPr>
          <a:lstStyle/>
          <a:p>
            <a:pPr algn="ctr"/>
            <a:r>
              <a:rPr lang="fr-FR" sz="3200" b="1" dirty="0"/>
              <a:t>PLANIFIER LE MANAGEMENT DU CONTENU</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448138" cy="2956560"/>
        </p:xfrm>
        <a:graphic>
          <a:graphicData uri="http://schemas.openxmlformats.org/drawingml/2006/table">
            <a:tbl>
              <a:tblPr firstRow="1" bandRow="1">
                <a:tableStyleId>{5C22544A-7EE6-4342-B048-85BDC9FD1C3A}</a:tableStyleId>
              </a:tblPr>
              <a:tblGrid>
                <a:gridCol w="2684703">
                  <a:extLst>
                    <a:ext uri="{9D8B030D-6E8A-4147-A177-3AD203B41FA5}">
                      <a16:colId xmlns:a16="http://schemas.microsoft.com/office/drawing/2014/main" xmlns="" val="2249680118"/>
                    </a:ext>
                  </a:extLst>
                </a:gridCol>
                <a:gridCol w="3763435">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du contenu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kern="1200" dirty="0">
                          <a:solidFill>
                            <a:srgbClr val="0000FF"/>
                          </a:solidFill>
                          <a:latin typeface="Tahoma" pitchFamily="34" charset="0"/>
                          <a:ea typeface="+mn-ea"/>
                          <a:cs typeface="+mn-cs"/>
                        </a:rPr>
                        <a:t>Planifier le management du contenu</a:t>
                      </a:r>
                      <a:endParaRPr lang="fr-FR" sz="14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1E809494-FB4D-4CE5-8877-11DDE9639EA2}"/>
              </a:ext>
            </a:extLst>
          </p:cNvPr>
          <p:cNvPicPr>
            <a:picLocks noChangeAspect="1"/>
          </p:cNvPicPr>
          <p:nvPr/>
        </p:nvPicPr>
        <p:blipFill>
          <a:blip r:embed="rId3"/>
          <a:stretch>
            <a:fillRect/>
          </a:stretch>
        </p:blipFill>
        <p:spPr>
          <a:xfrm>
            <a:off x="3061855" y="3266300"/>
            <a:ext cx="8991600" cy="2878479"/>
          </a:xfrm>
          <a:prstGeom prst="rect">
            <a:avLst/>
          </a:prstGeom>
        </p:spPr>
      </p:pic>
    </p:spTree>
    <p:extLst>
      <p:ext uri="{BB962C8B-B14F-4D97-AF65-F5344CB8AC3E}">
        <p14:creationId xmlns:p14="http://schemas.microsoft.com/office/powerpoint/2010/main" val="26101286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xmlns="" id="{BEF94EC9-A5D3-4EF7-A6EE-2F620A1DA85A}"/>
              </a:ext>
            </a:extLst>
          </p:cNvPr>
          <p:cNvPicPr>
            <a:picLocks noChangeAspect="1"/>
          </p:cNvPicPr>
          <p:nvPr/>
        </p:nvPicPr>
        <p:blipFill>
          <a:blip r:embed="rId2"/>
          <a:stretch>
            <a:fillRect/>
          </a:stretch>
        </p:blipFill>
        <p:spPr>
          <a:xfrm>
            <a:off x="3846368" y="287049"/>
            <a:ext cx="7962900" cy="6200775"/>
          </a:xfrm>
          <a:prstGeom prst="rect">
            <a:avLst/>
          </a:prstGeom>
        </p:spPr>
      </p:pic>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1569660"/>
          </a:xfrm>
          <a:prstGeom prst="rect">
            <a:avLst/>
          </a:prstGeom>
          <a:noFill/>
        </p:spPr>
        <p:txBody>
          <a:bodyPr wrap="square" rtlCol="0">
            <a:spAutoFit/>
          </a:bodyPr>
          <a:lstStyle/>
          <a:p>
            <a:pPr algn="ctr"/>
            <a:r>
              <a:rPr lang="fr-FR" sz="3200" b="1" dirty="0"/>
              <a:t>PLANIFIER LE MANAGEMENT DU CONTENU</a:t>
            </a:r>
          </a:p>
        </p:txBody>
      </p:sp>
      <p:pic>
        <p:nvPicPr>
          <p:cNvPr id="7" name="Image 6">
            <a:extLst>
              <a:ext uri="{FF2B5EF4-FFF2-40B4-BE49-F238E27FC236}">
                <a16:creationId xmlns:a16="http://schemas.microsoft.com/office/drawing/2014/main" xmlns="" id="{AC8F9473-1FC5-4830-B4D3-754ADCAA6BBD}"/>
              </a:ext>
            </a:extLst>
          </p:cNvPr>
          <p:cNvPicPr>
            <a:picLocks noChangeAspect="1"/>
          </p:cNvPicPr>
          <p:nvPr/>
        </p:nvPicPr>
        <p:blipFill>
          <a:blip r:embed="rId3"/>
          <a:stretch>
            <a:fillRect/>
          </a:stretch>
        </p:blipFill>
        <p:spPr>
          <a:xfrm>
            <a:off x="3327688" y="6235411"/>
            <a:ext cx="8362950" cy="504825"/>
          </a:xfrm>
          <a:prstGeom prst="rect">
            <a:avLst/>
          </a:prstGeom>
        </p:spPr>
      </p:pic>
    </p:spTree>
    <p:extLst>
      <p:ext uri="{BB962C8B-B14F-4D97-AF65-F5344CB8AC3E}">
        <p14:creationId xmlns:p14="http://schemas.microsoft.com/office/powerpoint/2010/main" val="3308077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RECUEILLIR LES EXIGENCES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2514084542"/>
              </p:ext>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du contenu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Recueillir les exigences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7F6BB901-9B9D-4413-BFF8-EDA40045F53F}"/>
              </a:ext>
            </a:extLst>
          </p:cNvPr>
          <p:cNvSpPr txBox="1"/>
          <p:nvPr/>
        </p:nvSpPr>
        <p:spPr>
          <a:xfrm>
            <a:off x="3657600" y="3629891"/>
            <a:ext cx="7398327" cy="1569660"/>
          </a:xfrm>
          <a:prstGeom prst="rect">
            <a:avLst/>
          </a:prstGeom>
          <a:noFill/>
        </p:spPr>
        <p:txBody>
          <a:bodyPr wrap="square" rtlCol="0">
            <a:spAutoFit/>
          </a:bodyPr>
          <a:lstStyle/>
          <a:p>
            <a:pPr marL="285750" indent="-285750">
              <a:buFont typeface="Wingdings" panose="05000000000000000000" pitchFamily="2" charset="2"/>
              <a:buChar char="§"/>
            </a:pPr>
            <a:r>
              <a:rPr lang="fr-FR" sz="2400" dirty="0"/>
              <a:t>Déterminer , documenter et gérer les besoins et les exigences des parties prenantes</a:t>
            </a:r>
          </a:p>
          <a:p>
            <a:pPr marL="285750" indent="-285750">
              <a:buFont typeface="Wingdings" panose="05000000000000000000" pitchFamily="2" charset="2"/>
              <a:buChar char="§"/>
            </a:pPr>
            <a:r>
              <a:rPr lang="fr-FR" sz="2400" dirty="0"/>
              <a:t>Base pour définir et gérer le contenu du projet</a:t>
            </a:r>
          </a:p>
          <a:p>
            <a:endParaRPr lang="fr-FR" sz="2400" dirty="0"/>
          </a:p>
        </p:txBody>
      </p:sp>
    </p:spTree>
    <p:extLst>
      <p:ext uri="{BB962C8B-B14F-4D97-AF65-F5344CB8AC3E}">
        <p14:creationId xmlns:p14="http://schemas.microsoft.com/office/powerpoint/2010/main" val="162932396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RECUEILLIR LES EXIGENCES</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du contenu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Recueillir les exigences</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3" name="Image 2">
            <a:extLst>
              <a:ext uri="{FF2B5EF4-FFF2-40B4-BE49-F238E27FC236}">
                <a16:creationId xmlns:a16="http://schemas.microsoft.com/office/drawing/2014/main" xmlns="" id="{AF6D5826-9FB2-439D-908E-C4066150D328}"/>
              </a:ext>
            </a:extLst>
          </p:cNvPr>
          <p:cNvPicPr>
            <a:picLocks noChangeAspect="1"/>
          </p:cNvPicPr>
          <p:nvPr/>
        </p:nvPicPr>
        <p:blipFill>
          <a:blip r:embed="rId3"/>
          <a:stretch>
            <a:fillRect/>
          </a:stretch>
        </p:blipFill>
        <p:spPr>
          <a:xfrm>
            <a:off x="3061856" y="3286535"/>
            <a:ext cx="8950036" cy="2856452"/>
          </a:xfrm>
          <a:prstGeom prst="rect">
            <a:avLst/>
          </a:prstGeom>
        </p:spPr>
      </p:pic>
    </p:spTree>
    <p:extLst>
      <p:ext uri="{BB962C8B-B14F-4D97-AF65-F5344CB8AC3E}">
        <p14:creationId xmlns:p14="http://schemas.microsoft.com/office/powerpoint/2010/main" val="1279929466"/>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1077218"/>
          </a:xfrm>
          <a:prstGeom prst="rect">
            <a:avLst/>
          </a:prstGeom>
          <a:noFill/>
        </p:spPr>
        <p:txBody>
          <a:bodyPr wrap="square" rtlCol="0">
            <a:spAutoFit/>
          </a:bodyPr>
          <a:lstStyle/>
          <a:p>
            <a:pPr algn="ctr"/>
            <a:r>
              <a:rPr lang="fr-FR" sz="3200" b="1" dirty="0"/>
              <a:t>RECUEILLIR LES EXIGENCES</a:t>
            </a:r>
          </a:p>
        </p:txBody>
      </p:sp>
      <p:pic>
        <p:nvPicPr>
          <p:cNvPr id="2" name="Image 1">
            <a:extLst>
              <a:ext uri="{FF2B5EF4-FFF2-40B4-BE49-F238E27FC236}">
                <a16:creationId xmlns:a16="http://schemas.microsoft.com/office/drawing/2014/main" xmlns="" id="{F42CDE85-3726-464C-AA1D-D65D00D8159C}"/>
              </a:ext>
            </a:extLst>
          </p:cNvPr>
          <p:cNvPicPr>
            <a:picLocks noChangeAspect="1"/>
          </p:cNvPicPr>
          <p:nvPr/>
        </p:nvPicPr>
        <p:blipFill>
          <a:blip r:embed="rId3"/>
          <a:stretch>
            <a:fillRect/>
          </a:stretch>
        </p:blipFill>
        <p:spPr>
          <a:xfrm>
            <a:off x="3327688" y="77498"/>
            <a:ext cx="8005330" cy="6240175"/>
          </a:xfrm>
          <a:prstGeom prst="rect">
            <a:avLst/>
          </a:prstGeom>
        </p:spPr>
      </p:pic>
      <p:pic>
        <p:nvPicPr>
          <p:cNvPr id="3" name="Image 2">
            <a:extLst>
              <a:ext uri="{FF2B5EF4-FFF2-40B4-BE49-F238E27FC236}">
                <a16:creationId xmlns:a16="http://schemas.microsoft.com/office/drawing/2014/main" xmlns="" id="{A6FBCDCF-83AB-4692-80FC-1C29AE84B312}"/>
              </a:ext>
            </a:extLst>
          </p:cNvPr>
          <p:cNvPicPr>
            <a:picLocks noChangeAspect="1"/>
          </p:cNvPicPr>
          <p:nvPr/>
        </p:nvPicPr>
        <p:blipFill>
          <a:blip r:embed="rId4"/>
          <a:stretch>
            <a:fillRect/>
          </a:stretch>
        </p:blipFill>
        <p:spPr>
          <a:xfrm>
            <a:off x="4103975" y="6317673"/>
            <a:ext cx="7115175" cy="438150"/>
          </a:xfrm>
          <a:prstGeom prst="rect">
            <a:avLst/>
          </a:prstGeom>
        </p:spPr>
      </p:pic>
    </p:spTree>
    <p:extLst>
      <p:ext uri="{BB962C8B-B14F-4D97-AF65-F5344CB8AC3E}">
        <p14:creationId xmlns:p14="http://schemas.microsoft.com/office/powerpoint/2010/main" val="39886695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1077218"/>
          </a:xfrm>
          <a:prstGeom prst="rect">
            <a:avLst/>
          </a:prstGeom>
          <a:noFill/>
        </p:spPr>
        <p:txBody>
          <a:bodyPr wrap="square" rtlCol="0">
            <a:spAutoFit/>
          </a:bodyPr>
          <a:lstStyle/>
          <a:p>
            <a:pPr algn="ctr"/>
            <a:r>
              <a:rPr lang="fr-FR" sz="3200" b="1" dirty="0"/>
              <a:t>RECUEILLIR LES EXIGENCES</a:t>
            </a:r>
          </a:p>
        </p:txBody>
      </p:sp>
      <p:sp>
        <p:nvSpPr>
          <p:cNvPr id="7" name="ZoneTexte 6">
            <a:extLst>
              <a:ext uri="{FF2B5EF4-FFF2-40B4-BE49-F238E27FC236}">
                <a16:creationId xmlns:a16="http://schemas.microsoft.com/office/drawing/2014/main" xmlns="" id="{AE215F0B-0E58-4046-B69C-12D94FB7CE4C}"/>
              </a:ext>
            </a:extLst>
          </p:cNvPr>
          <p:cNvSpPr txBox="1"/>
          <p:nvPr/>
        </p:nvSpPr>
        <p:spPr>
          <a:xfrm>
            <a:off x="3920837" y="2139210"/>
            <a:ext cx="7398327" cy="2123658"/>
          </a:xfrm>
          <a:prstGeom prst="rect">
            <a:avLst/>
          </a:prstGeom>
          <a:noFill/>
        </p:spPr>
        <p:txBody>
          <a:bodyPr wrap="square" rtlCol="0">
            <a:spAutoFit/>
          </a:bodyPr>
          <a:lstStyle/>
          <a:p>
            <a:pPr algn="ctr"/>
            <a:r>
              <a:rPr lang="fr-FR" sz="4400" b="1" dirty="0">
                <a:solidFill>
                  <a:schemeClr val="accent1"/>
                </a:solidFill>
              </a:rPr>
              <a:t>MISE EN SITUATION PROJET PAR PROJET</a:t>
            </a:r>
          </a:p>
          <a:p>
            <a:pPr algn="ctr"/>
            <a:endParaRPr lang="fr-FR" sz="4400" b="1" dirty="0">
              <a:solidFill>
                <a:schemeClr val="accent1"/>
              </a:solidFill>
            </a:endParaRPr>
          </a:p>
        </p:txBody>
      </p:sp>
    </p:spTree>
    <p:extLst>
      <p:ext uri="{BB962C8B-B14F-4D97-AF65-F5344CB8AC3E}">
        <p14:creationId xmlns:p14="http://schemas.microsoft.com/office/powerpoint/2010/main" val="1501542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DÉFINIR LE CONTENU</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du contenu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Définir le contenu</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9" name="ZoneTexte 8">
            <a:extLst>
              <a:ext uri="{FF2B5EF4-FFF2-40B4-BE49-F238E27FC236}">
                <a16:creationId xmlns:a16="http://schemas.microsoft.com/office/drawing/2014/main" xmlns="" id="{91DF4D9E-754F-4DAF-81A7-C96CCC77ECD1}"/>
              </a:ext>
            </a:extLst>
          </p:cNvPr>
          <p:cNvSpPr txBox="1"/>
          <p:nvPr/>
        </p:nvSpPr>
        <p:spPr>
          <a:xfrm>
            <a:off x="3657600" y="3629891"/>
            <a:ext cx="7398327" cy="1938992"/>
          </a:xfrm>
          <a:prstGeom prst="rect">
            <a:avLst/>
          </a:prstGeom>
          <a:noFill/>
        </p:spPr>
        <p:txBody>
          <a:bodyPr wrap="square" rtlCol="0">
            <a:spAutoFit/>
          </a:bodyPr>
          <a:lstStyle/>
          <a:p>
            <a:pPr marL="285750" indent="-285750">
              <a:buFont typeface="Wingdings" panose="05000000000000000000" pitchFamily="2" charset="2"/>
              <a:buChar char="§"/>
            </a:pPr>
            <a:r>
              <a:rPr lang="fr-FR" sz="2400" dirty="0"/>
              <a:t>Elaborer une description détaillée du projet</a:t>
            </a:r>
          </a:p>
          <a:p>
            <a:pPr marL="285750" indent="-285750">
              <a:buFont typeface="Wingdings" panose="05000000000000000000" pitchFamily="2" charset="2"/>
              <a:buChar char="§"/>
            </a:pPr>
            <a:r>
              <a:rPr lang="fr-FR" sz="2400" dirty="0"/>
              <a:t>Elaborer une description détaillée du produit</a:t>
            </a:r>
          </a:p>
          <a:p>
            <a:pPr marL="285750" indent="-285750">
              <a:buFont typeface="Wingdings" panose="05000000000000000000" pitchFamily="2" charset="2"/>
              <a:buChar char="§"/>
            </a:pPr>
            <a:r>
              <a:rPr lang="fr-FR" sz="2400" dirty="0"/>
              <a:t>Se baser sur la documentation des exigences </a:t>
            </a:r>
          </a:p>
          <a:p>
            <a:endParaRPr lang="fr-FR" sz="2400" dirty="0"/>
          </a:p>
          <a:p>
            <a:endParaRPr lang="fr-FR" sz="2400" dirty="0"/>
          </a:p>
        </p:txBody>
      </p:sp>
    </p:spTree>
    <p:extLst>
      <p:ext uri="{BB962C8B-B14F-4D97-AF65-F5344CB8AC3E}">
        <p14:creationId xmlns:p14="http://schemas.microsoft.com/office/powerpoint/2010/main" val="305454160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830ED0-A9A2-470D-97AF-9A6BE60E9743}"/>
              </a:ext>
            </a:extLst>
          </p:cNvPr>
          <p:cNvSpPr>
            <a:spLocks noGrp="1"/>
          </p:cNvSpPr>
          <p:nvPr>
            <p:ph type="ctrTitle"/>
          </p:nvPr>
        </p:nvSpPr>
        <p:spPr>
          <a:xfrm>
            <a:off x="1375144" y="212651"/>
            <a:ext cx="9144000" cy="1658680"/>
          </a:xfrm>
          <a:solidFill>
            <a:schemeClr val="accent1"/>
          </a:solidFill>
        </p:spPr>
        <p:txBody>
          <a:bodyPr>
            <a:normAutofit fontScale="90000"/>
          </a:bodyPr>
          <a:lstStyle/>
          <a:p>
            <a:r>
              <a:rPr lang="fr-FR" b="1" dirty="0">
                <a:solidFill>
                  <a:schemeClr val="bg1"/>
                </a:solidFill>
              </a:rPr>
              <a:t>LES SECTEURS INFLUENCES PAR L’APPROCHE PAR ROJET</a:t>
            </a:r>
          </a:p>
        </p:txBody>
      </p:sp>
      <p:sp>
        <p:nvSpPr>
          <p:cNvPr id="3" name="Sous-titre 2">
            <a:extLst>
              <a:ext uri="{FF2B5EF4-FFF2-40B4-BE49-F238E27FC236}">
                <a16:creationId xmlns:a16="http://schemas.microsoft.com/office/drawing/2014/main" xmlns="" id="{75410484-3987-475E-BCC2-AE56C63CEB5D}"/>
              </a:ext>
            </a:extLst>
          </p:cNvPr>
          <p:cNvSpPr>
            <a:spLocks noGrp="1"/>
          </p:cNvSpPr>
          <p:nvPr>
            <p:ph type="subTitle" idx="1"/>
          </p:nvPr>
        </p:nvSpPr>
        <p:spPr>
          <a:xfrm>
            <a:off x="510361" y="2062716"/>
            <a:ext cx="11440634" cy="4508205"/>
          </a:xfrm>
        </p:spPr>
        <p:txBody>
          <a:bodyPr>
            <a:normAutofit fontScale="92500" lnSpcReduction="20000"/>
          </a:bodyPr>
          <a:lstStyle/>
          <a:p>
            <a:pPr marL="342900" indent="-342900" algn="l">
              <a:buFont typeface="Wingdings" panose="05000000000000000000" pitchFamily="2" charset="2"/>
              <a:buChar char="§"/>
            </a:pPr>
            <a:endParaRPr lang="fr-FR" sz="4400" dirty="0"/>
          </a:p>
          <a:p>
            <a:pPr marL="800100" lvl="1" indent="-342900" algn="l">
              <a:buFont typeface="Wingdings" panose="05000000000000000000" pitchFamily="2" charset="2"/>
              <a:buChar char="§"/>
            </a:pPr>
            <a:r>
              <a:rPr lang="fr-FR" sz="4000" dirty="0"/>
              <a:t>Aviation</a:t>
            </a:r>
          </a:p>
          <a:p>
            <a:pPr marL="800100" lvl="1" indent="-342900" algn="l">
              <a:buFont typeface="Wingdings" panose="05000000000000000000" pitchFamily="2" charset="2"/>
              <a:buChar char="§"/>
            </a:pPr>
            <a:r>
              <a:rPr lang="fr-FR" sz="4000" dirty="0"/>
              <a:t>Construction ( Port, Hôpital,….)</a:t>
            </a:r>
          </a:p>
          <a:p>
            <a:pPr marL="800100" lvl="1" indent="-342900" algn="l">
              <a:buFont typeface="Wingdings" panose="05000000000000000000" pitchFamily="2" charset="2"/>
              <a:buChar char="§"/>
            </a:pPr>
            <a:r>
              <a:rPr lang="fr-FR" sz="4000" dirty="0"/>
              <a:t>Recherche </a:t>
            </a:r>
          </a:p>
          <a:p>
            <a:pPr marL="800100" lvl="1" indent="-342900" algn="l">
              <a:buFont typeface="Wingdings" panose="05000000000000000000" pitchFamily="2" charset="2"/>
              <a:buChar char="§"/>
            </a:pPr>
            <a:r>
              <a:rPr lang="fr-FR" sz="4000" dirty="0"/>
              <a:t>Militaire ( Us </a:t>
            </a:r>
            <a:r>
              <a:rPr lang="fr-FR" sz="4000" dirty="0" err="1"/>
              <a:t>Department</a:t>
            </a:r>
            <a:r>
              <a:rPr lang="fr-FR" sz="4000" dirty="0"/>
              <a:t> of </a:t>
            </a:r>
            <a:r>
              <a:rPr lang="fr-FR" sz="4000" dirty="0" err="1"/>
              <a:t>Defence</a:t>
            </a:r>
            <a:r>
              <a:rPr lang="fr-FR" sz="4000" dirty="0"/>
              <a:t>)</a:t>
            </a:r>
          </a:p>
          <a:p>
            <a:pPr marL="800100" lvl="1" indent="-342900" algn="l">
              <a:buFont typeface="Wingdings" panose="05000000000000000000" pitchFamily="2" charset="2"/>
              <a:buChar char="§"/>
            </a:pPr>
            <a:r>
              <a:rPr lang="fr-FR" sz="4000" dirty="0"/>
              <a:t>Automobile</a:t>
            </a:r>
          </a:p>
          <a:p>
            <a:pPr marL="800100" lvl="1" indent="-342900" algn="l">
              <a:buFont typeface="Wingdings" panose="05000000000000000000" pitchFamily="2" charset="2"/>
              <a:buChar char="§"/>
            </a:pPr>
            <a:r>
              <a:rPr lang="fr-FR" sz="4000" dirty="0"/>
              <a:t>ONG</a:t>
            </a:r>
          </a:p>
          <a:p>
            <a:pPr marL="800100" lvl="1" indent="-342900" algn="l">
              <a:buFont typeface="Wingdings" panose="05000000000000000000" pitchFamily="2" charset="2"/>
              <a:buChar char="§"/>
            </a:pPr>
            <a:r>
              <a:rPr lang="fr-FR" sz="4000" dirty="0"/>
              <a:t>TIC ( GAFA)</a:t>
            </a:r>
          </a:p>
          <a:p>
            <a:pPr marL="800100" lvl="1" indent="-342900" algn="l">
              <a:buFont typeface="Wingdings" panose="05000000000000000000" pitchFamily="2" charset="2"/>
              <a:buChar char="§"/>
            </a:pPr>
            <a:r>
              <a:rPr lang="fr-FR" sz="4000" dirty="0"/>
              <a:t>….</a:t>
            </a:r>
          </a:p>
        </p:txBody>
      </p:sp>
    </p:spTree>
    <p:extLst>
      <p:ext uri="{BB962C8B-B14F-4D97-AF65-F5344CB8AC3E}">
        <p14:creationId xmlns:p14="http://schemas.microsoft.com/office/powerpoint/2010/main" val="3690001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1077218"/>
          </a:xfrm>
          <a:prstGeom prst="rect">
            <a:avLst/>
          </a:prstGeom>
          <a:noFill/>
        </p:spPr>
        <p:txBody>
          <a:bodyPr wrap="square" rtlCol="0">
            <a:spAutoFit/>
          </a:bodyPr>
          <a:lstStyle/>
          <a:p>
            <a:pPr algn="ctr"/>
            <a:r>
              <a:rPr lang="fr-FR" sz="3200" b="1" dirty="0"/>
              <a:t>DÉFINIR LE CONTENU</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01752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du contenu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Définir le contenu</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5" name="Image 4">
            <a:extLst>
              <a:ext uri="{FF2B5EF4-FFF2-40B4-BE49-F238E27FC236}">
                <a16:creationId xmlns:a16="http://schemas.microsoft.com/office/drawing/2014/main" xmlns="" id="{CE2FCC0A-0146-47A0-8943-A186C0618A24}"/>
              </a:ext>
            </a:extLst>
          </p:cNvPr>
          <p:cNvPicPr>
            <a:picLocks noChangeAspect="1"/>
          </p:cNvPicPr>
          <p:nvPr/>
        </p:nvPicPr>
        <p:blipFill>
          <a:blip r:embed="rId3"/>
          <a:stretch>
            <a:fillRect/>
          </a:stretch>
        </p:blipFill>
        <p:spPr>
          <a:xfrm>
            <a:off x="3061855" y="3504496"/>
            <a:ext cx="8963025" cy="2019300"/>
          </a:xfrm>
          <a:prstGeom prst="rect">
            <a:avLst/>
          </a:prstGeom>
        </p:spPr>
      </p:pic>
    </p:spTree>
    <p:extLst>
      <p:ext uri="{BB962C8B-B14F-4D97-AF65-F5344CB8AC3E}">
        <p14:creationId xmlns:p14="http://schemas.microsoft.com/office/powerpoint/2010/main" val="22091936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1077218"/>
          </a:xfrm>
          <a:prstGeom prst="rect">
            <a:avLst/>
          </a:prstGeom>
          <a:noFill/>
        </p:spPr>
        <p:txBody>
          <a:bodyPr wrap="square" rtlCol="0">
            <a:spAutoFit/>
          </a:bodyPr>
          <a:lstStyle/>
          <a:p>
            <a:pPr algn="ctr"/>
            <a:r>
              <a:rPr lang="fr-FR" sz="3200" b="1" dirty="0"/>
              <a:t>DÉFINIR LE CONTENU</a:t>
            </a:r>
          </a:p>
        </p:txBody>
      </p:sp>
      <p:pic>
        <p:nvPicPr>
          <p:cNvPr id="4" name="Image 3">
            <a:extLst>
              <a:ext uri="{FF2B5EF4-FFF2-40B4-BE49-F238E27FC236}">
                <a16:creationId xmlns:a16="http://schemas.microsoft.com/office/drawing/2014/main" xmlns="" id="{C2821D4D-6915-4FAC-A72E-4BB26D46440D}"/>
              </a:ext>
            </a:extLst>
          </p:cNvPr>
          <p:cNvPicPr>
            <a:picLocks noChangeAspect="1"/>
          </p:cNvPicPr>
          <p:nvPr/>
        </p:nvPicPr>
        <p:blipFill>
          <a:blip r:embed="rId3"/>
          <a:stretch>
            <a:fillRect/>
          </a:stretch>
        </p:blipFill>
        <p:spPr>
          <a:xfrm>
            <a:off x="3288289" y="383598"/>
            <a:ext cx="8220075" cy="5934075"/>
          </a:xfrm>
          <a:prstGeom prst="rect">
            <a:avLst/>
          </a:prstGeom>
        </p:spPr>
      </p:pic>
      <p:pic>
        <p:nvPicPr>
          <p:cNvPr id="7" name="Image 6">
            <a:extLst>
              <a:ext uri="{FF2B5EF4-FFF2-40B4-BE49-F238E27FC236}">
                <a16:creationId xmlns:a16="http://schemas.microsoft.com/office/drawing/2014/main" xmlns="" id="{D056D3E2-2E28-4582-8051-1F0E89364455}"/>
              </a:ext>
            </a:extLst>
          </p:cNvPr>
          <p:cNvPicPr>
            <a:picLocks noChangeAspect="1"/>
          </p:cNvPicPr>
          <p:nvPr/>
        </p:nvPicPr>
        <p:blipFill>
          <a:blip r:embed="rId4"/>
          <a:stretch>
            <a:fillRect/>
          </a:stretch>
        </p:blipFill>
        <p:spPr>
          <a:xfrm>
            <a:off x="4150301" y="6317673"/>
            <a:ext cx="6496050" cy="523875"/>
          </a:xfrm>
          <a:prstGeom prst="rect">
            <a:avLst/>
          </a:prstGeom>
        </p:spPr>
      </p:pic>
    </p:spTree>
    <p:extLst>
      <p:ext uri="{BB962C8B-B14F-4D97-AF65-F5344CB8AC3E}">
        <p14:creationId xmlns:p14="http://schemas.microsoft.com/office/powerpoint/2010/main" val="34612877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2062103"/>
          </a:xfrm>
          <a:prstGeom prst="rect">
            <a:avLst/>
          </a:prstGeom>
          <a:noFill/>
        </p:spPr>
        <p:txBody>
          <a:bodyPr wrap="square" rtlCol="0">
            <a:spAutoFit/>
          </a:bodyPr>
          <a:lstStyle/>
          <a:p>
            <a:pPr algn="ctr"/>
            <a:r>
              <a:rPr lang="fr-FR" sz="3200" b="1" dirty="0"/>
              <a:t>CRÉER LA STRUCTURE DE DE DECOUPAGE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ext uri="{D42A27DB-BD31-4B8C-83A1-F6EECF244321}">
                <p14:modId xmlns:p14="http://schemas.microsoft.com/office/powerpoint/2010/main" val="526573739"/>
              </p:ext>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du contenu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Créer la structure de découpage du projet (SDP)</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pic>
        <p:nvPicPr>
          <p:cNvPr id="9" name="Image 8">
            <a:extLst>
              <a:ext uri="{FF2B5EF4-FFF2-40B4-BE49-F238E27FC236}">
                <a16:creationId xmlns:a16="http://schemas.microsoft.com/office/drawing/2014/main" xmlns="" id="{47E79E5E-F264-424B-9EF5-F1E5A4BDC1C4}"/>
              </a:ext>
            </a:extLst>
          </p:cNvPr>
          <p:cNvPicPr>
            <a:picLocks noChangeAspect="1"/>
          </p:cNvPicPr>
          <p:nvPr/>
        </p:nvPicPr>
        <p:blipFill>
          <a:blip r:embed="rId3"/>
          <a:stretch>
            <a:fillRect/>
          </a:stretch>
        </p:blipFill>
        <p:spPr>
          <a:xfrm>
            <a:off x="3061855" y="3641294"/>
            <a:ext cx="8858250" cy="2695575"/>
          </a:xfrm>
          <a:prstGeom prst="rect">
            <a:avLst/>
          </a:prstGeom>
        </p:spPr>
      </p:pic>
    </p:spTree>
    <p:extLst>
      <p:ext uri="{BB962C8B-B14F-4D97-AF65-F5344CB8AC3E}">
        <p14:creationId xmlns:p14="http://schemas.microsoft.com/office/powerpoint/2010/main" val="396643477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0" y="2265619"/>
            <a:ext cx="3061855" cy="2062103"/>
          </a:xfrm>
          <a:prstGeom prst="rect">
            <a:avLst/>
          </a:prstGeom>
          <a:noFill/>
        </p:spPr>
        <p:txBody>
          <a:bodyPr wrap="square" rtlCol="0">
            <a:spAutoFit/>
          </a:bodyPr>
          <a:lstStyle/>
          <a:p>
            <a:pPr algn="ctr"/>
            <a:r>
              <a:rPr lang="fr-FR" sz="3200" b="1" dirty="0"/>
              <a:t>CRÉER LA STRUCTURE DE DE DECOUPAGE DU PROJET</a:t>
            </a:r>
          </a:p>
        </p:txBody>
      </p:sp>
      <p:graphicFrame>
        <p:nvGraphicFramePr>
          <p:cNvPr id="2" name="Tableau 1">
            <a:extLst>
              <a:ext uri="{FF2B5EF4-FFF2-40B4-BE49-F238E27FC236}">
                <a16:creationId xmlns:a16="http://schemas.microsoft.com/office/drawing/2014/main" xmlns="" id="{4BCB5B04-09D8-4636-8E2E-2D5E5E26D8F9}"/>
              </a:ext>
            </a:extLst>
          </p:cNvPr>
          <p:cNvGraphicFramePr>
            <a:graphicFrameLocks noGrp="1"/>
          </p:cNvGraphicFramePr>
          <p:nvPr>
            <p:extLst/>
          </p:nvPr>
        </p:nvGraphicFramePr>
        <p:xfrm>
          <a:off x="3554844" y="185881"/>
          <a:ext cx="6614392" cy="3291840"/>
        </p:xfrm>
        <a:graphic>
          <a:graphicData uri="http://schemas.openxmlformats.org/drawingml/2006/table">
            <a:tbl>
              <a:tblPr firstRow="1" bandRow="1">
                <a:tableStyleId>{5C22544A-7EE6-4342-B048-85BDC9FD1C3A}</a:tableStyleId>
              </a:tblPr>
              <a:tblGrid>
                <a:gridCol w="3143189">
                  <a:extLst>
                    <a:ext uri="{9D8B030D-6E8A-4147-A177-3AD203B41FA5}">
                      <a16:colId xmlns:a16="http://schemas.microsoft.com/office/drawing/2014/main" xmlns="" val="2249680118"/>
                    </a:ext>
                  </a:extLst>
                </a:gridCol>
                <a:gridCol w="3471203">
                  <a:extLst>
                    <a:ext uri="{9D8B030D-6E8A-4147-A177-3AD203B41FA5}">
                      <a16:colId xmlns:a16="http://schemas.microsoft.com/office/drawing/2014/main" xmlns="" val="2722779140"/>
                    </a:ext>
                  </a:extLst>
                </a:gridCol>
              </a:tblGrid>
              <a:tr h="370840">
                <a:tc>
                  <a:txBody>
                    <a:bodyPr/>
                    <a:lstStyle/>
                    <a:p>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tx1"/>
                          </a:solidFill>
                          <a:latin typeface="Tahoma" pitchFamily="34" charset="0"/>
                        </a:rPr>
                        <a:t>Groupe de </a:t>
                      </a:r>
                      <a:br>
                        <a:rPr lang="fr-FR" sz="2000" b="1" dirty="0">
                          <a:solidFill>
                            <a:schemeClr val="tx1"/>
                          </a:solidFill>
                          <a:latin typeface="Tahoma" pitchFamily="34" charset="0"/>
                        </a:rPr>
                      </a:br>
                      <a:r>
                        <a:rPr lang="fr-FR" sz="2000" b="1" dirty="0">
                          <a:solidFill>
                            <a:schemeClr val="tx1"/>
                          </a:solidFill>
                          <a:latin typeface="Tahoma" pitchFamily="34" charset="0"/>
                        </a:rPr>
                        <a:t>processus</a:t>
                      </a:r>
                      <a:br>
                        <a:rPr lang="fr-FR" sz="2000" b="1" dirty="0">
                          <a:solidFill>
                            <a:schemeClr val="tx1"/>
                          </a:solidFill>
                          <a:latin typeface="Tahoma" pitchFamily="34" charset="0"/>
                        </a:rPr>
                      </a:br>
                      <a:r>
                        <a:rPr lang="fr-FR" sz="2000" b="1" dirty="0">
                          <a:solidFill>
                            <a:schemeClr val="tx1"/>
                          </a:solidFill>
                          <a:latin typeface="Tahoma" pitchFamily="34" charset="0"/>
                        </a:rPr>
                        <a:t> de planification</a:t>
                      </a:r>
                    </a:p>
                    <a:p>
                      <a:endParaRPr lang="fr-FR" sz="5400" dirty="0"/>
                    </a:p>
                  </a:txBody>
                  <a:tcPr/>
                </a:tc>
                <a:extLst>
                  <a:ext uri="{0D108BD9-81ED-4DB2-BD59-A6C34878D82A}">
                    <a16:rowId xmlns:a16="http://schemas.microsoft.com/office/drawing/2014/main" xmlns="" val="2800532226"/>
                  </a:ext>
                </a:extLst>
              </a:tr>
              <a:tr h="370840">
                <a:tc>
                  <a:txBody>
                    <a:bodyPr/>
                    <a:lstStyle/>
                    <a:p>
                      <a:r>
                        <a:rPr kumimoji="0" lang="fr-FR" sz="2000" b="1" i="0" u="none" strike="noStrike" kern="1200" cap="none" spc="0" normalizeH="0" baseline="0" noProof="0" dirty="0">
                          <a:ln>
                            <a:noFill/>
                          </a:ln>
                          <a:solidFill>
                            <a:schemeClr val="tx1"/>
                          </a:solidFill>
                          <a:effectLst/>
                          <a:uLnTx/>
                          <a:uFillTx/>
                          <a:latin typeface="Tahoma" pitchFamily="34" charset="0"/>
                          <a:ea typeface="+mn-ea"/>
                          <a:cs typeface="+mn-cs"/>
                        </a:rPr>
                        <a:t>Management du contenu projet</a:t>
                      </a:r>
                      <a:endParaRPr lang="fr-FR" sz="5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1200" dirty="0">
                          <a:solidFill>
                            <a:srgbClr val="0000FF"/>
                          </a:solidFill>
                          <a:latin typeface="Tahoma" pitchFamily="34" charset="0"/>
                          <a:ea typeface="+mn-ea"/>
                          <a:cs typeface="+mn-cs"/>
                        </a:rPr>
                        <a:t>Créer la structure de découpage du projet (SDP)</a:t>
                      </a:r>
                      <a:endParaRPr lang="fr-FR" sz="1800" b="1" kern="1200" dirty="0">
                        <a:solidFill>
                          <a:schemeClr val="tx1"/>
                        </a:solidFill>
                        <a:latin typeface="Tahoma" pitchFamily="34" charset="0"/>
                        <a:ea typeface="+mn-ea"/>
                        <a:cs typeface="+mn-cs"/>
                      </a:endParaRPr>
                    </a:p>
                    <a:p>
                      <a:endParaRPr lang="fr-FR" sz="5400" dirty="0"/>
                    </a:p>
                  </a:txBody>
                  <a:tcPr/>
                </a:tc>
                <a:extLst>
                  <a:ext uri="{0D108BD9-81ED-4DB2-BD59-A6C34878D82A}">
                    <a16:rowId xmlns:a16="http://schemas.microsoft.com/office/drawing/2014/main" xmlns="" val="4230040129"/>
                  </a:ext>
                </a:extLst>
              </a:tr>
            </a:tbl>
          </a:graphicData>
        </a:graphic>
      </p:graphicFrame>
      <p:cxnSp>
        <p:nvCxnSpPr>
          <p:cNvPr id="7" name="Connecteur droit 6">
            <a:extLst>
              <a:ext uri="{FF2B5EF4-FFF2-40B4-BE49-F238E27FC236}">
                <a16:creationId xmlns:a16="http://schemas.microsoft.com/office/drawing/2014/main" xmlns="" id="{D84CD57F-4F47-4F61-960E-3159DA0E056C}"/>
              </a:ext>
            </a:extLst>
          </p:cNvPr>
          <p:cNvCxnSpPr>
            <a:cxnSpLocks/>
          </p:cNvCxnSpPr>
          <p:nvPr/>
        </p:nvCxnSpPr>
        <p:spPr>
          <a:xfrm>
            <a:off x="3554844" y="203777"/>
            <a:ext cx="2703945" cy="1818987"/>
          </a:xfrm>
          <a:prstGeom prst="line">
            <a:avLst/>
          </a:prstGeom>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xmlns="" id="{C8C47C5A-033B-488D-B28D-5535E6D2C3F5}"/>
              </a:ext>
            </a:extLst>
          </p:cNvPr>
          <p:cNvSpPr txBox="1"/>
          <p:nvPr/>
        </p:nvSpPr>
        <p:spPr>
          <a:xfrm>
            <a:off x="4100942" y="504872"/>
            <a:ext cx="2157847"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Groupes de</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Processus  </a:t>
            </a:r>
          </a:p>
          <a:p>
            <a:endParaRPr lang="fr-FR" sz="1400" dirty="0">
              <a:solidFill>
                <a:schemeClr val="accent4"/>
              </a:solidFill>
            </a:endParaRPr>
          </a:p>
        </p:txBody>
      </p:sp>
      <p:sp>
        <p:nvSpPr>
          <p:cNvPr id="10" name="ZoneTexte 9">
            <a:extLst>
              <a:ext uri="{FF2B5EF4-FFF2-40B4-BE49-F238E27FC236}">
                <a16:creationId xmlns:a16="http://schemas.microsoft.com/office/drawing/2014/main" xmlns="" id="{4F088085-4986-4AE0-8D48-2D252C995DAD}"/>
              </a:ext>
            </a:extLst>
          </p:cNvPr>
          <p:cNvSpPr txBox="1"/>
          <p:nvPr/>
        </p:nvSpPr>
        <p:spPr>
          <a:xfrm>
            <a:off x="3013360" y="1243536"/>
            <a:ext cx="2376055" cy="738664"/>
          </a:xfrm>
          <a:prstGeom prst="rect">
            <a:avLst/>
          </a:prstGeom>
          <a:noFill/>
        </p:spPr>
        <p:txBody>
          <a:bodyPr wrap="square" rtlCol="0">
            <a:spAutoFit/>
          </a:bodyPr>
          <a:lstStyle/>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Domaine de </a:t>
            </a:r>
          </a:p>
          <a:p>
            <a:pPr marL="803275" lvl="0" fontAlgn="base">
              <a:spcBef>
                <a:spcPct val="0"/>
              </a:spcBef>
              <a:spcAft>
                <a:spcPct val="0"/>
              </a:spcAft>
              <a:buClr>
                <a:srgbClr val="4B36EA"/>
              </a:buClr>
              <a:buSzPct val="130000"/>
              <a:tabLst>
                <a:tab pos="7718425" algn="r"/>
              </a:tabLst>
            </a:pPr>
            <a:r>
              <a:rPr lang="fr-FR" sz="1400" b="1" dirty="0">
                <a:solidFill>
                  <a:schemeClr val="accent4"/>
                </a:solidFill>
                <a:latin typeface="Arial" charset="0"/>
              </a:rPr>
              <a:t>Connaissance </a:t>
            </a:r>
          </a:p>
          <a:p>
            <a:endParaRPr lang="fr-FR" sz="1400" dirty="0">
              <a:solidFill>
                <a:schemeClr val="accent4"/>
              </a:solidFill>
            </a:endParaRPr>
          </a:p>
        </p:txBody>
      </p:sp>
      <p:sp>
        <p:nvSpPr>
          <p:cNvPr id="11" name="ZoneTexte 10">
            <a:extLst>
              <a:ext uri="{FF2B5EF4-FFF2-40B4-BE49-F238E27FC236}">
                <a16:creationId xmlns:a16="http://schemas.microsoft.com/office/drawing/2014/main" xmlns="" id="{2E862F99-32BC-45E0-90D1-0946DCDE3458}"/>
              </a:ext>
            </a:extLst>
          </p:cNvPr>
          <p:cNvSpPr txBox="1"/>
          <p:nvPr/>
        </p:nvSpPr>
        <p:spPr>
          <a:xfrm>
            <a:off x="3657600" y="3751762"/>
            <a:ext cx="7398327" cy="2308324"/>
          </a:xfrm>
          <a:prstGeom prst="rect">
            <a:avLst/>
          </a:prstGeom>
          <a:noFill/>
        </p:spPr>
        <p:txBody>
          <a:bodyPr wrap="square" rtlCol="0">
            <a:spAutoFit/>
          </a:bodyPr>
          <a:lstStyle/>
          <a:p>
            <a:pPr marL="285750" indent="-285750">
              <a:buFont typeface="Wingdings" panose="05000000000000000000" pitchFamily="2" charset="2"/>
              <a:buChar char="§"/>
            </a:pPr>
            <a:r>
              <a:rPr lang="fr-FR" sz="2400" dirty="0"/>
              <a:t>Subdiviser le livrable en fonctionnalités plus petites et plus faciles à gérer</a:t>
            </a:r>
          </a:p>
          <a:p>
            <a:pPr marL="285750" indent="-285750">
              <a:buFont typeface="Wingdings" panose="05000000000000000000" pitchFamily="2" charset="2"/>
              <a:buChar char="§"/>
            </a:pPr>
            <a:r>
              <a:rPr lang="fr-FR" sz="2400" dirty="0"/>
              <a:t>Subdiviser le travail en composantes plus petites et plus faciles à maitriser.  </a:t>
            </a:r>
          </a:p>
          <a:p>
            <a:endParaRPr lang="fr-FR" sz="2400" dirty="0"/>
          </a:p>
          <a:p>
            <a:endParaRPr lang="fr-FR" sz="2400" dirty="0"/>
          </a:p>
        </p:txBody>
      </p:sp>
    </p:spTree>
    <p:extLst>
      <p:ext uri="{BB962C8B-B14F-4D97-AF65-F5344CB8AC3E}">
        <p14:creationId xmlns:p14="http://schemas.microsoft.com/office/powerpoint/2010/main" val="179138446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6" name="ZoneTexte 5">
            <a:extLst>
              <a:ext uri="{FF2B5EF4-FFF2-40B4-BE49-F238E27FC236}">
                <a16:creationId xmlns:a16="http://schemas.microsoft.com/office/drawing/2014/main" xmlns="" id="{5477427B-778C-4E6A-ABEA-3EEA800E56F2}"/>
              </a:ext>
            </a:extLst>
          </p:cNvPr>
          <p:cNvSpPr txBox="1"/>
          <p:nvPr/>
        </p:nvSpPr>
        <p:spPr>
          <a:xfrm>
            <a:off x="0" y="2265619"/>
            <a:ext cx="3061855" cy="2062103"/>
          </a:xfrm>
          <a:prstGeom prst="rect">
            <a:avLst/>
          </a:prstGeom>
          <a:noFill/>
        </p:spPr>
        <p:txBody>
          <a:bodyPr wrap="square" rtlCol="0">
            <a:spAutoFit/>
          </a:bodyPr>
          <a:lstStyle/>
          <a:p>
            <a:pPr algn="ctr"/>
            <a:r>
              <a:rPr lang="fr-FR" sz="3200" b="1" dirty="0"/>
              <a:t>CRÉER LA STRUCTURE DE DE DECOUPAGE DU PROJET</a:t>
            </a:r>
          </a:p>
        </p:txBody>
      </p:sp>
      <p:pic>
        <p:nvPicPr>
          <p:cNvPr id="2" name="Image 1">
            <a:extLst>
              <a:ext uri="{FF2B5EF4-FFF2-40B4-BE49-F238E27FC236}">
                <a16:creationId xmlns:a16="http://schemas.microsoft.com/office/drawing/2014/main" xmlns="" id="{35F057BE-5079-4913-8633-74626250B75E}"/>
              </a:ext>
            </a:extLst>
          </p:cNvPr>
          <p:cNvPicPr>
            <a:picLocks noChangeAspect="1"/>
          </p:cNvPicPr>
          <p:nvPr/>
        </p:nvPicPr>
        <p:blipFill>
          <a:blip r:embed="rId3"/>
          <a:stretch>
            <a:fillRect/>
          </a:stretch>
        </p:blipFill>
        <p:spPr>
          <a:xfrm>
            <a:off x="3434628" y="0"/>
            <a:ext cx="7096125" cy="6381750"/>
          </a:xfrm>
          <a:prstGeom prst="rect">
            <a:avLst/>
          </a:prstGeom>
        </p:spPr>
      </p:pic>
      <p:pic>
        <p:nvPicPr>
          <p:cNvPr id="3" name="Image 2">
            <a:extLst>
              <a:ext uri="{FF2B5EF4-FFF2-40B4-BE49-F238E27FC236}">
                <a16:creationId xmlns:a16="http://schemas.microsoft.com/office/drawing/2014/main" xmlns="" id="{B2408F6E-3C41-4E4D-9E29-48F45052DD7A}"/>
              </a:ext>
            </a:extLst>
          </p:cNvPr>
          <p:cNvPicPr>
            <a:picLocks noChangeAspect="1"/>
          </p:cNvPicPr>
          <p:nvPr/>
        </p:nvPicPr>
        <p:blipFill>
          <a:blip r:embed="rId4"/>
          <a:stretch>
            <a:fillRect/>
          </a:stretch>
        </p:blipFill>
        <p:spPr>
          <a:xfrm>
            <a:off x="4755573" y="6319404"/>
            <a:ext cx="5257800" cy="371475"/>
          </a:xfrm>
          <a:prstGeom prst="rect">
            <a:avLst/>
          </a:prstGeom>
        </p:spPr>
      </p:pic>
    </p:spTree>
    <p:extLst>
      <p:ext uri="{BB962C8B-B14F-4D97-AF65-F5344CB8AC3E}">
        <p14:creationId xmlns:p14="http://schemas.microsoft.com/office/powerpoint/2010/main" val="31326305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xmlns="" id="{C88A7601-9909-4A96-9208-59C8B92F16A1}"/>
              </a:ext>
            </a:extLst>
          </p:cNvPr>
          <p:cNvSpPr txBox="1"/>
          <p:nvPr/>
        </p:nvSpPr>
        <p:spPr>
          <a:xfrm>
            <a:off x="0" y="2265619"/>
            <a:ext cx="3061855" cy="2062103"/>
          </a:xfrm>
          <a:prstGeom prst="rect">
            <a:avLst/>
          </a:prstGeom>
          <a:noFill/>
        </p:spPr>
        <p:txBody>
          <a:bodyPr wrap="square" rtlCol="0">
            <a:spAutoFit/>
          </a:bodyPr>
          <a:lstStyle/>
          <a:p>
            <a:pPr algn="ctr"/>
            <a:r>
              <a:rPr lang="fr-FR" sz="3200" b="1" dirty="0"/>
              <a:t>CRÉER LA STRUCTURE DE DE DECOUPAGE DU PROJET</a:t>
            </a:r>
          </a:p>
        </p:txBody>
      </p:sp>
      <p:pic>
        <p:nvPicPr>
          <p:cNvPr id="4" name="Image 3">
            <a:extLst>
              <a:ext uri="{FF2B5EF4-FFF2-40B4-BE49-F238E27FC236}">
                <a16:creationId xmlns:a16="http://schemas.microsoft.com/office/drawing/2014/main" xmlns="" id="{76F59AFC-8C98-4824-A8DB-5CE331B15779}"/>
              </a:ext>
            </a:extLst>
          </p:cNvPr>
          <p:cNvPicPr>
            <a:picLocks noChangeAspect="1"/>
          </p:cNvPicPr>
          <p:nvPr/>
        </p:nvPicPr>
        <p:blipFill>
          <a:blip r:embed="rId3"/>
          <a:stretch>
            <a:fillRect/>
          </a:stretch>
        </p:blipFill>
        <p:spPr>
          <a:xfrm>
            <a:off x="3526848" y="344632"/>
            <a:ext cx="7715250" cy="4838700"/>
          </a:xfrm>
          <a:prstGeom prst="rect">
            <a:avLst/>
          </a:prstGeom>
        </p:spPr>
      </p:pic>
    </p:spTree>
    <p:extLst>
      <p:ext uri="{BB962C8B-B14F-4D97-AF65-F5344CB8AC3E}">
        <p14:creationId xmlns:p14="http://schemas.microsoft.com/office/powerpoint/2010/main" val="3570387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xmlns="" id="{652F22F6-39AB-4E14-8065-FA553E21C5A2}"/>
              </a:ext>
            </a:extLst>
          </p:cNvPr>
          <p:cNvSpPr txBox="1"/>
          <p:nvPr/>
        </p:nvSpPr>
        <p:spPr>
          <a:xfrm>
            <a:off x="1" y="-1"/>
            <a:ext cx="3013360" cy="6858001"/>
          </a:xfrm>
          <a:prstGeom prst="rect">
            <a:avLst/>
          </a:prstGeom>
          <a:solidFill>
            <a:schemeClr val="accent2"/>
          </a:solidFill>
        </p:spPr>
        <p:txBody>
          <a:bodyPr wrap="square" rtlCol="0">
            <a:spAutoFit/>
          </a:bodyPr>
          <a:lstStyle/>
          <a:p>
            <a:endParaRPr lang="fr-FR" sz="2160" dirty="0"/>
          </a:p>
        </p:txBody>
      </p:sp>
      <p:sp>
        <p:nvSpPr>
          <p:cNvPr id="7" name="ZoneTexte 6">
            <a:extLst>
              <a:ext uri="{FF2B5EF4-FFF2-40B4-BE49-F238E27FC236}">
                <a16:creationId xmlns:a16="http://schemas.microsoft.com/office/drawing/2014/main" xmlns="" id="{C88A7601-9909-4A96-9208-59C8B92F16A1}"/>
              </a:ext>
            </a:extLst>
          </p:cNvPr>
          <p:cNvSpPr txBox="1"/>
          <p:nvPr/>
        </p:nvSpPr>
        <p:spPr>
          <a:xfrm>
            <a:off x="0" y="2265619"/>
            <a:ext cx="3061855" cy="2062103"/>
          </a:xfrm>
          <a:prstGeom prst="rect">
            <a:avLst/>
          </a:prstGeom>
          <a:noFill/>
        </p:spPr>
        <p:txBody>
          <a:bodyPr wrap="square" rtlCol="0">
            <a:spAutoFit/>
          </a:bodyPr>
          <a:lstStyle/>
          <a:p>
            <a:pPr algn="ctr"/>
            <a:r>
              <a:rPr lang="fr-FR" sz="3200" b="1" dirty="0"/>
              <a:t>CRÉER LA STRUCTURE DE DE DECOUPAGE DU PROJET</a:t>
            </a:r>
          </a:p>
        </p:txBody>
      </p:sp>
      <p:pic>
        <p:nvPicPr>
          <p:cNvPr id="2" name="Image 1">
            <a:extLst>
              <a:ext uri="{FF2B5EF4-FFF2-40B4-BE49-F238E27FC236}">
                <a16:creationId xmlns:a16="http://schemas.microsoft.com/office/drawing/2014/main" xmlns="" id="{9BB33D8D-F7A7-4FCF-BE7D-0A187EB8084B}"/>
              </a:ext>
            </a:extLst>
          </p:cNvPr>
          <p:cNvPicPr>
            <a:picLocks noChangeAspect="1"/>
          </p:cNvPicPr>
          <p:nvPr/>
        </p:nvPicPr>
        <p:blipFill>
          <a:blip r:embed="rId3"/>
          <a:stretch>
            <a:fillRect/>
          </a:stretch>
        </p:blipFill>
        <p:spPr>
          <a:xfrm>
            <a:off x="3262312" y="639041"/>
            <a:ext cx="8908676" cy="4916632"/>
          </a:xfrm>
          <a:prstGeom prst="rect">
            <a:avLst/>
          </a:prstGeom>
        </p:spPr>
      </p:pic>
    </p:spTree>
    <p:extLst>
      <p:ext uri="{BB962C8B-B14F-4D97-AF65-F5344CB8AC3E}">
        <p14:creationId xmlns:p14="http://schemas.microsoft.com/office/powerpoint/2010/main" val="4914513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re 1">
            <a:extLst>
              <a:ext uri="{FF2B5EF4-FFF2-40B4-BE49-F238E27FC236}">
                <a16:creationId xmlns:a16="http://schemas.microsoft.com/office/drawing/2014/main" xmlns="" id="{43208089-9EFF-4F09-AB60-D39FD2869A29}"/>
              </a:ext>
            </a:extLst>
          </p:cNvPr>
          <p:cNvSpPr>
            <a:spLocks noGrp="1"/>
          </p:cNvSpPr>
          <p:nvPr>
            <p:ph type="ctrTitle"/>
          </p:nvPr>
        </p:nvSpPr>
        <p:spPr>
          <a:xfrm>
            <a:off x="1956955" y="2008908"/>
            <a:ext cx="8004463" cy="1770351"/>
          </a:xfrm>
          <a:solidFill>
            <a:schemeClr val="accent3">
              <a:lumMod val="60000"/>
              <a:lumOff val="40000"/>
            </a:schemeClr>
          </a:solidFill>
        </p:spPr>
        <p:txBody>
          <a:bodyPr rtlCol="0">
            <a:normAutofit/>
          </a:bodyPr>
          <a:lstStyle/>
          <a:p>
            <a:pPr>
              <a:defRPr/>
            </a:pPr>
            <a:r>
              <a:rPr lang="fr-FR" altLang="fr-FR" b="1" dirty="0">
                <a:solidFill>
                  <a:schemeClr val="accent1">
                    <a:lumMod val="75000"/>
                  </a:schemeClr>
                </a:solidFill>
              </a:rPr>
              <a:t>MANAGEMENT DES DELAIS DU PROJET</a:t>
            </a:r>
          </a:p>
        </p:txBody>
      </p:sp>
    </p:spTree>
    <p:extLst>
      <p:ext uri="{BB962C8B-B14F-4D97-AF65-F5344CB8AC3E}">
        <p14:creationId xmlns:p14="http://schemas.microsoft.com/office/powerpoint/2010/main" val="277353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MANAGEMENT DES DELAIS DU PROJET</a:t>
            </a:r>
          </a:p>
        </p:txBody>
      </p:sp>
      <p:graphicFrame>
        <p:nvGraphicFramePr>
          <p:cNvPr id="5" name="Tableau 4">
            <a:extLst>
              <a:ext uri="{FF2B5EF4-FFF2-40B4-BE49-F238E27FC236}">
                <a16:creationId xmlns:a16="http://schemas.microsoft.com/office/drawing/2014/main" xmlns="" id="{96DA7E5F-B378-4BA8-BD55-BD282F0B4B41}"/>
              </a:ext>
            </a:extLst>
          </p:cNvPr>
          <p:cNvGraphicFramePr>
            <a:graphicFrameLocks noGrp="1"/>
          </p:cNvGraphicFramePr>
          <p:nvPr>
            <p:extLst>
              <p:ext uri="{D42A27DB-BD31-4B8C-83A1-F6EECF244321}">
                <p14:modId xmlns:p14="http://schemas.microsoft.com/office/powerpoint/2010/main" val="3159677796"/>
              </p:ext>
            </p:extLst>
          </p:nvPr>
        </p:nvGraphicFramePr>
        <p:xfrm>
          <a:off x="3020290" y="1052176"/>
          <a:ext cx="9005454" cy="4043680"/>
        </p:xfrm>
        <a:graphic>
          <a:graphicData uri="http://schemas.openxmlformats.org/drawingml/2006/table">
            <a:tbl>
              <a:tblPr firstRow="1" bandRow="1">
                <a:tableStyleId>{5C22544A-7EE6-4342-B048-85BDC9FD1C3A}</a:tableStyleId>
              </a:tblPr>
              <a:tblGrid>
                <a:gridCol w="4627419">
                  <a:extLst>
                    <a:ext uri="{9D8B030D-6E8A-4147-A177-3AD203B41FA5}">
                      <a16:colId xmlns:a16="http://schemas.microsoft.com/office/drawing/2014/main" xmlns="" val="2126170792"/>
                    </a:ext>
                  </a:extLst>
                </a:gridCol>
                <a:gridCol w="4378035">
                  <a:extLst>
                    <a:ext uri="{9D8B030D-6E8A-4147-A177-3AD203B41FA5}">
                      <a16:colId xmlns:a16="http://schemas.microsoft.com/office/drawing/2014/main" xmlns="" val="973778650"/>
                    </a:ext>
                  </a:extLst>
                </a:gridCol>
              </a:tblGrid>
              <a:tr h="370840">
                <a:tc>
                  <a:txBody>
                    <a:bodyPr/>
                    <a:lstStyle/>
                    <a:p>
                      <a:pPr algn="ctr"/>
                      <a:r>
                        <a:rPr lang="fr-FR" dirty="0"/>
                        <a:t>LES DIFFERENTS PROCESSUS </a:t>
                      </a:r>
                    </a:p>
                  </a:txBody>
                  <a:tcPr/>
                </a:tc>
                <a:tc>
                  <a:txBody>
                    <a:bodyPr/>
                    <a:lstStyle/>
                    <a:p>
                      <a:pPr algn="ctr"/>
                      <a:r>
                        <a:rPr lang="fr-FR" dirty="0"/>
                        <a:t>GROUPE DE PROCESSUS </a:t>
                      </a:r>
                    </a:p>
                  </a:txBody>
                  <a:tcPr/>
                </a:tc>
                <a:extLst>
                  <a:ext uri="{0D108BD9-81ED-4DB2-BD59-A6C34878D82A}">
                    <a16:rowId xmlns:a16="http://schemas.microsoft.com/office/drawing/2014/main" xmlns="" val="1020992721"/>
                  </a:ext>
                </a:extLst>
              </a:tr>
              <a:tr h="370840">
                <a:tc>
                  <a:txBody>
                    <a:bodyPr/>
                    <a:lstStyle/>
                    <a:p>
                      <a:r>
                        <a:rPr lang="fr-FR" dirty="0"/>
                        <a:t>Planifier le management de l’échéancier</a:t>
                      </a:r>
                    </a:p>
                  </a:txBody>
                  <a:tcPr/>
                </a:tc>
                <a:tc>
                  <a:txBody>
                    <a:bodyPr/>
                    <a:lstStyle/>
                    <a:p>
                      <a:r>
                        <a:rPr lang="fr-FR" dirty="0"/>
                        <a:t>Groupe de processus planification</a:t>
                      </a:r>
                    </a:p>
                  </a:txBody>
                  <a:tcPr/>
                </a:tc>
                <a:extLst>
                  <a:ext uri="{0D108BD9-81ED-4DB2-BD59-A6C34878D82A}">
                    <a16:rowId xmlns:a16="http://schemas.microsoft.com/office/drawing/2014/main" xmlns="" val="3617802200"/>
                  </a:ext>
                </a:extLst>
              </a:tr>
              <a:tr h="209049">
                <a:tc>
                  <a:txBody>
                    <a:bodyPr/>
                    <a:lstStyle/>
                    <a:p>
                      <a:r>
                        <a:rPr lang="fr-FR" dirty="0"/>
                        <a:t>Définir les activités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4145226790"/>
                  </a:ext>
                </a:extLst>
              </a:tr>
              <a:tr h="370840">
                <a:tc>
                  <a:txBody>
                    <a:bodyPr/>
                    <a:lstStyle/>
                    <a:p>
                      <a:r>
                        <a:rPr lang="fr-FR" dirty="0"/>
                        <a:t>Organiser les activités en séquences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227430433"/>
                  </a:ext>
                </a:extLst>
              </a:tr>
              <a:tr h="370840">
                <a:tc>
                  <a:txBody>
                    <a:bodyPr/>
                    <a:lstStyle/>
                    <a:p>
                      <a:r>
                        <a:rPr lang="fr-FR" dirty="0"/>
                        <a:t>Estimer les ressources nécessaires aux activités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p>
                      <a:endParaRPr lang="fr-FR" dirty="0"/>
                    </a:p>
                  </a:txBody>
                  <a:tcPr/>
                </a:tc>
                <a:extLst>
                  <a:ext uri="{0D108BD9-81ED-4DB2-BD59-A6C34878D82A}">
                    <a16:rowId xmlns:a16="http://schemas.microsoft.com/office/drawing/2014/main" xmlns="" val="2812462739"/>
                  </a:ext>
                </a:extLst>
              </a:tr>
              <a:tr h="370840">
                <a:tc>
                  <a:txBody>
                    <a:bodyPr/>
                    <a:lstStyle/>
                    <a:p>
                      <a:r>
                        <a:rPr lang="fr-FR" dirty="0"/>
                        <a:t>Estimer la durée des activités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txBody>
                  <a:tcPr/>
                </a:tc>
                <a:extLst>
                  <a:ext uri="{0D108BD9-81ED-4DB2-BD59-A6C34878D82A}">
                    <a16:rowId xmlns:a16="http://schemas.microsoft.com/office/drawing/2014/main" xmlns="" val="1452519780"/>
                  </a:ext>
                </a:extLst>
              </a:tr>
              <a:tr h="370840">
                <a:tc>
                  <a:txBody>
                    <a:bodyPr/>
                    <a:lstStyle/>
                    <a:p>
                      <a:r>
                        <a:rPr lang="fr-FR" dirty="0"/>
                        <a:t>Elaborer l’échéancier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planification</a:t>
                      </a:r>
                    </a:p>
                  </a:txBody>
                  <a:tcPr/>
                </a:tc>
                <a:extLst>
                  <a:ext uri="{0D108BD9-81ED-4DB2-BD59-A6C34878D82A}">
                    <a16:rowId xmlns:a16="http://schemas.microsoft.com/office/drawing/2014/main" xmlns="" val="3597621683"/>
                  </a:ext>
                </a:extLst>
              </a:tr>
              <a:tr h="370840">
                <a:tc>
                  <a:txBody>
                    <a:bodyPr/>
                    <a:lstStyle/>
                    <a:p>
                      <a:r>
                        <a:rPr lang="fr-FR" dirty="0"/>
                        <a:t>Maîtriser l’échéancier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Groupe de processus surveillance et maitrise</a:t>
                      </a:r>
                    </a:p>
                    <a:p>
                      <a:endParaRPr lang="fr-FR" dirty="0"/>
                    </a:p>
                  </a:txBody>
                  <a:tcPr/>
                </a:tc>
                <a:extLst>
                  <a:ext uri="{0D108BD9-81ED-4DB2-BD59-A6C34878D82A}">
                    <a16:rowId xmlns:a16="http://schemas.microsoft.com/office/drawing/2014/main" xmlns="" val="3128355211"/>
                  </a:ext>
                </a:extLst>
              </a:tr>
            </a:tbl>
          </a:graphicData>
        </a:graphic>
      </p:graphicFrame>
    </p:spTree>
    <p:extLst>
      <p:ext uri="{BB962C8B-B14F-4D97-AF65-F5344CB8AC3E}">
        <p14:creationId xmlns:p14="http://schemas.microsoft.com/office/powerpoint/2010/main" val="27761910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xmlns="" id="{4082A9F8-CF9E-48D3-8C36-DE98B4882347}"/>
              </a:ext>
            </a:extLst>
          </p:cNvPr>
          <p:cNvSpPr txBox="1"/>
          <p:nvPr/>
        </p:nvSpPr>
        <p:spPr>
          <a:xfrm>
            <a:off x="0" y="-1"/>
            <a:ext cx="2978727" cy="6858001"/>
          </a:xfrm>
          <a:prstGeom prst="rect">
            <a:avLst/>
          </a:prstGeom>
          <a:solidFill>
            <a:schemeClr val="accent2"/>
          </a:solidFill>
        </p:spPr>
        <p:txBody>
          <a:bodyPr wrap="square" rtlCol="0">
            <a:spAutoFit/>
          </a:bodyPr>
          <a:lstStyle/>
          <a:p>
            <a:endParaRPr lang="fr-FR" sz="2160" dirty="0"/>
          </a:p>
        </p:txBody>
      </p:sp>
      <p:sp>
        <p:nvSpPr>
          <p:cNvPr id="4" name="ZoneTexte 3">
            <a:extLst>
              <a:ext uri="{FF2B5EF4-FFF2-40B4-BE49-F238E27FC236}">
                <a16:creationId xmlns:a16="http://schemas.microsoft.com/office/drawing/2014/main" xmlns="" id="{D2D80AEC-8795-4710-9C0B-673886909921}"/>
              </a:ext>
            </a:extLst>
          </p:cNvPr>
          <p:cNvSpPr txBox="1"/>
          <p:nvPr/>
        </p:nvSpPr>
        <p:spPr>
          <a:xfrm>
            <a:off x="-41565" y="2477765"/>
            <a:ext cx="3061855" cy="1569660"/>
          </a:xfrm>
          <a:prstGeom prst="rect">
            <a:avLst/>
          </a:prstGeom>
          <a:noFill/>
        </p:spPr>
        <p:txBody>
          <a:bodyPr wrap="square" rtlCol="0">
            <a:spAutoFit/>
          </a:bodyPr>
          <a:lstStyle/>
          <a:p>
            <a:pPr algn="ctr"/>
            <a:r>
              <a:rPr lang="fr-FR" sz="3200" b="1" dirty="0"/>
              <a:t>MANAGEMENT DES DELAIS DU PROJET</a:t>
            </a:r>
          </a:p>
        </p:txBody>
      </p:sp>
      <p:sp>
        <p:nvSpPr>
          <p:cNvPr id="2" name="ZoneTexte 1">
            <a:extLst>
              <a:ext uri="{FF2B5EF4-FFF2-40B4-BE49-F238E27FC236}">
                <a16:creationId xmlns:a16="http://schemas.microsoft.com/office/drawing/2014/main" xmlns="" id="{5A22DF0A-498E-4C98-9022-9AB6A0B5C734}"/>
              </a:ext>
            </a:extLst>
          </p:cNvPr>
          <p:cNvSpPr txBox="1"/>
          <p:nvPr/>
        </p:nvSpPr>
        <p:spPr>
          <a:xfrm>
            <a:off x="3061856" y="696988"/>
            <a:ext cx="8991600" cy="5632311"/>
          </a:xfrm>
          <a:prstGeom prst="rect">
            <a:avLst/>
          </a:prstGeom>
          <a:noFill/>
        </p:spPr>
        <p:txBody>
          <a:bodyPr wrap="square" rtlCol="0">
            <a:spAutoFit/>
          </a:bodyPr>
          <a:lstStyle/>
          <a:p>
            <a:pPr marL="285750" indent="-285750">
              <a:buFont typeface="Wingdings" panose="05000000000000000000" pitchFamily="2" charset="2"/>
              <a:buChar char="§"/>
            </a:pPr>
            <a:r>
              <a:rPr lang="fr-FR" sz="2400" dirty="0"/>
              <a:t>Comment gérer l’</a:t>
            </a:r>
            <a:r>
              <a:rPr lang="fr-FR" sz="2400" dirty="0" err="1"/>
              <a:t>achevèment</a:t>
            </a:r>
            <a:r>
              <a:rPr lang="fr-FR" sz="2400" dirty="0"/>
              <a:t> du projet dans le temps voulu</a:t>
            </a:r>
          </a:p>
          <a:p>
            <a:pPr marL="285750" indent="-285750">
              <a:buFont typeface="Wingdings" panose="05000000000000000000" pitchFamily="2" charset="2"/>
              <a:buChar char="§"/>
            </a:pPr>
            <a:r>
              <a:rPr lang="fr-FR" sz="2400" dirty="0"/>
              <a:t>Un planning irréaliste est la faute du chef de projet</a:t>
            </a:r>
          </a:p>
          <a:p>
            <a:pPr marL="285750" indent="-285750">
              <a:buFont typeface="Wingdings" panose="05000000000000000000" pitchFamily="2" charset="2"/>
              <a:buChar char="§"/>
            </a:pPr>
            <a:r>
              <a:rPr lang="fr-FR" sz="2400" dirty="0"/>
              <a:t>Une des responsabilités principale du Chef de projet est la confirmation de la date de fin du projet , et créer des options pour le respect de cette date.</a:t>
            </a:r>
          </a:p>
          <a:p>
            <a:pPr marL="285750" indent="-285750">
              <a:buFont typeface="Wingdings" panose="05000000000000000000" pitchFamily="2" charset="2"/>
              <a:buChar char="§"/>
            </a:pPr>
            <a:r>
              <a:rPr lang="fr-FR" sz="2400" dirty="0"/>
              <a:t> Quelles sont les options pour respecter cette date de fin (phase, jalon,  Chevauchement, ou par compression, ) </a:t>
            </a:r>
          </a:p>
          <a:p>
            <a:pPr marL="285750" indent="-285750">
              <a:buFont typeface="Wingdings" panose="05000000000000000000" pitchFamily="2" charset="2"/>
              <a:buChar char="§"/>
            </a:pPr>
            <a:r>
              <a:rPr lang="fr-FR" sz="2400" dirty="0"/>
              <a:t>Informations d’archive</a:t>
            </a:r>
          </a:p>
          <a:p>
            <a:pPr marL="285750" indent="-285750">
              <a:buFont typeface="Wingdings" panose="05000000000000000000" pitchFamily="2" charset="2"/>
              <a:buChar char="§"/>
            </a:pPr>
            <a:r>
              <a:rPr lang="fr-FR" sz="2400" dirty="0"/>
              <a:t>Les logiciels des aides de planification (pas de gestion du projet)</a:t>
            </a:r>
          </a:p>
          <a:p>
            <a:pPr marL="285750" indent="-285750">
              <a:buFont typeface="Wingdings" panose="05000000000000000000" pitchFamily="2" charset="2"/>
              <a:buChar char="§"/>
            </a:pPr>
            <a:r>
              <a:rPr lang="fr-FR" sz="2400" dirty="0"/>
              <a:t>Savoir ce qui se passe derrière les logiciels et l’adapter à vos besoins</a:t>
            </a:r>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a:p>
            <a:pPr marL="285750" indent="-285750">
              <a:buFont typeface="Wingdings" panose="05000000000000000000" pitchFamily="2" charset="2"/>
              <a:buChar char="§"/>
            </a:pPr>
            <a:endParaRPr lang="fr-FR" sz="2400" dirty="0"/>
          </a:p>
        </p:txBody>
      </p:sp>
    </p:spTree>
    <p:extLst>
      <p:ext uri="{BB962C8B-B14F-4D97-AF65-F5344CB8AC3E}">
        <p14:creationId xmlns:p14="http://schemas.microsoft.com/office/powerpoint/2010/main" val="3739340158"/>
      </p:ext>
    </p:extLst>
  </p:cSld>
  <p:clrMapOvr>
    <a:masterClrMapping/>
  </p:clrMapOvr>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12049</TotalTime>
  <Words>12610</Words>
  <Application>Microsoft Office PowerPoint</Application>
  <PresentationFormat>Grand écran</PresentationFormat>
  <Paragraphs>2610</Paragraphs>
  <Slides>219</Slides>
  <Notes>201</Notes>
  <HiddenSlides>0</HiddenSlides>
  <MMClips>0</MMClips>
  <ScaleCrop>false</ScaleCrop>
  <HeadingPairs>
    <vt:vector size="8" baseType="variant">
      <vt:variant>
        <vt:lpstr>Polices utilisées</vt:lpstr>
      </vt:variant>
      <vt:variant>
        <vt:i4>16</vt:i4>
      </vt:variant>
      <vt:variant>
        <vt:lpstr>Thème</vt:lpstr>
      </vt:variant>
      <vt:variant>
        <vt:i4>1</vt:i4>
      </vt:variant>
      <vt:variant>
        <vt:lpstr>Serveurs OLE incorporés</vt:lpstr>
      </vt:variant>
      <vt:variant>
        <vt:i4>1</vt:i4>
      </vt:variant>
      <vt:variant>
        <vt:lpstr>Titres des diapositives</vt:lpstr>
      </vt:variant>
      <vt:variant>
        <vt:i4>219</vt:i4>
      </vt:variant>
    </vt:vector>
  </HeadingPairs>
  <TitlesOfParts>
    <vt:vector size="237" baseType="lpstr">
      <vt:lpstr>Arial</vt:lpstr>
      <vt:lpstr>Arial Narrow</vt:lpstr>
      <vt:lpstr>Arial Rounded MT Bold</vt:lpstr>
      <vt:lpstr>Britannic Bold</vt:lpstr>
      <vt:lpstr>Calibri</vt:lpstr>
      <vt:lpstr>Calibri Light</vt:lpstr>
      <vt:lpstr>Century Gothic</vt:lpstr>
      <vt:lpstr>Constantia</vt:lpstr>
      <vt:lpstr>Lucida Sans Unicode</vt:lpstr>
      <vt:lpstr>新細明體</vt:lpstr>
      <vt:lpstr>新細明體</vt:lpstr>
      <vt:lpstr>Tahoma</vt:lpstr>
      <vt:lpstr>Times New Roman</vt:lpstr>
      <vt:lpstr>Verdana</vt:lpstr>
      <vt:lpstr>Wingdings</vt:lpstr>
      <vt:lpstr>Wingdings 3</vt:lpstr>
      <vt:lpstr>Thème Office</vt:lpstr>
      <vt:lpstr>MS Org Chart</vt:lpstr>
      <vt:lpstr>JOUR1</vt:lpstr>
      <vt:lpstr>F62: Outils et techniques de planification des projets et programmes </vt:lpstr>
      <vt:lpstr>PRESENTATION</vt:lpstr>
      <vt:lpstr>ANIMATEUR</vt:lpstr>
      <vt:lpstr>3 PRINCIPAUX OBJECTIFS</vt:lpstr>
      <vt:lpstr>DEROULEMENT DU SEMINAIRE</vt:lpstr>
      <vt:lpstr>UN PROJET ?</vt:lpstr>
      <vt:lpstr>UN PROJET ?</vt:lpstr>
      <vt:lpstr>LES SECTEURS INFLUENCES PAR L’APPROCHE PAR ROJET</vt:lpstr>
      <vt:lpstr>QU’EST-CE QUI PEUT FAIRE ECHOUER UN PROJET ?</vt:lpstr>
      <vt:lpstr>QU’EST-CE QUI PEUT FAIRE ECHOUER UN PROJET ?</vt:lpstr>
      <vt:lpstr>QU’EST-CE QUI PEUT FAIRE ECHOUER UN PROJET ?</vt:lpstr>
      <vt:lpstr>MANAGEMENT DE PROJET?</vt:lpstr>
      <vt:lpstr>POURQUOI LE PROJET EST INITIE</vt:lpstr>
      <vt:lpstr>Présentation PowerPoint</vt:lpstr>
      <vt:lpstr>PMBOK du PMI</vt:lpstr>
      <vt:lpstr>Domaine de connaissance</vt:lpstr>
      <vt:lpstr>PROCESSUS</vt:lpstr>
      <vt:lpstr>NORME PMI</vt:lpstr>
      <vt:lpstr>NORME PMI</vt:lpstr>
      <vt:lpstr>LES 47 PROCESSUS DU PMI REGROUPES EN 5 GROUPES DE PROCESSUS</vt:lpstr>
      <vt:lpstr>Présentation PowerPoint</vt:lpstr>
      <vt:lpstr>47 PROCESSUS DU MANAGEMENT DE PMI?</vt:lpstr>
      <vt:lpstr>Présentation PowerPoint</vt:lpstr>
      <vt:lpstr>INFLUENCE DE L’ORGANISATION SUR LE PROJET</vt:lpstr>
      <vt:lpstr>Présentation PowerPoint</vt:lpstr>
      <vt:lpstr>Présentation PowerPoint</vt:lpstr>
      <vt:lpstr>Présentation PowerPoint</vt:lpstr>
      <vt:lpstr>Présentation PowerPoint</vt:lpstr>
      <vt:lpstr>Présentation PowerPoint</vt:lpstr>
      <vt:lpstr>Présentation PowerPoint</vt:lpstr>
      <vt:lpstr>LES 47 PROCESSUS DU PMI REGROUPES EN 5 GROUPES DE PROCESSUS</vt:lpstr>
      <vt:lpstr>GROUPE DE PROCESSUS PLANIFICATION</vt:lpstr>
      <vt:lpstr>UNE OPERATION</vt:lpstr>
      <vt:lpstr>UN PROGRAMME</vt:lpstr>
      <vt:lpstr>PORTEFEUILLE</vt:lpstr>
      <vt:lpstr>CRITERE DU CHOIX DU PROJET</vt:lpstr>
      <vt:lpstr>Présentation PowerPoint</vt:lpstr>
      <vt:lpstr>PROJET/PROGRAMME/ PORTEFEUILLE</vt:lpstr>
      <vt:lpstr>PROJET/PROGRAMME/ PORTEFEUILLE</vt:lpstr>
      <vt:lpstr>LE MANAGEMENT DE PROJET</vt:lpstr>
      <vt:lpstr>LE MANAGEMENT DE PROJET</vt:lpstr>
      <vt:lpstr>LE MANAGEMENT DE PROGRAMME</vt:lpstr>
      <vt:lpstr>LE MANAGEMENT DE PORTEFEUILLE</vt:lpstr>
      <vt:lpstr>DEROULEMENT DU SEMINAIRE</vt:lpstr>
      <vt:lpstr>EXERCICE</vt:lpstr>
      <vt:lpstr>JOUR 2</vt:lpstr>
      <vt:lpstr>QU’EST-CE QUI PEUT FAIRE ECHOUER UN PROJET ?</vt:lpstr>
      <vt:lpstr>Présentation PowerPoint</vt:lpstr>
      <vt:lpstr>NORME PMI</vt:lpstr>
      <vt:lpstr>47 PROCESSUS DU MANAGEMENT DE PMI?</vt:lpstr>
      <vt:lpstr>LES PARTIES PRENANTES DU PROJET / PROGRAMME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EXERCICE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 L’INTEGRATION DE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DU CONTENU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DES DELAIS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DES COÛTS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 LA QUALITE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DES RESSOURCES HUMAINES DU PROJE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DES COMMUNICATIONS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DES RISQUES DU PROJET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MANAGEMENT DES APPROVISIONNEMENTS DU PROJET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Définition d’un projet</dc:title>
  <dc:creator>user</dc:creator>
  <cp:lastModifiedBy>Cifope 0034</cp:lastModifiedBy>
  <cp:revision>721</cp:revision>
  <dcterms:created xsi:type="dcterms:W3CDTF">2017-07-02T19:12:14Z</dcterms:created>
  <dcterms:modified xsi:type="dcterms:W3CDTF">2017-07-18T16:33:05Z</dcterms:modified>
</cp:coreProperties>
</file>